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1"/>
  </p:notesMasterIdLst>
  <p:handoutMasterIdLst>
    <p:handoutMasterId r:id="rId272"/>
  </p:handoutMasterIdLst>
  <p:sldIdLst>
    <p:sldId id="1298" r:id="rId2"/>
    <p:sldId id="1203" r:id="rId3"/>
    <p:sldId id="1386" r:id="rId4"/>
    <p:sldId id="1583" r:id="rId5"/>
    <p:sldId id="1651" r:id="rId6"/>
    <p:sldId id="1652" r:id="rId7"/>
    <p:sldId id="1716" r:id="rId8"/>
    <p:sldId id="1717" r:id="rId9"/>
    <p:sldId id="1571" r:id="rId10"/>
    <p:sldId id="1794" r:id="rId11"/>
    <p:sldId id="1796" r:id="rId12"/>
    <p:sldId id="1718" r:id="rId13"/>
    <p:sldId id="1654" r:id="rId14"/>
    <p:sldId id="1655" r:id="rId15"/>
    <p:sldId id="1463" r:id="rId16"/>
    <p:sldId id="1498" r:id="rId17"/>
    <p:sldId id="1515" r:id="rId18"/>
    <p:sldId id="1185" r:id="rId19"/>
    <p:sldId id="1586" r:id="rId20"/>
    <p:sldId id="1714" r:id="rId21"/>
    <p:sldId id="1715" r:id="rId22"/>
    <p:sldId id="1590" r:id="rId23"/>
    <p:sldId id="1591" r:id="rId24"/>
    <p:sldId id="1587" r:id="rId25"/>
    <p:sldId id="1588" r:id="rId26"/>
    <p:sldId id="1589" r:id="rId27"/>
    <p:sldId id="1592" r:id="rId28"/>
    <p:sldId id="1815" r:id="rId29"/>
    <p:sldId id="1720" r:id="rId30"/>
    <p:sldId id="1593" r:id="rId31"/>
    <p:sldId id="1595" r:id="rId32"/>
    <p:sldId id="1596" r:id="rId33"/>
    <p:sldId id="1598" r:id="rId34"/>
    <p:sldId id="1597" r:id="rId35"/>
    <p:sldId id="1656" r:id="rId36"/>
    <p:sldId id="911" r:id="rId37"/>
    <p:sldId id="1810" r:id="rId38"/>
    <p:sldId id="1721" r:id="rId39"/>
    <p:sldId id="1722" r:id="rId40"/>
    <p:sldId id="1658" r:id="rId41"/>
    <p:sldId id="1657" r:id="rId42"/>
    <p:sldId id="1659" r:id="rId43"/>
    <p:sldId id="1660" r:id="rId44"/>
    <p:sldId id="1600" r:id="rId45"/>
    <p:sldId id="1723" r:id="rId46"/>
    <p:sldId id="1042" r:id="rId47"/>
    <p:sldId id="1547" r:id="rId48"/>
    <p:sldId id="1809" r:id="rId49"/>
    <p:sldId id="1750" r:id="rId50"/>
    <p:sldId id="1387" r:id="rId51"/>
    <p:sldId id="1054" r:id="rId52"/>
    <p:sldId id="1055" r:id="rId53"/>
    <p:sldId id="1056" r:id="rId54"/>
    <p:sldId id="1057" r:id="rId55"/>
    <p:sldId id="1405" r:id="rId56"/>
    <p:sldId id="1754" r:id="rId57"/>
    <p:sldId id="1764" r:id="rId58"/>
    <p:sldId id="1765" r:id="rId59"/>
    <p:sldId id="1761" r:id="rId60"/>
    <p:sldId id="1762" r:id="rId61"/>
    <p:sldId id="1823" r:id="rId62"/>
    <p:sldId id="1822" r:id="rId63"/>
    <p:sldId id="1766" r:id="rId64"/>
    <p:sldId id="1662" r:id="rId65"/>
    <p:sldId id="1726" r:id="rId66"/>
    <p:sldId id="1727" r:id="rId67"/>
    <p:sldId id="1783" r:id="rId68"/>
    <p:sldId id="1795" r:id="rId69"/>
    <p:sldId id="1777" r:id="rId70"/>
    <p:sldId id="1803" r:id="rId71"/>
    <p:sldId id="602" r:id="rId72"/>
    <p:sldId id="1779" r:id="rId73"/>
    <p:sldId id="1710" r:id="rId74"/>
    <p:sldId id="1711" r:id="rId75"/>
    <p:sldId id="1712" r:id="rId76"/>
    <p:sldId id="1713" r:id="rId77"/>
    <p:sldId id="610" r:id="rId78"/>
    <p:sldId id="989" r:id="rId79"/>
    <p:sldId id="592" r:id="rId80"/>
    <p:sldId id="1528" r:id="rId81"/>
    <p:sldId id="1664" r:id="rId82"/>
    <p:sldId id="1649" r:id="rId83"/>
    <p:sldId id="1650" r:id="rId84"/>
    <p:sldId id="1529" r:id="rId85"/>
    <p:sldId id="720" r:id="rId86"/>
    <p:sldId id="1530" r:id="rId87"/>
    <p:sldId id="1517" r:id="rId88"/>
    <p:sldId id="721" r:id="rId89"/>
    <p:sldId id="1099" r:id="rId90"/>
    <p:sldId id="1109" r:id="rId91"/>
    <p:sldId id="1235" r:id="rId92"/>
    <p:sldId id="1100" r:id="rId93"/>
    <p:sldId id="1110" r:id="rId94"/>
    <p:sldId id="1339" r:id="rId95"/>
    <p:sldId id="1098" r:id="rId96"/>
    <p:sldId id="1602" r:id="rId97"/>
    <p:sldId id="1603" r:id="rId98"/>
    <p:sldId id="1604" r:id="rId99"/>
    <p:sldId id="1605" r:id="rId100"/>
    <p:sldId id="1731" r:id="rId101"/>
    <p:sldId id="1734" r:id="rId102"/>
    <p:sldId id="1770" r:id="rId103"/>
    <p:sldId id="1771" r:id="rId104"/>
    <p:sldId id="1816" r:id="rId105"/>
    <p:sldId id="1817" r:id="rId106"/>
    <p:sldId id="1665" r:id="rId107"/>
    <p:sldId id="1735" r:id="rId108"/>
    <p:sldId id="1760" r:id="rId109"/>
    <p:sldId id="1757" r:id="rId110"/>
    <p:sldId id="1759" r:id="rId111"/>
    <p:sldId id="1758" r:id="rId112"/>
    <p:sldId id="1784" r:id="rId113"/>
    <p:sldId id="1785" r:id="rId114"/>
    <p:sldId id="609" r:id="rId115"/>
    <p:sldId id="1234" r:id="rId116"/>
    <p:sldId id="913" r:id="rId117"/>
    <p:sldId id="1666" r:id="rId118"/>
    <p:sldId id="1667" r:id="rId119"/>
    <p:sldId id="1668" r:id="rId120"/>
    <p:sldId id="1606" r:id="rId121"/>
    <p:sldId id="1607" r:id="rId122"/>
    <p:sldId id="1608" r:id="rId123"/>
    <p:sldId id="1669" r:id="rId124"/>
    <p:sldId id="1670" r:id="rId125"/>
    <p:sldId id="1671" r:id="rId126"/>
    <p:sldId id="1818" r:id="rId127"/>
    <p:sldId id="1610" r:id="rId128"/>
    <p:sldId id="1609" r:id="rId129"/>
    <p:sldId id="1063" r:id="rId130"/>
    <p:sldId id="1611" r:id="rId131"/>
    <p:sldId id="895" r:id="rId132"/>
    <p:sldId id="896" r:id="rId133"/>
    <p:sldId id="743" r:id="rId134"/>
    <p:sldId id="894" r:id="rId135"/>
    <p:sldId id="957" r:id="rId136"/>
    <p:sldId id="1673" r:id="rId137"/>
    <p:sldId id="1674" r:id="rId138"/>
    <p:sldId id="594" r:id="rId139"/>
    <p:sldId id="1612" r:id="rId140"/>
    <p:sldId id="1675" r:id="rId141"/>
    <p:sldId id="1341" r:id="rId142"/>
    <p:sldId id="419" r:id="rId143"/>
    <p:sldId id="1676" r:id="rId144"/>
    <p:sldId id="1613" r:id="rId145"/>
    <p:sldId id="1767" r:id="rId146"/>
    <p:sldId id="1614" r:id="rId147"/>
    <p:sldId id="1768" r:id="rId148"/>
    <p:sldId id="1615" r:id="rId149"/>
    <p:sldId id="1616" r:id="rId150"/>
    <p:sldId id="1617" r:id="rId151"/>
    <p:sldId id="1677" r:id="rId152"/>
    <p:sldId id="1619" r:id="rId153"/>
    <p:sldId id="1621" r:id="rId154"/>
    <p:sldId id="1746" r:id="rId155"/>
    <p:sldId id="1624" r:id="rId156"/>
    <p:sldId id="836" r:id="rId157"/>
    <p:sldId id="1376" r:id="rId158"/>
    <p:sldId id="1625" r:id="rId159"/>
    <p:sldId id="1538" r:id="rId160"/>
    <p:sldId id="597" r:id="rId161"/>
    <p:sldId id="1058" r:id="rId162"/>
    <p:sldId id="1461" r:id="rId163"/>
    <p:sldId id="1577" r:id="rId164"/>
    <p:sldId id="1680" r:id="rId165"/>
    <p:sldId id="1678" r:id="rId166"/>
    <p:sldId id="1627" r:id="rId167"/>
    <p:sldId id="1679" r:id="rId168"/>
    <p:sldId id="1769" r:id="rId169"/>
    <p:sldId id="1482" r:id="rId170"/>
    <p:sldId id="1628" r:id="rId171"/>
    <p:sldId id="1629" r:id="rId172"/>
    <p:sldId id="1630" r:id="rId173"/>
    <p:sldId id="1631" r:id="rId174"/>
    <p:sldId id="1681" r:id="rId175"/>
    <p:sldId id="1632" r:id="rId176"/>
    <p:sldId id="1633" r:id="rId177"/>
    <p:sldId id="1634" r:id="rId178"/>
    <p:sldId id="1636" r:id="rId179"/>
    <p:sldId id="1637" r:id="rId180"/>
    <p:sldId id="1786" r:id="rId181"/>
    <p:sldId id="1793" r:id="rId182"/>
    <p:sldId id="1640" r:id="rId183"/>
    <p:sldId id="1682" r:id="rId184"/>
    <p:sldId id="1787" r:id="rId185"/>
    <p:sldId id="1790" r:id="rId186"/>
    <p:sldId id="1789" r:id="rId187"/>
    <p:sldId id="1788" r:id="rId188"/>
    <p:sldId id="1684" r:id="rId189"/>
    <p:sldId id="1683" r:id="rId190"/>
    <p:sldId id="1259" r:id="rId191"/>
    <p:sldId id="1378" r:id="rId192"/>
    <p:sldId id="1537" r:id="rId193"/>
    <p:sldId id="1753" r:id="rId194"/>
    <p:sldId id="1261" r:id="rId195"/>
    <p:sldId id="1548" r:id="rId196"/>
    <p:sldId id="1549" r:id="rId197"/>
    <p:sldId id="1550" r:id="rId198"/>
    <p:sldId id="1551" r:id="rId199"/>
    <p:sldId id="1265" r:id="rId200"/>
    <p:sldId id="1685" r:id="rId201"/>
    <p:sldId id="1307" r:id="rId202"/>
    <p:sldId id="1579" r:id="rId203"/>
    <p:sldId id="1686" r:id="rId204"/>
    <p:sldId id="1687" r:id="rId205"/>
    <p:sldId id="1380" r:id="rId206"/>
    <p:sldId id="1277" r:id="rId207"/>
    <p:sldId id="1278" r:id="rId208"/>
    <p:sldId id="1279" r:id="rId209"/>
    <p:sldId id="1280" r:id="rId210"/>
    <p:sldId id="1743" r:id="rId211"/>
    <p:sldId id="1819" r:id="rId212"/>
    <p:sldId id="1534" r:id="rId213"/>
    <p:sldId id="1103" r:id="rId214"/>
    <p:sldId id="821" r:id="rId215"/>
    <p:sldId id="978" r:id="rId216"/>
    <p:sldId id="1742" r:id="rId217"/>
    <p:sldId id="1689" r:id="rId218"/>
    <p:sldId id="1688" r:id="rId219"/>
    <p:sldId id="1807" r:id="rId220"/>
    <p:sldId id="725" r:id="rId221"/>
    <p:sldId id="833" r:id="rId222"/>
    <p:sldId id="1379" r:id="rId223"/>
    <p:sldId id="1808" r:id="rId224"/>
    <p:sldId id="1805" r:id="rId225"/>
    <p:sldId id="1806" r:id="rId226"/>
    <p:sldId id="603" r:id="rId227"/>
    <p:sldId id="1643" r:id="rId228"/>
    <p:sldId id="1545" r:id="rId229"/>
    <p:sldId id="1540" r:id="rId230"/>
    <p:sldId id="1395" r:id="rId231"/>
    <p:sldId id="1644" r:id="rId232"/>
    <p:sldId id="1645" r:id="rId233"/>
    <p:sldId id="1646" r:id="rId234"/>
    <p:sldId id="1755" r:id="rId235"/>
    <p:sldId id="1690" r:id="rId236"/>
    <p:sldId id="1756" r:id="rId237"/>
    <p:sldId id="1691" r:id="rId238"/>
    <p:sldId id="1692" r:id="rId239"/>
    <p:sldId id="1693" r:id="rId240"/>
    <p:sldId id="1751" r:id="rId241"/>
    <p:sldId id="1694" r:id="rId242"/>
    <p:sldId id="1695" r:id="rId243"/>
    <p:sldId id="1495" r:id="rId244"/>
    <p:sldId id="1496" r:id="rId245"/>
    <p:sldId id="1647" r:id="rId246"/>
    <p:sldId id="1700" r:id="rId247"/>
    <p:sldId id="1699" r:id="rId248"/>
    <p:sldId id="1697" r:id="rId249"/>
    <p:sldId id="1698" r:id="rId250"/>
    <p:sldId id="1702" r:id="rId251"/>
    <p:sldId id="1703" r:id="rId252"/>
    <p:sldId id="459" r:id="rId253"/>
    <p:sldId id="492" r:id="rId254"/>
    <p:sldId id="1708" r:id="rId255"/>
    <p:sldId id="1707" r:id="rId256"/>
    <p:sldId id="604" r:id="rId257"/>
    <p:sldId id="1497" r:id="rId258"/>
    <p:sldId id="293" r:id="rId259"/>
    <p:sldId id="1059" r:id="rId260"/>
    <p:sldId id="1175" r:id="rId261"/>
    <p:sldId id="1525" r:id="rId262"/>
    <p:sldId id="1526" r:id="rId263"/>
    <p:sldId id="1527" r:id="rId264"/>
    <p:sldId id="1096" r:id="rId265"/>
    <p:sldId id="1560" r:id="rId266"/>
    <p:sldId id="1791" r:id="rId267"/>
    <p:sldId id="389" r:id="rId268"/>
    <p:sldId id="336" r:id="rId269"/>
    <p:sldId id="1210" r:id="rId270"/>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9">
          <p15:clr>
            <a:srgbClr val="A4A3A4"/>
          </p15:clr>
        </p15:guide>
        <p15:guide id="2" pos="22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3300"/>
    <a:srgbClr val="006600"/>
    <a:srgbClr val="373F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0449" autoAdjust="0"/>
    <p:restoredTop sz="90805" autoAdjust="0"/>
  </p:normalViewPr>
  <p:slideViewPr>
    <p:cSldViewPr>
      <p:cViewPr varScale="1">
        <p:scale>
          <a:sx n="103" d="100"/>
          <a:sy n="103" d="100"/>
        </p:scale>
        <p:origin x="142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786" y="-78"/>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notesMaster" Target="notesMasters/notesMaster1.xml"/><Relationship Id="rId276" Type="http://schemas.openxmlformats.org/officeDocument/2006/relationships/tableStyles" Target="tableStyle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3" cy="468154"/>
          </a:xfrm>
          <a:prstGeom prst="rect">
            <a:avLst/>
          </a:prstGeom>
        </p:spPr>
        <p:txBody>
          <a:bodyPr vert="horz" lIns="93925" tIns="46962" rIns="93925" bIns="46962" rtlCol="0"/>
          <a:lstStyle>
            <a:lvl1pPr algn="l">
              <a:defRPr sz="1200"/>
            </a:lvl1pPr>
          </a:lstStyle>
          <a:p>
            <a:endParaRPr lang="en-US" dirty="0"/>
          </a:p>
        </p:txBody>
      </p:sp>
      <p:sp>
        <p:nvSpPr>
          <p:cNvPr id="3" name="Date Placeholder 2"/>
          <p:cNvSpPr>
            <a:spLocks noGrp="1"/>
          </p:cNvSpPr>
          <p:nvPr>
            <p:ph type="dt" sz="quarter" idx="1"/>
          </p:nvPr>
        </p:nvSpPr>
        <p:spPr>
          <a:xfrm>
            <a:off x="4008706" y="0"/>
            <a:ext cx="3066733" cy="468154"/>
          </a:xfrm>
          <a:prstGeom prst="rect">
            <a:avLst/>
          </a:prstGeom>
        </p:spPr>
        <p:txBody>
          <a:bodyPr vert="horz" lIns="93925" tIns="46962" rIns="93925" bIns="46962" rtlCol="0"/>
          <a:lstStyle>
            <a:lvl1pPr algn="r">
              <a:defRPr sz="1200"/>
            </a:lvl1pPr>
          </a:lstStyle>
          <a:p>
            <a:fld id="{8E6BA737-4558-4C29-A9AA-A62714DA623B}" type="datetimeFigureOut">
              <a:rPr lang="en-US" smtClean="0"/>
              <a:pPr/>
              <a:t>10/26/2019</a:t>
            </a:fld>
            <a:endParaRPr lang="en-US" dirty="0"/>
          </a:p>
        </p:txBody>
      </p:sp>
      <p:sp>
        <p:nvSpPr>
          <p:cNvPr id="4" name="Footer Placeholder 3"/>
          <p:cNvSpPr>
            <a:spLocks noGrp="1"/>
          </p:cNvSpPr>
          <p:nvPr>
            <p:ph type="ftr" sz="quarter" idx="2"/>
          </p:nvPr>
        </p:nvSpPr>
        <p:spPr>
          <a:xfrm>
            <a:off x="1" y="8893296"/>
            <a:ext cx="3066733" cy="468154"/>
          </a:xfrm>
          <a:prstGeom prst="rect">
            <a:avLst/>
          </a:prstGeom>
        </p:spPr>
        <p:txBody>
          <a:bodyPr vert="horz" lIns="93925" tIns="46962" rIns="93925" bIns="469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706" y="8893296"/>
            <a:ext cx="3066733" cy="468154"/>
          </a:xfrm>
          <a:prstGeom prst="rect">
            <a:avLst/>
          </a:prstGeom>
        </p:spPr>
        <p:txBody>
          <a:bodyPr vert="horz" lIns="93925" tIns="46962" rIns="93925" bIns="46962" rtlCol="0" anchor="b"/>
          <a:lstStyle>
            <a:lvl1pPr algn="r">
              <a:defRPr sz="1200"/>
            </a:lvl1pPr>
          </a:lstStyle>
          <a:p>
            <a:fld id="{328D5D29-C15F-41F2-8DA6-4A3B886D2E09}"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3" cy="468154"/>
          </a:xfrm>
          <a:prstGeom prst="rect">
            <a:avLst/>
          </a:prstGeom>
        </p:spPr>
        <p:txBody>
          <a:bodyPr vert="horz" lIns="93925" tIns="46962" rIns="93925" bIns="46962" rtlCol="0"/>
          <a:lstStyle>
            <a:lvl1pPr algn="l">
              <a:defRPr sz="1200"/>
            </a:lvl1pPr>
          </a:lstStyle>
          <a:p>
            <a:endParaRPr lang="en-US" dirty="0"/>
          </a:p>
        </p:txBody>
      </p:sp>
      <p:sp>
        <p:nvSpPr>
          <p:cNvPr id="3" name="Date Placeholder 2"/>
          <p:cNvSpPr>
            <a:spLocks noGrp="1"/>
          </p:cNvSpPr>
          <p:nvPr>
            <p:ph type="dt" idx="1"/>
          </p:nvPr>
        </p:nvSpPr>
        <p:spPr>
          <a:xfrm>
            <a:off x="4008706" y="0"/>
            <a:ext cx="3066733" cy="468154"/>
          </a:xfrm>
          <a:prstGeom prst="rect">
            <a:avLst/>
          </a:prstGeom>
        </p:spPr>
        <p:txBody>
          <a:bodyPr vert="horz" lIns="93925" tIns="46962" rIns="93925" bIns="46962" rtlCol="0"/>
          <a:lstStyle>
            <a:lvl1pPr algn="r">
              <a:defRPr sz="1200"/>
            </a:lvl1pPr>
          </a:lstStyle>
          <a:p>
            <a:fld id="{4835D364-4960-40B0-9FC3-EF0A7B153462}" type="datetimeFigureOut">
              <a:rPr lang="en-US" smtClean="0"/>
              <a:pPr/>
              <a:t>10/26/2019</a:t>
            </a:fld>
            <a:endParaRPr lang="en-US" dirty="0"/>
          </a:p>
        </p:txBody>
      </p:sp>
      <p:sp>
        <p:nvSpPr>
          <p:cNvPr id="4" name="Slide Image Placeholder 3"/>
          <p:cNvSpPr>
            <a:spLocks noGrp="1" noRot="1" noChangeAspect="1"/>
          </p:cNvSpPr>
          <p:nvPr>
            <p:ph type="sldImg" idx="2"/>
          </p:nvPr>
        </p:nvSpPr>
        <p:spPr>
          <a:xfrm>
            <a:off x="1198563" y="701675"/>
            <a:ext cx="4679950" cy="3511550"/>
          </a:xfrm>
          <a:prstGeom prst="rect">
            <a:avLst/>
          </a:prstGeom>
          <a:noFill/>
          <a:ln w="12700">
            <a:solidFill>
              <a:prstClr val="black"/>
            </a:solidFill>
          </a:ln>
        </p:spPr>
        <p:txBody>
          <a:bodyPr vert="horz" lIns="93925" tIns="46962" rIns="93925" bIns="46962" rtlCol="0" anchor="ctr"/>
          <a:lstStyle/>
          <a:p>
            <a:endParaRPr lang="en-US" dirty="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25" tIns="46962" rIns="93925" bIns="469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3296"/>
            <a:ext cx="3066733" cy="468154"/>
          </a:xfrm>
          <a:prstGeom prst="rect">
            <a:avLst/>
          </a:prstGeom>
        </p:spPr>
        <p:txBody>
          <a:bodyPr vert="horz" lIns="93925" tIns="46962" rIns="93925" bIns="469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6" y="8893296"/>
            <a:ext cx="3066733" cy="468154"/>
          </a:xfrm>
          <a:prstGeom prst="rect">
            <a:avLst/>
          </a:prstGeom>
        </p:spPr>
        <p:txBody>
          <a:bodyPr vert="horz" lIns="93925" tIns="46962" rIns="93925" bIns="46962" rtlCol="0" anchor="b"/>
          <a:lstStyle>
            <a:lvl1pPr algn="r">
              <a:defRPr sz="1200"/>
            </a:lvl1pPr>
          </a:lstStyle>
          <a:p>
            <a:fld id="{2EF55414-25F5-4FEC-9ADE-DC359C5ED861}"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55414-25F5-4FEC-9ADE-DC359C5ED861}" type="slidenum">
              <a:rPr lang="en-US" smtClean="0"/>
              <a:pPr/>
              <a:t>1</a:t>
            </a:fld>
            <a:endParaRPr lang="en-US" dirty="0"/>
          </a:p>
        </p:txBody>
      </p:sp>
    </p:spTree>
    <p:extLst>
      <p:ext uri="{BB962C8B-B14F-4D97-AF65-F5344CB8AC3E}">
        <p14:creationId xmlns:p14="http://schemas.microsoft.com/office/powerpoint/2010/main" val="3160662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A</a:t>
            </a:r>
            <a:r>
              <a:rPr lang="en-US" dirty="0"/>
              <a:t>utomatic - Always </a:t>
            </a:r>
            <a:r>
              <a:rPr lang="en-US" u="sng" dirty="0"/>
              <a:t>ON</a:t>
            </a:r>
            <a:r>
              <a:rPr lang="en-US" dirty="0"/>
              <a:t> and requires no identing or interrogation </a:t>
            </a:r>
          </a:p>
        </p:txBody>
      </p:sp>
      <p:sp>
        <p:nvSpPr>
          <p:cNvPr id="4" name="Slide Number Placeholder 3"/>
          <p:cNvSpPr>
            <a:spLocks noGrp="1"/>
          </p:cNvSpPr>
          <p:nvPr>
            <p:ph type="sldNum" sz="quarter" idx="10"/>
          </p:nvPr>
        </p:nvSpPr>
        <p:spPr/>
        <p:txBody>
          <a:bodyPr/>
          <a:lstStyle/>
          <a:p>
            <a:fld id="{2EF55414-25F5-4FEC-9ADE-DC359C5ED861}" type="slidenum">
              <a:rPr lang="en-US" smtClean="0"/>
              <a:pPr/>
              <a:t>19</a:t>
            </a:fld>
            <a:endParaRPr lang="en-US" dirty="0"/>
          </a:p>
        </p:txBody>
      </p:sp>
    </p:spTree>
    <p:extLst>
      <p:ext uri="{BB962C8B-B14F-4D97-AF65-F5344CB8AC3E}">
        <p14:creationId xmlns:p14="http://schemas.microsoft.com/office/powerpoint/2010/main" val="30204994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t>Where do you fly? Do you like to fly at or above</a:t>
            </a:r>
            <a:r>
              <a:rPr lang="en-US" b="0" baseline="0" dirty="0"/>
              <a:t> 10,000 feet MSL?</a:t>
            </a:r>
            <a:endParaRPr lang="en-US" b="0" dirty="0"/>
          </a:p>
          <a:p>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258</a:t>
            </a:fld>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259</a:t>
            </a:fld>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Get it done before “sunset”</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260</a:t>
            </a:fld>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Questions</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262</a:t>
            </a:fld>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That’s $7,300 in  2016 dollars + install</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263</a:t>
            </a:fld>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Well before</a:t>
            </a:r>
            <a:r>
              <a:rPr lang="en-US" baseline="0" dirty="0"/>
              <a:t> Tuesday, December 31, 2019</a:t>
            </a:r>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264</a:t>
            </a:fld>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Questions</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265</a:t>
            </a:fld>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(AUTO) </a:t>
            </a:r>
            <a:r>
              <a:rPr lang="en-US" dirty="0"/>
              <a:t>Get a</a:t>
            </a:r>
            <a:r>
              <a:rPr lang="en-US" baseline="0" dirty="0"/>
              <a:t> </a:t>
            </a:r>
            <a:r>
              <a:rPr lang="en-US" dirty="0"/>
              <a:t>bid</a:t>
            </a:r>
            <a:r>
              <a:rPr lang="en-US" baseline="0" dirty="0"/>
              <a:t> from an Avionics shop that you can trust. If the shop knows less about ADS-B than you know now, then don’t stick around and hope that you might be able to teach them.</a:t>
            </a:r>
          </a:p>
          <a:p>
            <a:r>
              <a:rPr lang="en-US" baseline="0" dirty="0"/>
              <a:t>Remember that your aircraft will be in the shop for at least a few days for an extended squitter transponder install and a week or more for a UAT install.</a:t>
            </a:r>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267</a:t>
            </a:fld>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Questions</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268</a:t>
            </a:fld>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Questions</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269</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D</a:t>
            </a:r>
            <a:r>
              <a:rPr lang="en-US" dirty="0"/>
              <a:t>ependent - It depends on an accurate GPS signal for position data. </a:t>
            </a:r>
          </a:p>
        </p:txBody>
      </p:sp>
      <p:sp>
        <p:nvSpPr>
          <p:cNvPr id="4" name="Slide Number Placeholder 3"/>
          <p:cNvSpPr>
            <a:spLocks noGrp="1"/>
          </p:cNvSpPr>
          <p:nvPr>
            <p:ph type="sldNum" sz="quarter" idx="10"/>
          </p:nvPr>
        </p:nvSpPr>
        <p:spPr/>
        <p:txBody>
          <a:bodyPr/>
          <a:lstStyle/>
          <a:p>
            <a:fld id="{2EF55414-25F5-4FEC-9ADE-DC359C5ED861}" type="slidenum">
              <a:rPr lang="en-US" smtClean="0"/>
              <a:pPr/>
              <a:t>24</a:t>
            </a:fld>
            <a:endParaRPr lang="en-US" dirty="0"/>
          </a:p>
        </p:txBody>
      </p:sp>
    </p:spTree>
    <p:extLst>
      <p:ext uri="{BB962C8B-B14F-4D97-AF65-F5344CB8AC3E}">
        <p14:creationId xmlns:p14="http://schemas.microsoft.com/office/powerpoint/2010/main" val="3612266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S</a:t>
            </a:r>
            <a:r>
              <a:rPr lang="en-US" dirty="0"/>
              <a:t>urveillance</a:t>
            </a:r>
            <a:r>
              <a:rPr lang="en-US" b="1" dirty="0"/>
              <a:t> -</a:t>
            </a:r>
            <a:r>
              <a:rPr lang="en-US" dirty="0"/>
              <a:t> It provides surveillance services, but in a more timely manner than today’s RADAR</a:t>
            </a:r>
          </a:p>
        </p:txBody>
      </p:sp>
      <p:sp>
        <p:nvSpPr>
          <p:cNvPr id="4" name="Slide Number Placeholder 3"/>
          <p:cNvSpPr>
            <a:spLocks noGrp="1"/>
          </p:cNvSpPr>
          <p:nvPr>
            <p:ph type="sldNum" sz="quarter" idx="10"/>
          </p:nvPr>
        </p:nvSpPr>
        <p:spPr/>
        <p:txBody>
          <a:bodyPr/>
          <a:lstStyle/>
          <a:p>
            <a:fld id="{2EF55414-25F5-4FEC-9ADE-DC359C5ED861}" type="slidenum">
              <a:rPr lang="en-US" smtClean="0"/>
              <a:pPr/>
              <a:t>25</a:t>
            </a:fld>
            <a:endParaRPr lang="en-US" dirty="0"/>
          </a:p>
        </p:txBody>
      </p:sp>
    </p:spTree>
    <p:extLst>
      <p:ext uri="{BB962C8B-B14F-4D97-AF65-F5344CB8AC3E}">
        <p14:creationId xmlns:p14="http://schemas.microsoft.com/office/powerpoint/2010/main" val="893594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B</a:t>
            </a:r>
            <a:r>
              <a:rPr lang="en-US" dirty="0"/>
              <a:t>roadcast –It continuously broadcasts aircraft position and other data to an ADS-B ground station, and aircraft that are equipped to receive ADS-B, giving you weather</a:t>
            </a:r>
            <a:r>
              <a:rPr lang="en-US" baseline="0" dirty="0"/>
              <a:t> on your iPad or panel mounted GPS.</a:t>
            </a:r>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26</a:t>
            </a:fld>
            <a:endParaRPr lang="en-US" dirty="0"/>
          </a:p>
        </p:txBody>
      </p:sp>
    </p:spTree>
    <p:extLst>
      <p:ext uri="{BB962C8B-B14F-4D97-AF65-F5344CB8AC3E}">
        <p14:creationId xmlns:p14="http://schemas.microsoft.com/office/powerpoint/2010/main" val="3735809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36</a:t>
            </a:fld>
            <a:endParaRPr lang="en-US" dirty="0"/>
          </a:p>
        </p:txBody>
      </p:sp>
    </p:spTree>
    <p:extLst>
      <p:ext uri="{BB962C8B-B14F-4D97-AF65-F5344CB8AC3E}">
        <p14:creationId xmlns:p14="http://schemas.microsoft.com/office/powerpoint/2010/main" val="1481905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46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you don’t have ADS-B installed, as quick as you turn the</a:t>
            </a:r>
            <a:r>
              <a:rPr lang="en-US" baseline="0" dirty="0"/>
              <a:t> page on 2019, you won’t be able to fly in the following airspace:</a:t>
            </a:r>
            <a:endParaRPr lang="en-US" dirty="0"/>
          </a:p>
          <a:p>
            <a:pPr lvl="0">
              <a:buFont typeface="Arial" pitchFamily="34" charset="0"/>
              <a:buChar char="•"/>
            </a:pPr>
            <a:r>
              <a:rPr lang="en-US" dirty="0"/>
              <a:t>Class A airspace</a:t>
            </a:r>
          </a:p>
          <a:p>
            <a:pPr lvl="0">
              <a:buFont typeface="Arial" pitchFamily="34" charset="0"/>
              <a:buChar char="•"/>
            </a:pPr>
            <a:r>
              <a:rPr lang="en-US" dirty="0"/>
              <a:t>Class B airspace (within the 30 nm veil) – up to 10,000 feet</a:t>
            </a:r>
          </a:p>
          <a:p>
            <a:pPr lvl="0">
              <a:buFont typeface="Arial" pitchFamily="34" charset="0"/>
              <a:buChar char="•"/>
            </a:pPr>
            <a:r>
              <a:rPr lang="en-US" dirty="0"/>
              <a:t>In &amp; Above Class C airspace – up to 10,000 feet</a:t>
            </a:r>
          </a:p>
          <a:p>
            <a:pPr lvl="0">
              <a:buFont typeface="Arial" pitchFamily="34" charset="0"/>
              <a:buChar char="•"/>
            </a:pPr>
            <a:r>
              <a:rPr lang="en-US" dirty="0"/>
              <a:t>Above 10,000’ MSL (excludes airspace below 2,500 AGL) </a:t>
            </a:r>
          </a:p>
          <a:p>
            <a:pPr lvl="0">
              <a:buFont typeface="Arial" pitchFamily="34" charset="0"/>
              <a:buNone/>
            </a:pPr>
            <a:r>
              <a:rPr lang="en-US" dirty="0"/>
              <a:t>(Reference AC 90-114, change 1, Sep 21,</a:t>
            </a:r>
            <a:r>
              <a:rPr lang="en-US" baseline="0" dirty="0"/>
              <a:t> 2012)</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47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50</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51</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52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53</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54</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55</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55414-25F5-4FEC-9ADE-DC359C5ED861}" type="slidenum">
              <a:rPr lang="en-US" smtClean="0"/>
              <a:pPr/>
              <a:t>56</a:t>
            </a:fld>
            <a:endParaRPr lang="en-US" dirty="0"/>
          </a:p>
        </p:txBody>
      </p:sp>
    </p:spTree>
    <p:extLst>
      <p:ext uri="{BB962C8B-B14F-4D97-AF65-F5344CB8AC3E}">
        <p14:creationId xmlns:p14="http://schemas.microsoft.com/office/powerpoint/2010/main" val="1923649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55414-25F5-4FEC-9ADE-DC359C5ED861}" type="slidenum">
              <a:rPr lang="en-US" smtClean="0"/>
              <a:pPr/>
              <a:t>68</a:t>
            </a:fld>
            <a:endParaRPr lang="en-US" dirty="0"/>
          </a:p>
        </p:txBody>
      </p:sp>
    </p:spTree>
    <p:extLst>
      <p:ext uri="{BB962C8B-B14F-4D97-AF65-F5344CB8AC3E}">
        <p14:creationId xmlns:p14="http://schemas.microsoft.com/office/powerpoint/2010/main" val="3954635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ADS-B</a:t>
            </a:r>
            <a:r>
              <a:rPr lang="en-US" baseline="0" dirty="0"/>
              <a:t> GROUND STATIONS</a:t>
            </a:r>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71</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Towers are Line</a:t>
            </a:r>
            <a:r>
              <a:rPr lang="en-US" baseline="0" dirty="0"/>
              <a:t> of Sight. When an airplane’s transmissions and reception is blocked by a mountain, Amen to ALL ADS-B activity for that aircraft.</a:t>
            </a:r>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77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Questions</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78</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BANDS</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79</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baseline="0" dirty="0"/>
              <a:t>UATS are 978 MHZ and are IN AND OUT</a:t>
            </a:r>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80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ATC in the 30s</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baseline="0" dirty="0"/>
              <a:t>UATS are 978 MHZ and are IN AND OUT</a:t>
            </a:r>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83</a:t>
            </a:fld>
            <a:endParaRPr lang="en-US" dirty="0"/>
          </a:p>
        </p:txBody>
      </p:sp>
    </p:spTree>
    <p:extLst>
      <p:ext uri="{BB962C8B-B14F-4D97-AF65-F5344CB8AC3E}">
        <p14:creationId xmlns:p14="http://schemas.microsoft.com/office/powerpoint/2010/main" val="4210223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MOST</a:t>
            </a:r>
            <a:r>
              <a:rPr lang="en-US" baseline="0" dirty="0"/>
              <a:t> ADS-B 1090 MHz TRANSPONDERS are OUT ONLY</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84</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MOST</a:t>
            </a:r>
            <a:r>
              <a:rPr lang="en-US" baseline="0" dirty="0"/>
              <a:t> ADS-B 1090 MHz TRANSPONDERS are OUT ONLY</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85</a:t>
            </a:fld>
            <a:endParaRPr lang="en-US" dirty="0"/>
          </a:p>
        </p:txBody>
      </p:sp>
    </p:spTree>
    <p:extLst>
      <p:ext uri="{BB962C8B-B14F-4D97-AF65-F5344CB8AC3E}">
        <p14:creationId xmlns:p14="http://schemas.microsoft.com/office/powerpoint/2010/main" val="2623245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Rebroadcast</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86</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Rebroadcast</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87</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IN &amp; OUT</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88</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Out is concerned with transmitting your position, altitude, N number, etc to the controller</a:t>
            </a:r>
          </a:p>
        </p:txBody>
      </p:sp>
      <p:sp>
        <p:nvSpPr>
          <p:cNvPr id="4" name="Slide Number Placeholder 3"/>
          <p:cNvSpPr>
            <a:spLocks noGrp="1"/>
          </p:cNvSpPr>
          <p:nvPr>
            <p:ph type="sldNum" sz="quarter" idx="10"/>
          </p:nvPr>
        </p:nvSpPr>
        <p:spPr/>
        <p:txBody>
          <a:bodyPr/>
          <a:lstStyle/>
          <a:p>
            <a:fld id="{2EF55414-25F5-4FEC-9ADE-DC359C5ED861}" type="slidenum">
              <a:rPr lang="en-US" smtClean="0"/>
              <a:pPr/>
              <a:t>89</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Out is concerned with transmitting your position, altitude, N number, etc to the controller</a:t>
            </a:r>
          </a:p>
        </p:txBody>
      </p:sp>
      <p:sp>
        <p:nvSpPr>
          <p:cNvPr id="4" name="Slide Number Placeholder 3"/>
          <p:cNvSpPr>
            <a:spLocks noGrp="1"/>
          </p:cNvSpPr>
          <p:nvPr>
            <p:ph type="sldNum" sz="quarter" idx="10"/>
          </p:nvPr>
        </p:nvSpPr>
        <p:spPr/>
        <p:txBody>
          <a:bodyPr/>
          <a:lstStyle/>
          <a:p>
            <a:fld id="{2EF55414-25F5-4FEC-9ADE-DC359C5ED861}" type="slidenum">
              <a:rPr lang="en-US" smtClean="0"/>
              <a:pPr/>
              <a:t>90</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br>
              <a:rPr lang="en-US" dirty="0"/>
            </a:br>
            <a:r>
              <a:rPr lang="en-US" dirty="0"/>
              <a:t>The 49 parameters include: </a:t>
            </a:r>
            <a:r>
              <a:rPr lang="en-US" b="1" dirty="0"/>
              <a:t>Who you are</a:t>
            </a:r>
            <a:r>
              <a:rPr lang="en-US" dirty="0"/>
              <a:t>, </a:t>
            </a:r>
            <a:r>
              <a:rPr lang="en-US" b="1" dirty="0"/>
              <a:t>position</a:t>
            </a:r>
            <a:r>
              <a:rPr lang="en-US" dirty="0"/>
              <a:t>, </a:t>
            </a:r>
            <a:r>
              <a:rPr lang="en-US" b="1" dirty="0"/>
              <a:t>altitude</a:t>
            </a:r>
            <a:r>
              <a:rPr lang="en-US" dirty="0"/>
              <a:t>,</a:t>
            </a:r>
            <a:r>
              <a:rPr lang="en-US" b="1" dirty="0"/>
              <a:t> heading</a:t>
            </a:r>
            <a:r>
              <a:rPr lang="en-US" dirty="0"/>
              <a:t>, </a:t>
            </a:r>
            <a:r>
              <a:rPr lang="en-US" b="1" dirty="0"/>
              <a:t>track</a:t>
            </a:r>
            <a:r>
              <a:rPr lang="en-US" dirty="0"/>
              <a:t>, </a:t>
            </a:r>
            <a:r>
              <a:rPr lang="en-US" b="1" dirty="0"/>
              <a:t>ground speed </a:t>
            </a:r>
            <a:r>
              <a:rPr lang="en-US" dirty="0"/>
              <a:t>and </a:t>
            </a:r>
            <a:r>
              <a:rPr lang="en-US" b="1" dirty="0"/>
              <a:t>flight plan</a:t>
            </a:r>
            <a:r>
              <a:rPr lang="en-US" dirty="0"/>
              <a:t>, and which </a:t>
            </a:r>
            <a:r>
              <a:rPr lang="en-US" b="1" dirty="0"/>
              <a:t>band</a:t>
            </a:r>
            <a:r>
              <a:rPr lang="en-US" dirty="0"/>
              <a:t> you’re using.</a:t>
            </a:r>
          </a:p>
        </p:txBody>
      </p:sp>
      <p:sp>
        <p:nvSpPr>
          <p:cNvPr id="4" name="Slide Number Placeholder 3"/>
          <p:cNvSpPr>
            <a:spLocks noGrp="1"/>
          </p:cNvSpPr>
          <p:nvPr>
            <p:ph type="sldNum" sz="quarter" idx="10"/>
          </p:nvPr>
        </p:nvSpPr>
        <p:spPr/>
        <p:txBody>
          <a:bodyPr/>
          <a:lstStyle/>
          <a:p>
            <a:fld id="{2EF55414-25F5-4FEC-9ADE-DC359C5ED861}" type="slidenum">
              <a:rPr lang="en-US" smtClean="0"/>
              <a:pPr/>
              <a:t>91</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a:t>
            </a:r>
            <a:r>
              <a:rPr lang="en-US" baseline="0" dirty="0"/>
              <a:t> is concerned with giving you FREE weather and traffic products that you can see on your panel or on an </a:t>
            </a:r>
            <a:r>
              <a:rPr lang="en-US" baseline="0" dirty="0" err="1"/>
              <a:t>iPad</a:t>
            </a:r>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92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55414-25F5-4FEC-9ADE-DC359C5ED861}" type="slidenum">
              <a:rPr lang="en-US" smtClean="0"/>
              <a:pPr/>
              <a:t>7</a:t>
            </a:fld>
            <a:endParaRPr lang="en-US" dirty="0"/>
          </a:p>
        </p:txBody>
      </p:sp>
    </p:spTree>
    <p:extLst>
      <p:ext uri="{BB962C8B-B14F-4D97-AF65-F5344CB8AC3E}">
        <p14:creationId xmlns:p14="http://schemas.microsoft.com/office/powerpoint/2010/main" val="33929275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a:t>
            </a:r>
            <a:r>
              <a:rPr lang="en-US" baseline="0" dirty="0"/>
              <a:t> is concerned with giving you FREE weather and traffic products that you can see on your panel or on an </a:t>
            </a:r>
            <a:r>
              <a:rPr lang="en-US" baseline="0" dirty="0" err="1"/>
              <a:t>iPad</a:t>
            </a:r>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93</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Displayed</a:t>
            </a:r>
            <a:r>
              <a:rPr lang="en-US" baseline="0" dirty="0"/>
              <a:t> on the panel or </a:t>
            </a:r>
            <a:r>
              <a:rPr lang="en-US" baseline="0" dirty="0" err="1"/>
              <a:t>iPad</a:t>
            </a:r>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94</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Out</a:t>
            </a:r>
            <a:r>
              <a:rPr lang="en-US" baseline="0" dirty="0"/>
              <a:t> or Transmitting is mandated by Jan 1, 2020</a:t>
            </a:r>
          </a:p>
          <a:p>
            <a:r>
              <a:rPr lang="en-US" baseline="0" dirty="0"/>
              <a:t>In or receiving is optional</a:t>
            </a:r>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95</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Need 2 things to meet</a:t>
            </a:r>
            <a:r>
              <a:rPr lang="en-US" baseline="0" dirty="0"/>
              <a:t> the 2020 Mandate</a:t>
            </a:r>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114</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1</a:t>
            </a:r>
            <a:r>
              <a:rPr lang="en-US" baseline="30000" dirty="0"/>
              <a:t>st</a:t>
            </a:r>
            <a:r>
              <a:rPr lang="en-US" dirty="0"/>
              <a:t>: You need a WAAS</a:t>
            </a:r>
            <a:r>
              <a:rPr lang="en-US" baseline="0" dirty="0"/>
              <a:t> Position Source</a:t>
            </a:r>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115</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1</a:t>
            </a:r>
            <a:r>
              <a:rPr lang="en-US" baseline="30000" dirty="0"/>
              <a:t>st</a:t>
            </a:r>
            <a:r>
              <a:rPr lang="en-US" dirty="0"/>
              <a:t>:</a:t>
            </a:r>
            <a:r>
              <a:rPr lang="en-US" baseline="0" dirty="0"/>
              <a:t> a WAAS Position Source</a:t>
            </a:r>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116</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WAAS</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129</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Flying</a:t>
            </a:r>
            <a:r>
              <a:rPr lang="en-US" baseline="0" dirty="0"/>
              <a:t> an LPV approach #3</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55414-25F5-4FEC-9ADE-DC359C5ED8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Flying</a:t>
            </a:r>
            <a:r>
              <a:rPr lang="en-US" baseline="0" dirty="0"/>
              <a:t> an LPV approach #3</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55414-25F5-4FEC-9ADE-DC359C5ED8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Small towns can have the luxury of an LPV approach with a Decision Altitude of 200 feet above the field elevation!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55414-25F5-4FEC-9ADE-DC359C5ED8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In 1988, we have what Richard Collins called “Mode C Madness”</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9</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WAAS finds integrity problems fast, before it’s too late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55414-25F5-4FEC-9ADE-DC359C5ED8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Flying</a:t>
            </a:r>
            <a:r>
              <a:rPr lang="en-US" baseline="0" dirty="0"/>
              <a:t> an LPV approach #3</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55414-25F5-4FEC-9ADE-DC359C5ED8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Extended </a:t>
            </a:r>
            <a:r>
              <a:rPr lang="en-US" dirty="0" err="1"/>
              <a:t>Squitter</a:t>
            </a:r>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138</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Mode S on my Aspen </a:t>
            </a:r>
            <a:r>
              <a:rPr lang="en-US"/>
              <a:t>Dispalys</a:t>
            </a:r>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141</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you already have a Garmin GTX 330 Mode S transponder, and you want to upgrade it to the 330ES, </a:t>
            </a:r>
          </a:p>
          <a:p>
            <a:r>
              <a:rPr lang="en-US" dirty="0"/>
              <a:t>Garmin will do that upgrade for $1,150. Install time is ~4 hours. </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142</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L3 Lynx NGT 9000 – 9000+</a:t>
            </a:r>
            <a:r>
              <a:rPr lang="en-US" baseline="0" dirty="0"/>
              <a:t> with WAAS inside are In and Out (1090 and 978 MHz)</a:t>
            </a:r>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156</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L3 Lynx NGT 9000 – 9000+</a:t>
            </a:r>
            <a:r>
              <a:rPr lang="en-US" baseline="0" dirty="0"/>
              <a:t> with WAAS inside are In and Out (1090 and 978 MHz)</a:t>
            </a:r>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157</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Questions</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159</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UAT</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160</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One of the benefits of installing a UAT, is that you can keep your Mode C Transponder..</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161</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NextGen programs are expected to improve how traffic flies into, through, and out of 13 areas called metroplexes by the FAA. These are areas with several airports and high amounts of traffic.</a:t>
            </a:r>
          </a:p>
          <a:p>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15</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Specific only to United States airspace – and not approved elsewhere – is the </a:t>
            </a:r>
            <a:r>
              <a:rPr lang="en-US" sz="1200" b="1" kern="1200" dirty="0">
                <a:solidFill>
                  <a:schemeClr val="tx1"/>
                </a:solidFill>
                <a:latin typeface="+mn-lt"/>
                <a:ea typeface="+mn-ea"/>
                <a:cs typeface="+mn-cs"/>
              </a:rPr>
              <a:t>UAT (Universal Access </a:t>
            </a:r>
            <a:r>
              <a:rPr lang="en-US" sz="1200" b="1" u="sng" kern="1200" dirty="0">
                <a:solidFill>
                  <a:schemeClr val="tx1"/>
                </a:solidFill>
                <a:latin typeface="+mn-lt"/>
                <a:ea typeface="+mn-ea"/>
                <a:cs typeface="+mn-cs"/>
              </a:rPr>
              <a:t>Transceiver</a:t>
            </a:r>
            <a:r>
              <a:rPr lang="en-US" sz="1200" b="1" kern="1200" dirty="0">
                <a:solidFill>
                  <a:schemeClr val="tx1"/>
                </a:solidFill>
                <a:latin typeface="+mn-lt"/>
                <a:ea typeface="+mn-ea"/>
                <a:cs typeface="+mn-cs"/>
              </a:rPr>
              <a:t>)</a:t>
            </a:r>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The UAT  is USAULLY both “in” and an “out” capable.</a:t>
            </a:r>
          </a:p>
          <a:p>
            <a:pPr defTabSz="914295">
              <a:defRPr/>
            </a:pPr>
            <a:endParaRPr lang="en-US" b="1" dirty="0"/>
          </a:p>
          <a:p>
            <a:pPr defTabSz="914295">
              <a:defRPr/>
            </a:pPr>
            <a:endParaRPr lang="en-US" dirty="0"/>
          </a:p>
          <a:p>
            <a:pPr defTabSz="914295">
              <a:defRPr/>
            </a:pPr>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162</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endParaRPr lang="en-US" b="1" dirty="0"/>
          </a:p>
          <a:p>
            <a:pPr defTabSz="914295">
              <a:defRPr/>
            </a:pPr>
            <a:endParaRPr lang="en-US" dirty="0"/>
          </a:p>
          <a:p>
            <a:pPr defTabSz="914295">
              <a:defRPr/>
            </a:pPr>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163</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UAT Installation costs more than a Transponder installation</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169</a:t>
            </a:fld>
            <a:endParaRPr lang="en-US" dirty="0"/>
          </a:p>
        </p:txBody>
      </p:sp>
    </p:spTree>
    <p:extLst>
      <p:ext uri="{BB962C8B-B14F-4D97-AF65-F5344CB8AC3E}">
        <p14:creationId xmlns:p14="http://schemas.microsoft.com/office/powerpoint/2010/main" val="4992458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Questions</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190</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a:t>By the end</a:t>
            </a:r>
            <a:r>
              <a:rPr lang="en-US" sz="1100" baseline="0" dirty="0"/>
              <a:t> of 2017</a:t>
            </a:r>
            <a:endParaRPr lang="en-US" sz="1100"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191</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different Tiers</a:t>
            </a:r>
            <a:r>
              <a:rPr lang="en-US" baseline="0" dirty="0"/>
              <a:t> have different </a:t>
            </a:r>
            <a:r>
              <a:rPr lang="en-US" baseline="0" dirty="0" err="1"/>
              <a:t>jojbs</a:t>
            </a:r>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192</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different Tiers</a:t>
            </a:r>
            <a:r>
              <a:rPr lang="en-US" baseline="0" dirty="0"/>
              <a:t> have different </a:t>
            </a:r>
            <a:r>
              <a:rPr lang="en-US" baseline="0" dirty="0" err="1"/>
              <a:t>jojbs</a:t>
            </a:r>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193</a:t>
            </a:fld>
            <a:endParaRPr lang="en-US" dirty="0"/>
          </a:p>
        </p:txBody>
      </p:sp>
    </p:spTree>
    <p:extLst>
      <p:ext uri="{BB962C8B-B14F-4D97-AF65-F5344CB8AC3E}">
        <p14:creationId xmlns:p14="http://schemas.microsoft.com/office/powerpoint/2010/main" val="37776219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ADS-B You can receive XM weather while you’re on the ground, </a:t>
            </a:r>
          </a:p>
          <a:p>
            <a:pPr defTabSz="914295">
              <a:defRPr/>
            </a:pPr>
            <a:endParaRPr lang="en-US" dirty="0"/>
          </a:p>
          <a:p>
            <a:pPr defTabSz="914295">
              <a:defRPr/>
            </a:pPr>
            <a:r>
              <a:rPr lang="en-US" dirty="0"/>
              <a:t>but for ADS-B weather, you need to be airborne. </a:t>
            </a:r>
          </a:p>
          <a:p>
            <a:pPr defTabSz="914295">
              <a:defRPr/>
            </a:pPr>
            <a:r>
              <a:rPr lang="en-US" dirty="0"/>
              <a:t>Sporty’s airport in Batavia, OH is about 30 miles from the closest ADS-B ground station, yet pilots routinely pick up that station up after takeoff</a:t>
            </a:r>
            <a:r>
              <a:rPr lang="en-US" baseline="0" dirty="0"/>
              <a:t> </a:t>
            </a:r>
            <a:r>
              <a:rPr lang="en-US" dirty="0"/>
              <a:t>at 200 ft. AGL using a Stratus.</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194</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The higher you go, the better the coverage. If you’re flying higher than 1,500 AGL, in theory, you can fill in some of the small gaps shown in gray</a:t>
            </a:r>
            <a:r>
              <a:rPr lang="en-US" baseline="0" dirty="0"/>
              <a:t>.</a:t>
            </a:r>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195</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The higher you go, the better the coverage. If you’re flying higher than 1,500 AGL, in theory, you can fill in some of the small gaps shown in gray</a:t>
            </a:r>
            <a:r>
              <a:rPr lang="en-US" baseline="0" dirty="0"/>
              <a:t>.</a:t>
            </a:r>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196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Questions</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16</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The higher you go, the better the coverage. If you’re flying higher than 1,500 AGL, in theory, you can fill in some of the small gaps shown in gray</a:t>
            </a:r>
            <a:r>
              <a:rPr lang="en-US" baseline="0" dirty="0"/>
              <a:t>.</a:t>
            </a:r>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197</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The higher you go, the better the coverage. If you’re flying higher than 1,500 AGL, in theory, you can fill in some of the small gaps shown in gray</a:t>
            </a:r>
            <a:r>
              <a:rPr lang="en-US" baseline="0" dirty="0"/>
              <a:t>.</a:t>
            </a:r>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198</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ADS-B NexRad is subject to latency. In extreme latency and mosaic-creation scenarios, the actual age of the oldest NEXRAD data in the mosaic can EXCEED the age indicated in the cockpit by 15 to 20 minutes. – </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199</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Nexrad</a:t>
            </a:r>
            <a:r>
              <a:rPr lang="en-US" dirty="0"/>
              <a:t> is ancient history!</a:t>
            </a:r>
          </a:p>
        </p:txBody>
      </p:sp>
      <p:sp>
        <p:nvSpPr>
          <p:cNvPr id="4" name="Slide Number Placeholder 3"/>
          <p:cNvSpPr>
            <a:spLocks noGrp="1"/>
          </p:cNvSpPr>
          <p:nvPr>
            <p:ph type="sldNum" sz="quarter" idx="10"/>
          </p:nvPr>
        </p:nvSpPr>
        <p:spPr/>
        <p:txBody>
          <a:bodyPr/>
          <a:lstStyle/>
          <a:p>
            <a:fld id="{2EF55414-25F5-4FEC-9ADE-DC359C5ED861}" type="slidenum">
              <a:rPr lang="en-US" smtClean="0"/>
              <a:pPr/>
              <a:t>201</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a thunderstorm is developing, 10 minutes could be a lifetime.</a:t>
            </a:r>
          </a:p>
        </p:txBody>
      </p:sp>
      <p:sp>
        <p:nvSpPr>
          <p:cNvPr id="4" name="Slide Number Placeholder 3"/>
          <p:cNvSpPr>
            <a:spLocks noGrp="1"/>
          </p:cNvSpPr>
          <p:nvPr>
            <p:ph type="sldNum" sz="quarter" idx="10"/>
          </p:nvPr>
        </p:nvSpPr>
        <p:spPr/>
        <p:txBody>
          <a:bodyPr/>
          <a:lstStyle/>
          <a:p>
            <a:fld id="{2EF55414-25F5-4FEC-9ADE-DC359C5ED861}" type="slidenum">
              <a:rPr lang="en-US" smtClean="0"/>
              <a:pPr/>
              <a:t>202</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Questions</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205</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Questions</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206</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Questions</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207</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Questions</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208</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Questions</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209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Questions</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17</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Questions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55414-25F5-4FEC-9ADE-DC359C5ED8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If you have a 1090 MHz Extended Squitter transponder, like the GTX 330ES , or </a:t>
            </a:r>
          </a:p>
          <a:p>
            <a:pPr defTabSz="914295">
              <a:defRPr/>
            </a:pPr>
            <a:r>
              <a:rPr lang="en-US" dirty="0"/>
              <a:t>a 978 MHz UAT like the Garmin GDL88, -- </a:t>
            </a:r>
          </a:p>
          <a:p>
            <a:pPr defTabSz="914295">
              <a:defRPr/>
            </a:pPr>
            <a:r>
              <a:rPr lang="en-US" dirty="0"/>
              <a:t>Every time it sends a position report to an ADS-B ground station, that position report prompts the ground station to send back a Traffic</a:t>
            </a:r>
            <a:r>
              <a:rPr lang="en-US" baseline="0" dirty="0"/>
              <a:t> Information Service Broadcast -</a:t>
            </a:r>
            <a:r>
              <a:rPr lang="en-US" dirty="0"/>
              <a:t> </a:t>
            </a:r>
            <a:r>
              <a:rPr lang="en-US" b="1" dirty="0"/>
              <a:t>TIS-B package or “Hockey Puck”</a:t>
            </a:r>
          </a:p>
          <a:p>
            <a:pPr defTabSz="914295">
              <a:defRPr/>
            </a:pPr>
            <a:endParaRPr lang="en-US" b="1" dirty="0"/>
          </a:p>
          <a:p>
            <a:pPr defTabSz="914295">
              <a:defRPr/>
            </a:pPr>
            <a:r>
              <a:rPr lang="en-US" dirty="0"/>
              <a:t>In this 15mi radius and +/- 3,500 feet “Hockey Puck”, there will be all the traffic around </a:t>
            </a:r>
            <a:r>
              <a:rPr lang="en-US" u="sng" dirty="0"/>
              <a:t>you</a:t>
            </a:r>
            <a:r>
              <a:rPr lang="en-US" dirty="0"/>
              <a:t> – aircraft that are ADS-B equipped, and those equipped with only with Mode C. </a:t>
            </a:r>
          </a:p>
          <a:p>
            <a:pPr defTabSz="914295">
              <a:defRPr/>
            </a:pPr>
            <a:endParaRPr lang="en-US" dirty="0"/>
          </a:p>
          <a:p>
            <a:pPr defTabSz="914295">
              <a:defRPr/>
            </a:pPr>
            <a:r>
              <a:rPr lang="en-US" dirty="0"/>
              <a:t>You just need to be ADS-B “IN” and “OUT” equipped to see the total traffic package.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55414-25F5-4FEC-9ADE-DC359C5ED8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213</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L3 Dealers </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214</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UAT</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215</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220</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My 1</a:t>
            </a:r>
            <a:r>
              <a:rPr lang="en-US" baseline="30000" dirty="0"/>
              <a:t>st</a:t>
            </a:r>
            <a:r>
              <a:rPr lang="en-US" dirty="0"/>
              <a:t>, 2</a:t>
            </a:r>
            <a:r>
              <a:rPr lang="en-US" baseline="30000" dirty="0"/>
              <a:t>nd</a:t>
            </a:r>
            <a:r>
              <a:rPr lang="en-US" dirty="0"/>
              <a:t> &amp; 3</a:t>
            </a:r>
            <a:r>
              <a:rPr lang="en-US" baseline="30000" dirty="0"/>
              <a:t>rd</a:t>
            </a:r>
            <a:r>
              <a:rPr lang="en-US" dirty="0"/>
              <a:t> </a:t>
            </a:r>
            <a:r>
              <a:rPr lang="en-US"/>
              <a:t>Tries reports</a:t>
            </a:r>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221</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222</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55414-25F5-4FEC-9ADE-DC359C5ED861}" type="slidenum">
              <a:rPr lang="en-US" smtClean="0"/>
              <a:pPr/>
              <a:t>223</a:t>
            </a:fld>
            <a:endParaRPr lang="en-US" dirty="0"/>
          </a:p>
        </p:txBody>
      </p:sp>
    </p:spTree>
    <p:extLst>
      <p:ext uri="{BB962C8B-B14F-4D97-AF65-F5344CB8AC3E}">
        <p14:creationId xmlns:p14="http://schemas.microsoft.com/office/powerpoint/2010/main" val="33822701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Squitter</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226</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 . but the star of the show is ADS-B</a:t>
            </a:r>
            <a:endParaRPr lang="en-US" b="0" dirty="0"/>
          </a:p>
          <a:p>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18</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Questions</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228</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Questions</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229</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230</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55414-25F5-4FEC-9ADE-DC359C5ED861}" type="slidenum">
              <a:rPr lang="en-US" smtClean="0"/>
              <a:pPr/>
              <a:t>242</a:t>
            </a:fld>
            <a:endParaRPr lang="en-US" dirty="0"/>
          </a:p>
        </p:txBody>
      </p:sp>
    </p:spTree>
    <p:extLst>
      <p:ext uri="{BB962C8B-B14F-4D97-AF65-F5344CB8AC3E}">
        <p14:creationId xmlns:p14="http://schemas.microsoft.com/office/powerpoint/2010/main" val="40414637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243</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244</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Traffic on an </a:t>
            </a:r>
            <a:r>
              <a:rPr lang="en-US" dirty="0" err="1"/>
              <a:t>iPad</a:t>
            </a:r>
            <a:r>
              <a:rPr lang="en-US" dirty="0"/>
              <a:t>, using</a:t>
            </a:r>
            <a:r>
              <a:rPr lang="en-US" baseline="0" dirty="0"/>
              <a:t> </a:t>
            </a:r>
            <a:r>
              <a:rPr lang="en-US" baseline="0" dirty="0" err="1"/>
              <a:t>Appareo</a:t>
            </a:r>
            <a:r>
              <a:rPr lang="en-US" baseline="0" dirty="0"/>
              <a:t> Stratus, </a:t>
            </a:r>
            <a:r>
              <a:rPr lang="en-US" baseline="0" dirty="0" err="1"/>
              <a:t>ForeFlight</a:t>
            </a:r>
            <a:r>
              <a:rPr lang="en-US" baseline="0" dirty="0"/>
              <a:t> and an </a:t>
            </a:r>
            <a:r>
              <a:rPr lang="en-US" baseline="0" dirty="0" err="1"/>
              <a:t>iPad</a:t>
            </a:r>
            <a:endParaRPr lang="en-US" dirty="0"/>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252</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baseline="0" dirty="0"/>
              <a:t>You can filter the traffic display on ForeFlight.</a:t>
            </a:r>
          </a:p>
          <a:p>
            <a:pPr defTabSz="914295">
              <a:defRPr/>
            </a:pPr>
            <a:r>
              <a:rPr lang="en-US" baseline="0" dirty="0"/>
              <a:t>Just to go “Settings”, and turn the Traffic Filter “ON”. It will restrict the traffic view to something more relevant: - +/- 3,500’ and 15 nm.</a:t>
            </a:r>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253</a:t>
            </a:fld>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What suits you best?</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256</a:t>
            </a:fld>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95">
              <a:defRPr/>
            </a:pPr>
            <a:r>
              <a:rPr lang="en-US" dirty="0"/>
              <a:t>Questions</a:t>
            </a:r>
          </a:p>
          <a:p>
            <a:endParaRPr lang="en-US" dirty="0"/>
          </a:p>
        </p:txBody>
      </p:sp>
      <p:sp>
        <p:nvSpPr>
          <p:cNvPr id="4" name="Slide Number Placeholder 3"/>
          <p:cNvSpPr>
            <a:spLocks noGrp="1"/>
          </p:cNvSpPr>
          <p:nvPr>
            <p:ph type="sldNum" sz="quarter" idx="10"/>
          </p:nvPr>
        </p:nvSpPr>
        <p:spPr/>
        <p:txBody>
          <a:bodyPr/>
          <a:lstStyle/>
          <a:p>
            <a:fld id="{2EF55414-25F5-4FEC-9ADE-DC359C5ED861}" type="slidenum">
              <a:rPr lang="en-US" smtClean="0"/>
              <a:pPr/>
              <a:t>257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167D34-7F07-4AF7-99A5-E41BABC4460C}" type="datetime1">
              <a:rPr lang="en-US" smtClean="0"/>
              <a:pPr/>
              <a:t>10/26/2019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CC93C7-37EB-4A4E-85FC-B3A37BFCB51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EFFAD6-0706-4A46-81EA-D7DA02E2036A}" type="datetime1">
              <a:rPr lang="en-US" smtClean="0"/>
              <a:pPr/>
              <a:t>10/26/2019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CC93C7-37EB-4A4E-85FC-B3A37BFCB51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F5BB5-4EAA-4708-94C7-99AD49838C94}" type="datetime1">
              <a:rPr lang="en-US" smtClean="0"/>
              <a:pPr/>
              <a:t>10/26/2019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CC93C7-37EB-4A4E-85FC-B3A37BFCB51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1CEBAF-CA24-4587-A224-B125B8194C48}" type="datetime1">
              <a:rPr lang="en-US" smtClean="0"/>
              <a:pPr/>
              <a:t>10/26/2019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CC93C7-37EB-4A4E-85FC-B3A37BFCB51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72580D-1516-4FBF-8C1C-1A27FAE9956D}" type="datetime1">
              <a:rPr lang="en-US" smtClean="0"/>
              <a:pPr/>
              <a:t>10/26/2019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CC93C7-37EB-4A4E-85FC-B3A37BFCB519}"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390F29-E64A-4E22-847F-18F3FB299862}" type="datetime1">
              <a:rPr lang="en-US" smtClean="0"/>
              <a:pPr/>
              <a:t>10/26/2019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CC93C7-37EB-4A4E-85FC-B3A37BFCB51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F01F5F-D97D-4D42-ACBC-C2429260D12A}" type="datetime1">
              <a:rPr lang="en-US" smtClean="0"/>
              <a:pPr/>
              <a:t>10/26/2019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CCC93C7-37EB-4A4E-85FC-B3A37BFCB51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612B97-7CCB-4D6B-BFEC-ACB49AF005C3}" type="datetime1">
              <a:rPr lang="en-US" smtClean="0"/>
              <a:pPr/>
              <a:t>10/26/2019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CC93C7-37EB-4A4E-85FC-B3A37BFCB51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4ED3C-C033-44DE-84DC-55CE66674305}" type="datetime1">
              <a:rPr lang="en-US" smtClean="0"/>
              <a:pPr/>
              <a:t>10/26/2019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CCC93C7-37EB-4A4E-85FC-B3A37BFCB51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48693A-948A-41A5-9B99-EACEC4172C2A}" type="datetime1">
              <a:rPr lang="en-US" smtClean="0"/>
              <a:pPr/>
              <a:t>10/26/2019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CC93C7-37EB-4A4E-85FC-B3A37BFCB51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7EEAAA-4387-4F12-9282-42E6427097DA}" type="datetime1">
              <a:rPr lang="en-US" smtClean="0"/>
              <a:pPr/>
              <a:t>10/26/2019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CC93C7-37EB-4A4E-85FC-B3A37BFCB51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0D96CD-69E0-434D-8E3D-C6B6A96D049D}" type="datetime1">
              <a:rPr lang="en-US" smtClean="0"/>
              <a:pPr/>
              <a:t>10/26/2019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C93C7-37EB-4A4E-85FC-B3A37BFCB51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10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 Id="rId4" Type="http://schemas.openxmlformats.org/officeDocument/2006/relationships/image" Target="../media/image157.jpeg"/></Relationships>
</file>

<file path=ppt/slides/_rels/slide10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hyperlink" Target="https://www.govinfo.gov/content/pkg/FR-2019-04-01/html/2019-06184.htm"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161.jpeg"/></Relationships>
</file>

<file path=ppt/slides/_rels/slide1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4.jpeg"/></Relationships>
</file>

<file path=ppt/slides/_rels/slide11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65.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4.jpeg"/></Relationships>
</file>

<file path=ppt/slides/_rels/slide11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png"/><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09.jpeg"/></Relationships>
</file>

<file path=ppt/slides/_rels/slide1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66.png"/><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12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72.jpeg"/><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2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74.gif"/></Relationships>
</file>

<file path=ppt/slides/_rels/slide1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178.jpeg"/></Relationships>
</file>

<file path=ppt/slides/_rels/slide1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79.jpe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13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1.jpeg"/></Relationships>
</file>

<file path=ppt/slides/_rels/slide13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4.jpeg"/></Relationships>
</file>

<file path=ppt/slides/_rels/slide13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84.jpeg"/><Relationship Id="rId5" Type="http://schemas.openxmlformats.org/officeDocument/2006/relationships/image" Target="../media/image4.jpeg"/><Relationship Id="rId4" Type="http://schemas.openxmlformats.org/officeDocument/2006/relationships/image" Target="../media/image31.jpeg"/></Relationships>
</file>

<file path=ppt/slides/_rels/slide1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85.gif"/><Relationship Id="rId5" Type="http://schemas.openxmlformats.org/officeDocument/2006/relationships/image" Target="../media/image4.jpeg"/><Relationship Id="rId4" Type="http://schemas.openxmlformats.org/officeDocument/2006/relationships/image" Target="../media/image184.jpeg"/></Relationships>
</file>

<file path=ppt/slides/_rels/slide13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1.jpeg"/></Relationships>
</file>

<file path=ppt/slides/_rels/slide136.xml.rels><?xml version="1.0" encoding="UTF-8" standalone="yes"?>
<Relationships xmlns="http://schemas.openxmlformats.org/package/2006/relationships"><Relationship Id="rId3" Type="http://schemas.openxmlformats.org/officeDocument/2006/relationships/image" Target="../media/image187.gif"/><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89.gif"/><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90.png"/><Relationship Id="rId4" Type="http://schemas.openxmlformats.org/officeDocument/2006/relationships/image" Target="../media/image4.jpeg"/></Relationships>
</file>

<file path=ppt/slides/_rels/slide13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14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94.jpeg"/></Relationships>
</file>

<file path=ppt/slides/_rels/slide142.xml.rels><?xml version="1.0" encoding="UTF-8" standalone="yes"?>
<Relationships xmlns="http://schemas.openxmlformats.org/package/2006/relationships"><Relationship Id="rId8" Type="http://schemas.openxmlformats.org/officeDocument/2006/relationships/image" Target="../media/image187.gif"/><Relationship Id="rId3" Type="http://schemas.openxmlformats.org/officeDocument/2006/relationships/image" Target="../media/image3.jpg"/><Relationship Id="rId7" Type="http://schemas.openxmlformats.org/officeDocument/2006/relationships/image" Target="../media/image197.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195.jpeg"/><Relationship Id="rId4" Type="http://schemas.openxmlformats.org/officeDocument/2006/relationships/image" Target="../media/image4.jpeg"/></Relationships>
</file>

<file path=ppt/slides/_rels/slide143.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2.xml"/><Relationship Id="rId5" Type="http://schemas.openxmlformats.org/officeDocument/2006/relationships/image" Target="../media/image200.png"/><Relationship Id="rId4" Type="http://schemas.openxmlformats.org/officeDocument/2006/relationships/image" Target="../media/image187.gif"/></Relationships>
</file>

<file path=ppt/slides/_rels/slide145.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2.xml"/><Relationship Id="rId5" Type="http://schemas.openxmlformats.org/officeDocument/2006/relationships/image" Target="../media/image201.png"/><Relationship Id="rId4" Type="http://schemas.openxmlformats.org/officeDocument/2006/relationships/image" Target="../media/image187.gif"/></Relationships>
</file>

<file path=ppt/slides/_rels/slide146.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198.jpeg"/><Relationship Id="rId1" Type="http://schemas.openxmlformats.org/officeDocument/2006/relationships/slideLayout" Target="../slideLayouts/slideLayout2.xml"/><Relationship Id="rId4" Type="http://schemas.openxmlformats.org/officeDocument/2006/relationships/image" Target="../media/image187.gif"/></Relationships>
</file>

<file path=ppt/slides/_rels/slide147.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198.jpeg"/><Relationship Id="rId1" Type="http://schemas.openxmlformats.org/officeDocument/2006/relationships/slideLayout" Target="../slideLayouts/slideLayout2.xml"/><Relationship Id="rId5" Type="http://schemas.openxmlformats.org/officeDocument/2006/relationships/image" Target="../media/image203.gif"/><Relationship Id="rId4" Type="http://schemas.openxmlformats.org/officeDocument/2006/relationships/image" Target="../media/image187.gif"/></Relationships>
</file>

<file path=ppt/slides/_rels/slide14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67.jpeg"/><Relationship Id="rId1" Type="http://schemas.openxmlformats.org/officeDocument/2006/relationships/slideLayout" Target="../slideLayouts/slideLayout2.xml"/><Relationship Id="rId5" Type="http://schemas.openxmlformats.org/officeDocument/2006/relationships/image" Target="../media/image200.png"/><Relationship Id="rId4" Type="http://schemas.openxmlformats.org/officeDocument/2006/relationships/image" Target="../media/image204.gif"/></Relationships>
</file>

<file path=ppt/slides/_rels/slide149.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5.png"/><Relationship Id="rId1" Type="http://schemas.openxmlformats.org/officeDocument/2006/relationships/slideLayout" Target="../slideLayouts/slideLayout2.xml"/><Relationship Id="rId4" Type="http://schemas.openxmlformats.org/officeDocument/2006/relationships/image" Target="../media/image204.gif"/></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4.jpeg"/></Relationships>
</file>

<file path=ppt/slides/_rels/slide150.xml.rels><?xml version="1.0" encoding="UTF-8" standalone="yes"?>
<Relationships xmlns="http://schemas.openxmlformats.org/package/2006/relationships"><Relationship Id="rId3" Type="http://schemas.openxmlformats.org/officeDocument/2006/relationships/image" Target="../media/image204.gif"/><Relationship Id="rId2" Type="http://schemas.openxmlformats.org/officeDocument/2006/relationships/image" Target="../media/image206.png"/><Relationship Id="rId1" Type="http://schemas.openxmlformats.org/officeDocument/2006/relationships/slideLayout" Target="../slideLayouts/slideLayout2.xml"/><Relationship Id="rId4" Type="http://schemas.openxmlformats.org/officeDocument/2006/relationships/image" Target="../media/image202.jpeg"/></Relationships>
</file>

<file path=ppt/slides/_rels/slide15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2.xml"/><Relationship Id="rId5" Type="http://schemas.openxmlformats.org/officeDocument/2006/relationships/image" Target="../media/image187.gif"/><Relationship Id="rId4" Type="http://schemas.openxmlformats.org/officeDocument/2006/relationships/image" Target="../media/image207.gif"/></Relationships>
</file>

<file path=ppt/slides/_rels/slide153.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2.xml"/><Relationship Id="rId6" Type="http://schemas.openxmlformats.org/officeDocument/2006/relationships/image" Target="../media/image207.gif"/><Relationship Id="rId5" Type="http://schemas.openxmlformats.org/officeDocument/2006/relationships/image" Target="../media/image210.png"/><Relationship Id="rId4" Type="http://schemas.openxmlformats.org/officeDocument/2006/relationships/image" Target="../media/image202.jpeg"/></Relationships>
</file>

<file path=ppt/slides/_rels/slide154.xml.rels><?xml version="1.0" encoding="UTF-8" standalone="yes"?>
<Relationships xmlns="http://schemas.openxmlformats.org/package/2006/relationships"><Relationship Id="rId3" Type="http://schemas.openxmlformats.org/officeDocument/2006/relationships/image" Target="../media/image207.gif"/><Relationship Id="rId2" Type="http://schemas.openxmlformats.org/officeDocument/2006/relationships/image" Target="../media/image199.jpe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67.jpeg"/><Relationship Id="rId4" Type="http://schemas.openxmlformats.org/officeDocument/2006/relationships/image" Target="../media/image204.gif"/></Relationships>
</file>

<file path=ppt/slides/_rels/slide155.xml.rels><?xml version="1.0" encoding="UTF-8" standalone="yes"?>
<Relationships xmlns="http://schemas.openxmlformats.org/package/2006/relationships"><Relationship Id="rId3" Type="http://schemas.openxmlformats.org/officeDocument/2006/relationships/image" Target="../media/image207.gif"/><Relationship Id="rId2" Type="http://schemas.openxmlformats.org/officeDocument/2006/relationships/image" Target="../media/image206.png"/><Relationship Id="rId1" Type="http://schemas.openxmlformats.org/officeDocument/2006/relationships/slideLayout" Target="../slideLayouts/slideLayout2.xml"/><Relationship Id="rId5" Type="http://schemas.openxmlformats.org/officeDocument/2006/relationships/image" Target="../media/image204.gif"/><Relationship Id="rId4" Type="http://schemas.openxmlformats.org/officeDocument/2006/relationships/image" Target="../media/image202.jpeg"/></Relationships>
</file>

<file path=ppt/slides/_rels/slide156.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slideLayout" Target="../slideLayouts/slideLayout2.xml"/><Relationship Id="rId7" Type="http://schemas.openxmlformats.org/officeDocument/2006/relationships/image" Target="../media/image212.png"/><Relationship Id="rId2" Type="http://schemas.openxmlformats.org/officeDocument/2006/relationships/video" Target="file:///C:\Users\User\Documents\My%20ADS-B\ADS-B\Overview_3_6_720p.mp4" TargetMode="External"/><Relationship Id="rId1" Type="http://schemas.microsoft.com/office/2007/relationships/media" Target="file:///C:\Users\User\Documents\My%20ADS-B\ADS-B\Overview_3_6_720p.mp4" TargetMode="External"/><Relationship Id="rId6" Type="http://schemas.openxmlformats.org/officeDocument/2006/relationships/image" Target="../media/image211.png"/><Relationship Id="rId5" Type="http://schemas.openxmlformats.org/officeDocument/2006/relationships/image" Target="../media/image3.jpg"/><Relationship Id="rId4" Type="http://schemas.openxmlformats.org/officeDocument/2006/relationships/notesSlide" Target="../notesSlides/notesSlide55.xml"/><Relationship Id="rId9" Type="http://schemas.openxmlformats.org/officeDocument/2006/relationships/image" Target="../media/image4.jpeg"/></Relationships>
</file>

<file path=ppt/slides/_rels/slide157.xml.rels><?xml version="1.0" encoding="UTF-8" standalone="yes"?>
<Relationships xmlns="http://schemas.openxmlformats.org/package/2006/relationships"><Relationship Id="rId8" Type="http://schemas.openxmlformats.org/officeDocument/2006/relationships/image" Target="../media/image202.jpeg"/><Relationship Id="rId3" Type="http://schemas.openxmlformats.org/officeDocument/2006/relationships/image" Target="../media/image4.jpeg"/><Relationship Id="rId7" Type="http://schemas.openxmlformats.org/officeDocument/2006/relationships/image" Target="../media/image207.gif"/><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4.png"/></Relationships>
</file>

<file path=ppt/slides/_rels/slide158.xml.rels><?xml version="1.0" encoding="UTF-8" standalone="yes"?>
<Relationships xmlns="http://schemas.openxmlformats.org/package/2006/relationships"><Relationship Id="rId3" Type="http://schemas.openxmlformats.org/officeDocument/2006/relationships/image" Target="../media/image207.gif"/><Relationship Id="rId2" Type="http://schemas.openxmlformats.org/officeDocument/2006/relationships/image" Target="../media/image215.jpeg"/><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159.xml.rels><?xml version="1.0" encoding="UTF-8" standalone="yes"?>
<Relationships xmlns="http://schemas.openxmlformats.org/package/2006/relationships"><Relationship Id="rId8" Type="http://schemas.openxmlformats.org/officeDocument/2006/relationships/image" Target="../media/image215.jpeg"/><Relationship Id="rId3" Type="http://schemas.openxmlformats.org/officeDocument/2006/relationships/image" Target="../media/image3.jpg"/><Relationship Id="rId7" Type="http://schemas.openxmlformats.org/officeDocument/2006/relationships/image" Target="../media/image216.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11.png"/><Relationship Id="rId10" Type="http://schemas.openxmlformats.org/officeDocument/2006/relationships/image" Target="../media/image218.png"/><Relationship Id="rId4" Type="http://schemas.openxmlformats.org/officeDocument/2006/relationships/image" Target="../media/image4.jpeg"/><Relationship Id="rId9" Type="http://schemas.openxmlformats.org/officeDocument/2006/relationships/image" Target="../media/image217.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jpeg"/><Relationship Id="rId4" Type="http://schemas.openxmlformats.org/officeDocument/2006/relationships/image" Target="../media/image34.jpeg"/></Relationships>
</file>

<file path=ppt/slides/_rels/slide16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19.png"/><Relationship Id="rId4" Type="http://schemas.openxmlformats.org/officeDocument/2006/relationships/image" Target="../media/image4.jpeg"/></Relationships>
</file>

<file path=ppt/slides/_rels/slide1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221.gif"/><Relationship Id="rId5" Type="http://schemas.openxmlformats.org/officeDocument/2006/relationships/image" Target="../media/image4.jpeg"/><Relationship Id="rId4" Type="http://schemas.openxmlformats.org/officeDocument/2006/relationships/image" Target="../media/image220.jpeg"/></Relationships>
</file>

<file path=ppt/slides/_rels/slide1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222.gif"/><Relationship Id="rId5" Type="http://schemas.openxmlformats.org/officeDocument/2006/relationships/image" Target="../media/image109.jpeg"/><Relationship Id="rId4" Type="http://schemas.openxmlformats.org/officeDocument/2006/relationships/image" Target="../media/image4.jpeg"/></Relationships>
</file>

<file path=ppt/slides/_rels/slide16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224.png"/><Relationship Id="rId4" Type="http://schemas.openxmlformats.org/officeDocument/2006/relationships/image" Target="../media/image4.jpeg"/></Relationships>
</file>

<file path=ppt/slides/_rels/slide16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gif"/><Relationship Id="rId1" Type="http://schemas.openxmlformats.org/officeDocument/2006/relationships/slideLayout" Target="../slideLayouts/slideLayout2.xml"/><Relationship Id="rId4" Type="http://schemas.openxmlformats.org/officeDocument/2006/relationships/image" Target="../media/image227.png"/></Relationships>
</file>

<file path=ppt/slides/_rels/slide165.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222.gif"/><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87.gif"/></Relationships>
</file>

<file path=ppt/slides/_rels/slide167.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207.gif"/><Relationship Id="rId2" Type="http://schemas.openxmlformats.org/officeDocument/2006/relationships/image" Target="../media/image199.jpe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228.jpeg"/><Relationship Id="rId4" Type="http://schemas.openxmlformats.org/officeDocument/2006/relationships/image" Target="../media/image187.gif"/></Relationships>
</file>

<file path=ppt/slides/_rels/slide1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jpeg"/></Relationships>
</file>

<file path=ppt/slides/_rels/slide170.xml.rels><?xml version="1.0" encoding="UTF-8" standalone="yes"?>
<Relationships xmlns="http://schemas.openxmlformats.org/package/2006/relationships"><Relationship Id="rId8" Type="http://schemas.openxmlformats.org/officeDocument/2006/relationships/image" Target="../media/image187.gif"/><Relationship Id="rId3" Type="http://schemas.openxmlformats.org/officeDocument/2006/relationships/image" Target="../media/image109.jpeg"/><Relationship Id="rId7" Type="http://schemas.openxmlformats.org/officeDocument/2006/relationships/image" Target="../media/image222.gif"/><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207.gif"/><Relationship Id="rId5" Type="http://schemas.openxmlformats.org/officeDocument/2006/relationships/image" Target="../media/image232.jpeg"/><Relationship Id="rId4" Type="http://schemas.openxmlformats.org/officeDocument/2006/relationships/image" Target="../media/image231.png"/></Relationships>
</file>

<file path=ppt/slides/_rels/slide171.xml.rels><?xml version="1.0" encoding="UTF-8" standalone="yes"?>
<Relationships xmlns="http://schemas.openxmlformats.org/package/2006/relationships"><Relationship Id="rId8" Type="http://schemas.openxmlformats.org/officeDocument/2006/relationships/image" Target="../media/image187.gif"/><Relationship Id="rId3" Type="http://schemas.openxmlformats.org/officeDocument/2006/relationships/image" Target="../media/image109.jpeg"/><Relationship Id="rId7"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222.gif"/><Relationship Id="rId5" Type="http://schemas.openxmlformats.org/officeDocument/2006/relationships/image" Target="../media/image207.gif"/><Relationship Id="rId4" Type="http://schemas.openxmlformats.org/officeDocument/2006/relationships/image" Target="../media/image233.jpeg"/></Relationships>
</file>

<file path=ppt/slides/_rels/slide172.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199.jpeg"/><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207.gif"/></Relationships>
</file>

<file path=ppt/slides/_rels/slide173.xml.rels><?xml version="1.0" encoding="UTF-8" standalone="yes"?>
<Relationships xmlns="http://schemas.openxmlformats.org/package/2006/relationships"><Relationship Id="rId3" Type="http://schemas.openxmlformats.org/officeDocument/2006/relationships/image" Target="../media/image222.gif"/><Relationship Id="rId2" Type="http://schemas.openxmlformats.org/officeDocument/2006/relationships/image" Target="../media/image234.jpeg"/><Relationship Id="rId1" Type="http://schemas.openxmlformats.org/officeDocument/2006/relationships/slideLayout" Target="../slideLayouts/slideLayout2.xml"/><Relationship Id="rId5" Type="http://schemas.openxmlformats.org/officeDocument/2006/relationships/image" Target="../media/image236.gif"/><Relationship Id="rId4" Type="http://schemas.openxmlformats.org/officeDocument/2006/relationships/image" Target="../media/image235.png"/></Relationships>
</file>

<file path=ppt/slides/_rels/slide174.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12.png"/><Relationship Id="rId4" Type="http://schemas.openxmlformats.org/officeDocument/2006/relationships/image" Target="../media/image236.gif"/></Relationships>
</file>

<file path=ppt/slides/_rels/slide175.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238.png"/><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31.png"/><Relationship Id="rId4" Type="http://schemas.openxmlformats.org/officeDocument/2006/relationships/image" Target="../media/image166.png"/></Relationships>
</file>

<file path=ppt/slides/_rels/slide176.xml.rels><?xml version="1.0" encoding="UTF-8" standalone="yes"?>
<Relationships xmlns="http://schemas.openxmlformats.org/package/2006/relationships"><Relationship Id="rId3" Type="http://schemas.openxmlformats.org/officeDocument/2006/relationships/image" Target="../media/image222.gif"/><Relationship Id="rId2"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41.jpeg"/><Relationship Id="rId4" Type="http://schemas.openxmlformats.org/officeDocument/2006/relationships/image" Target="../media/image240.png"/></Relationships>
</file>

<file path=ppt/slides/_rels/slide177.xml.rels><?xml version="1.0" encoding="UTF-8" standalone="yes"?>
<Relationships xmlns="http://schemas.openxmlformats.org/package/2006/relationships"><Relationship Id="rId3" Type="http://schemas.openxmlformats.org/officeDocument/2006/relationships/image" Target="../media/image222.gif"/><Relationship Id="rId2" Type="http://schemas.openxmlformats.org/officeDocument/2006/relationships/image" Target="../media/image242.png"/><Relationship Id="rId1" Type="http://schemas.openxmlformats.org/officeDocument/2006/relationships/slideLayout" Target="../slideLayouts/slideLayout2.xml"/><Relationship Id="rId5" Type="http://schemas.openxmlformats.org/officeDocument/2006/relationships/image" Target="../media/image212.png"/><Relationship Id="rId4" Type="http://schemas.openxmlformats.org/officeDocument/2006/relationships/image" Target="../media/image231.png"/></Relationships>
</file>

<file path=ppt/slides/_rels/slide178.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2.xml"/><Relationship Id="rId5" Type="http://schemas.openxmlformats.org/officeDocument/2006/relationships/image" Target="../media/image207.gif"/><Relationship Id="rId4" Type="http://schemas.openxmlformats.org/officeDocument/2006/relationships/image" Target="../media/image199.jpeg"/></Relationships>
</file>

<file path=ppt/slides/_rels/slide179.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1.jpeg"/></Relationships>
</file>

<file path=ppt/slides/_rels/slide180.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2.xml"/><Relationship Id="rId4" Type="http://schemas.openxmlformats.org/officeDocument/2006/relationships/image" Target="../media/image249.png"/></Relationships>
</file>

<file path=ppt/slides/_rels/slide181.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51.png"/><Relationship Id="rId1" Type="http://schemas.openxmlformats.org/officeDocument/2006/relationships/slideLayout" Target="../slideLayouts/slideLayout2.xml"/><Relationship Id="rId5" Type="http://schemas.openxmlformats.org/officeDocument/2006/relationships/image" Target="../media/image207.gif"/><Relationship Id="rId4" Type="http://schemas.openxmlformats.org/officeDocument/2006/relationships/image" Target="../media/image199.jpeg"/></Relationships>
</file>

<file path=ppt/slides/_rels/slide18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8" Type="http://schemas.openxmlformats.org/officeDocument/2006/relationships/image" Target="../media/image256.png"/><Relationship Id="rId3" Type="http://schemas.openxmlformats.org/officeDocument/2006/relationships/image" Target="../media/image251.png"/><Relationship Id="rId7"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2.xml"/><Relationship Id="rId6" Type="http://schemas.openxmlformats.org/officeDocument/2006/relationships/image" Target="../media/image252.jpeg"/><Relationship Id="rId5" Type="http://schemas.openxmlformats.org/officeDocument/2006/relationships/image" Target="../media/image207.gif"/><Relationship Id="rId4" Type="http://schemas.openxmlformats.org/officeDocument/2006/relationships/image" Target="../media/image244.png"/></Relationships>
</file>

<file path=ppt/slides/_rels/slide186.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207.gif"/><Relationship Id="rId2" Type="http://schemas.openxmlformats.org/officeDocument/2006/relationships/image" Target="../media/image199.jpeg"/><Relationship Id="rId1" Type="http://schemas.openxmlformats.org/officeDocument/2006/relationships/slideLayout" Target="../slideLayouts/slideLayout2.xml"/><Relationship Id="rId5" Type="http://schemas.openxmlformats.org/officeDocument/2006/relationships/image" Target="../media/image167.jpeg"/><Relationship Id="rId4" Type="http://schemas.openxmlformats.org/officeDocument/2006/relationships/image" Target="../media/image204.gif"/></Relationships>
</file>

<file path=ppt/slides/_rels/slide188.xml.rels><?xml version="1.0" encoding="UTF-8" standalone="yes"?>
<Relationships xmlns="http://schemas.openxmlformats.org/package/2006/relationships"><Relationship Id="rId3" Type="http://schemas.openxmlformats.org/officeDocument/2006/relationships/image" Target="../media/image222.gif"/><Relationship Id="rId2" Type="http://schemas.openxmlformats.org/officeDocument/2006/relationships/image" Target="../media/image259.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5.png"/></Relationships>
</file>

<file path=ppt/slides/_rels/slide189.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gif"/><Relationship Id="rId4" Type="http://schemas.openxmlformats.org/officeDocument/2006/relationships/image" Target="../media/image4.jpeg"/></Relationships>
</file>

<file path=ppt/slides/_rels/slide19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262.jpeg"/><Relationship Id="rId5" Type="http://schemas.openxmlformats.org/officeDocument/2006/relationships/image" Target="../media/image261.png"/><Relationship Id="rId4" Type="http://schemas.openxmlformats.org/officeDocument/2006/relationships/image" Target="../media/image4.jpeg"/></Relationships>
</file>

<file path=ppt/slides/_rels/slide19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65.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264.jpeg"/><Relationship Id="rId5" Type="http://schemas.openxmlformats.org/officeDocument/2006/relationships/image" Target="../media/image4.jpeg"/><Relationship Id="rId4" Type="http://schemas.openxmlformats.org/officeDocument/2006/relationships/image" Target="../media/image263.jpeg"/></Relationships>
</file>

<file path=ppt/slides/_rels/slide19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66.png"/><Relationship Id="rId4" Type="http://schemas.openxmlformats.org/officeDocument/2006/relationships/image" Target="../media/image81.jpeg"/></Relationships>
</file>

<file path=ppt/slides/_rels/slide193.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81.jpeg"/><Relationship Id="rId4" Type="http://schemas.openxmlformats.org/officeDocument/2006/relationships/image" Target="../media/image3.jpg"/></Relationships>
</file>

<file path=ppt/slides/_rels/slide194.xml.rels><?xml version="1.0" encoding="UTF-8" standalone="yes"?>
<Relationships xmlns="http://schemas.openxmlformats.org/package/2006/relationships"><Relationship Id="rId8" Type="http://schemas.openxmlformats.org/officeDocument/2006/relationships/image" Target="../media/image271.jpeg"/><Relationship Id="rId3" Type="http://schemas.openxmlformats.org/officeDocument/2006/relationships/image" Target="../media/image3.jpg"/><Relationship Id="rId7" Type="http://schemas.openxmlformats.org/officeDocument/2006/relationships/image" Target="../media/image270.jpe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269.png"/><Relationship Id="rId5" Type="http://schemas.openxmlformats.org/officeDocument/2006/relationships/image" Target="../media/image4.jpeg"/><Relationship Id="rId4" Type="http://schemas.openxmlformats.org/officeDocument/2006/relationships/image" Target="../media/image268.jpeg"/></Relationships>
</file>

<file path=ppt/slides/_rels/slide19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05.gif"/><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273.jpeg"/><Relationship Id="rId5" Type="http://schemas.openxmlformats.org/officeDocument/2006/relationships/image" Target="../media/image272.jpeg"/><Relationship Id="rId4" Type="http://schemas.openxmlformats.org/officeDocument/2006/relationships/image" Target="../media/image4.jpeg"/></Relationships>
</file>

<file path=ppt/slides/_rels/slide19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05.gif"/><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274.jpeg"/><Relationship Id="rId5" Type="http://schemas.openxmlformats.org/officeDocument/2006/relationships/image" Target="../media/image272.jpeg"/><Relationship Id="rId4" Type="http://schemas.openxmlformats.org/officeDocument/2006/relationships/image" Target="../media/image4.jpeg"/></Relationships>
</file>

<file path=ppt/slides/_rels/slide197.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05.gif"/><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275.jpeg"/><Relationship Id="rId5" Type="http://schemas.openxmlformats.org/officeDocument/2006/relationships/image" Target="../media/image272.jpeg"/><Relationship Id="rId4" Type="http://schemas.openxmlformats.org/officeDocument/2006/relationships/image" Target="../media/image4.jpeg"/></Relationships>
</file>

<file path=ppt/slides/_rels/slide19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105.gif"/><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276.jpeg"/><Relationship Id="rId5" Type="http://schemas.openxmlformats.org/officeDocument/2006/relationships/image" Target="../media/image272.jpeg"/><Relationship Id="rId4" Type="http://schemas.openxmlformats.org/officeDocument/2006/relationships/image" Target="../media/image4.jpeg"/></Relationships>
</file>

<file path=ppt/slides/_rels/slide19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277.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0.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image" Target="../media/image278.png"/><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20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280.gif"/><Relationship Id="rId4" Type="http://schemas.openxmlformats.org/officeDocument/2006/relationships/image" Target="../media/image4.jpeg"/></Relationships>
</file>

<file path=ppt/slides/_rels/slide20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282.jpeg"/><Relationship Id="rId5" Type="http://schemas.openxmlformats.org/officeDocument/2006/relationships/image" Target="../media/image4.jpeg"/><Relationship Id="rId4" Type="http://schemas.openxmlformats.org/officeDocument/2006/relationships/image" Target="../media/image281.jpeg"/></Relationships>
</file>

<file path=ppt/slides/_rels/slide20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3.jp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285.png"/><Relationship Id="rId5" Type="http://schemas.openxmlformats.org/officeDocument/2006/relationships/image" Target="../media/image4.jpeg"/><Relationship Id="rId4" Type="http://schemas.openxmlformats.org/officeDocument/2006/relationships/image" Target="../media/image284.jpeg"/></Relationships>
</file>

<file path=ppt/slides/_rels/slide20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86.jpeg"/></Relationships>
</file>

<file path=ppt/slides/_rels/slide20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87.jpeg"/></Relationships>
</file>

<file path=ppt/slides/_rels/slide20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285.png"/><Relationship Id="rId5" Type="http://schemas.openxmlformats.org/officeDocument/2006/relationships/image" Target="../media/image4.jpeg"/><Relationship Id="rId4" Type="http://schemas.openxmlformats.org/officeDocument/2006/relationships/image" Target="../media/image288.jpeg"/></Relationships>
</file>

<file path=ppt/slides/_rels/slide20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90.jpeg"/><Relationship Id="rId4" Type="http://schemas.openxmlformats.org/officeDocument/2006/relationships/image" Target="../media/image289.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91.gif"/><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4.jpeg"/></Relationships>
</file>

<file path=ppt/slides/_rels/slide21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295.jpe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294.jpeg"/><Relationship Id="rId5" Type="http://schemas.openxmlformats.org/officeDocument/2006/relationships/image" Target="../media/image293.jpeg"/><Relationship Id="rId4" Type="http://schemas.openxmlformats.org/officeDocument/2006/relationships/image" Target="../media/image4.jpeg"/></Relationships>
</file>

<file path=ppt/slides/_rels/slide2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jpg"/><Relationship Id="rId7" Type="http://schemas.openxmlformats.org/officeDocument/2006/relationships/image" Target="../media/image116.jpe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media/image4.jpeg"/><Relationship Id="rId4" Type="http://schemas.openxmlformats.org/officeDocument/2006/relationships/image" Target="../media/image296.jpeg"/></Relationships>
</file>

<file path=ppt/slides/_rels/slide21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jpe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97.jpeg"/><Relationship Id="rId4" Type="http://schemas.openxmlformats.org/officeDocument/2006/relationships/image" Target="../media/image166.png"/></Relationships>
</file>

<file path=ppt/slides/_rels/slide2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298.jpeg"/><Relationship Id="rId5" Type="http://schemas.openxmlformats.org/officeDocument/2006/relationships/image" Target="../media/image5.png"/><Relationship Id="rId4" Type="http://schemas.openxmlformats.org/officeDocument/2006/relationships/image" Target="../media/image4.jpeg"/></Relationships>
</file>

<file path=ppt/slides/_rels/slide216.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hyperlink" Target="https://adsbperformance.faa.gov/PAPRRequest.aspx" TargetMode="External"/><Relationship Id="rId1" Type="http://schemas.openxmlformats.org/officeDocument/2006/relationships/slideLayout" Target="../slideLayouts/slideLayout2.xml"/><Relationship Id="rId4" Type="http://schemas.openxmlformats.org/officeDocument/2006/relationships/image" Target="../media/image301.jpeg"/></Relationships>
</file>

<file path=ppt/slides/_rels/slide218.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04.jpeg"/></Relationships>
</file>

<file path=ppt/slides/_rels/slide22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07.gif"/><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306.gif"/><Relationship Id="rId5" Type="http://schemas.openxmlformats.org/officeDocument/2006/relationships/image" Target="../media/image305.jpeg"/><Relationship Id="rId4" Type="http://schemas.openxmlformats.org/officeDocument/2006/relationships/image" Target="../media/image4.jpeg"/></Relationships>
</file>

<file path=ppt/slides/_rels/slide2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309.jpeg"/><Relationship Id="rId5" Type="http://schemas.openxmlformats.org/officeDocument/2006/relationships/image" Target="../media/image308.jpeg"/><Relationship Id="rId4" Type="http://schemas.openxmlformats.org/officeDocument/2006/relationships/image" Target="../media/image4.jpeg"/></Relationships>
</file>

<file path=ppt/slides/_rels/slide223.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13.jpeg"/><Relationship Id="rId4" Type="http://schemas.openxmlformats.org/officeDocument/2006/relationships/image" Target="../media/image4.jpeg"/></Relationships>
</file>

<file path=ppt/slides/_rels/slide227.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8" Type="http://schemas.openxmlformats.org/officeDocument/2006/relationships/image" Target="../media/image318.png"/><Relationship Id="rId3" Type="http://schemas.openxmlformats.org/officeDocument/2006/relationships/image" Target="../media/image3.jpg"/><Relationship Id="rId7" Type="http://schemas.openxmlformats.org/officeDocument/2006/relationships/image" Target="../media/image317.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316.png"/><Relationship Id="rId5" Type="http://schemas.openxmlformats.org/officeDocument/2006/relationships/image" Target="../media/image315.png"/><Relationship Id="rId4" Type="http://schemas.openxmlformats.org/officeDocument/2006/relationships/image" Target="../media/image4.jpeg"/><Relationship Id="rId9" Type="http://schemas.openxmlformats.org/officeDocument/2006/relationships/image" Target="../media/image319.png"/></Relationships>
</file>

<file path=ppt/slides/_rels/slide229.xml.rels><?xml version="1.0" encoding="UTF-8" standalone="yes"?>
<Relationships xmlns="http://schemas.openxmlformats.org/package/2006/relationships"><Relationship Id="rId8" Type="http://schemas.openxmlformats.org/officeDocument/2006/relationships/image" Target="../media/image317.png"/><Relationship Id="rId3" Type="http://schemas.openxmlformats.org/officeDocument/2006/relationships/image" Target="../media/image3.jpg"/><Relationship Id="rId7" Type="http://schemas.openxmlformats.org/officeDocument/2006/relationships/image" Target="../media/image322.png"/><Relationship Id="rId12" Type="http://schemas.openxmlformats.org/officeDocument/2006/relationships/image" Target="../media/image326.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321.jpeg"/><Relationship Id="rId11" Type="http://schemas.openxmlformats.org/officeDocument/2006/relationships/image" Target="../media/image325.png"/><Relationship Id="rId5" Type="http://schemas.openxmlformats.org/officeDocument/2006/relationships/image" Target="../media/image320.jpeg"/><Relationship Id="rId10" Type="http://schemas.openxmlformats.org/officeDocument/2006/relationships/image" Target="../media/image324.jpeg"/><Relationship Id="rId4" Type="http://schemas.openxmlformats.org/officeDocument/2006/relationships/image" Target="../media/image4.jpeg"/><Relationship Id="rId9" Type="http://schemas.openxmlformats.org/officeDocument/2006/relationships/image" Target="../media/image323.png"/></Relationships>
</file>

<file path=ppt/slides/_rels/slide2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30.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image" Target="../media/image3.jpg"/><Relationship Id="rId7" Type="http://schemas.openxmlformats.org/officeDocument/2006/relationships/image" Target="../media/image329.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28.png"/><Relationship Id="rId10" Type="http://schemas.openxmlformats.org/officeDocument/2006/relationships/image" Target="../media/image332.png"/><Relationship Id="rId4" Type="http://schemas.openxmlformats.org/officeDocument/2006/relationships/image" Target="../media/image327.jpeg"/><Relationship Id="rId9" Type="http://schemas.openxmlformats.org/officeDocument/2006/relationships/image" Target="../media/image331.png"/></Relationships>
</file>

<file path=ppt/slides/_rels/slide231.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333.jpeg"/><Relationship Id="rId1" Type="http://schemas.openxmlformats.org/officeDocument/2006/relationships/slideLayout" Target="../slideLayouts/slideLayout2.xml"/><Relationship Id="rId4" Type="http://schemas.openxmlformats.org/officeDocument/2006/relationships/image" Target="../media/image335.png"/></Relationships>
</file>

<file path=ppt/slides/_rels/slide232.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33.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37.png"/><Relationship Id="rId1" Type="http://schemas.openxmlformats.org/officeDocument/2006/relationships/slideLayout" Target="../slideLayouts/slideLayout2.xml"/><Relationship Id="rId5" Type="http://schemas.openxmlformats.org/officeDocument/2006/relationships/image" Target="../media/image338.png"/><Relationship Id="rId4" Type="http://schemas.openxmlformats.org/officeDocument/2006/relationships/image" Target="../media/image335.png"/></Relationships>
</file>

<file path=ppt/slides/_rels/slide234.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9.jpeg"/><Relationship Id="rId1" Type="http://schemas.openxmlformats.org/officeDocument/2006/relationships/slideLayout" Target="../slideLayouts/slideLayout2.xml"/><Relationship Id="rId5" Type="http://schemas.openxmlformats.org/officeDocument/2006/relationships/image" Target="../media/image342.png"/><Relationship Id="rId4" Type="http://schemas.openxmlformats.org/officeDocument/2006/relationships/image" Target="../media/image341.png"/></Relationships>
</file>

<file path=ppt/slides/_rels/slide235.xml.rels><?xml version="1.0" encoding="UTF-8" standalone="yes"?>
<Relationships xmlns="http://schemas.openxmlformats.org/package/2006/relationships"><Relationship Id="rId8" Type="http://schemas.openxmlformats.org/officeDocument/2006/relationships/image" Target="../media/image344.png"/><Relationship Id="rId3" Type="http://schemas.openxmlformats.org/officeDocument/2006/relationships/image" Target="../media/image335.png"/><Relationship Id="rId7" Type="http://schemas.openxmlformats.org/officeDocument/2006/relationships/image" Target="../media/image341.png"/><Relationship Id="rId2" Type="http://schemas.openxmlformats.org/officeDocument/2006/relationships/image" Target="../media/image343.png"/><Relationship Id="rId1" Type="http://schemas.openxmlformats.org/officeDocument/2006/relationships/slideLayout" Target="../slideLayouts/slideLayout2.xml"/><Relationship Id="rId6" Type="http://schemas.openxmlformats.org/officeDocument/2006/relationships/image" Target="../media/image340.png"/><Relationship Id="rId5" Type="http://schemas.openxmlformats.org/officeDocument/2006/relationships/image" Target="../media/image338.png"/><Relationship Id="rId10" Type="http://schemas.openxmlformats.org/officeDocument/2006/relationships/image" Target="../media/image342.png"/><Relationship Id="rId4" Type="http://schemas.openxmlformats.org/officeDocument/2006/relationships/image" Target="../media/image336.png"/><Relationship Id="rId9" Type="http://schemas.openxmlformats.org/officeDocument/2006/relationships/image" Target="../media/image345.png"/></Relationships>
</file>

<file path=ppt/slides/_rels/slide236.xml.rels><?xml version="1.0" encoding="UTF-8" standalone="yes"?>
<Relationships xmlns="http://schemas.openxmlformats.org/package/2006/relationships"><Relationship Id="rId2" Type="http://schemas.openxmlformats.org/officeDocument/2006/relationships/image" Target="../media/image346.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332.png"/><Relationship Id="rId1" Type="http://schemas.openxmlformats.org/officeDocument/2006/relationships/slideLayout" Target="../slideLayouts/slideLayout2.xml"/><Relationship Id="rId5" Type="http://schemas.openxmlformats.org/officeDocument/2006/relationships/image" Target="../media/image348.jpeg"/><Relationship Id="rId4" Type="http://schemas.openxmlformats.org/officeDocument/2006/relationships/image" Target="../media/image347.png"/></Relationships>
</file>

<file path=ppt/slides/_rels/slide238.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image" Target="../media/image329.png"/><Relationship Id="rId1" Type="http://schemas.openxmlformats.org/officeDocument/2006/relationships/slideLayout" Target="../slideLayouts/slideLayout2.xml"/><Relationship Id="rId5" Type="http://schemas.openxmlformats.org/officeDocument/2006/relationships/image" Target="../media/image336.png"/><Relationship Id="rId4" Type="http://schemas.openxmlformats.org/officeDocument/2006/relationships/image" Target="../media/image350.png"/></Relationships>
</file>

<file path=ppt/slides/_rels/slide239.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image" Target="../media/image351.jpeg"/><Relationship Id="rId1" Type="http://schemas.openxmlformats.org/officeDocument/2006/relationships/slideLayout" Target="../slideLayouts/slideLayout2.xml"/><Relationship Id="rId5" Type="http://schemas.openxmlformats.org/officeDocument/2006/relationships/image" Target="../media/image335.png"/><Relationship Id="rId4" Type="http://schemas.openxmlformats.org/officeDocument/2006/relationships/image" Target="../media/image347.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jpeg"/></Relationships>
</file>

<file path=ppt/slides/_rels/slide240.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image" Target="../media/image351.jpeg"/><Relationship Id="rId1" Type="http://schemas.openxmlformats.org/officeDocument/2006/relationships/slideLayout" Target="../slideLayouts/slideLayout2.xml"/><Relationship Id="rId5" Type="http://schemas.openxmlformats.org/officeDocument/2006/relationships/image" Target="../media/image335.png"/><Relationship Id="rId4" Type="http://schemas.openxmlformats.org/officeDocument/2006/relationships/image" Target="../media/image347.png"/></Relationships>
</file>

<file path=ppt/slides/_rels/slide241.xml.rels><?xml version="1.0" encoding="UTF-8" standalone="yes"?>
<Relationships xmlns="http://schemas.openxmlformats.org/package/2006/relationships"><Relationship Id="rId3" Type="http://schemas.openxmlformats.org/officeDocument/2006/relationships/image" Target="../media/image347.png"/><Relationship Id="rId7" Type="http://schemas.openxmlformats.org/officeDocument/2006/relationships/image" Target="../media/image355.jpeg"/><Relationship Id="rId2" Type="http://schemas.openxmlformats.org/officeDocument/2006/relationships/image" Target="../media/image352.png"/><Relationship Id="rId1" Type="http://schemas.openxmlformats.org/officeDocument/2006/relationships/slideLayout" Target="../slideLayouts/slideLayout2.xml"/><Relationship Id="rId6" Type="http://schemas.openxmlformats.org/officeDocument/2006/relationships/image" Target="../media/image354.png"/><Relationship Id="rId5" Type="http://schemas.openxmlformats.org/officeDocument/2006/relationships/image" Target="../media/image353.jpeg"/><Relationship Id="rId4" Type="http://schemas.openxmlformats.org/officeDocument/2006/relationships/image" Target="../media/image335.png"/></Relationships>
</file>

<file path=ppt/slides/_rels/slide242.xml.rels><?xml version="1.0" encoding="UTF-8" standalone="yes"?>
<Relationships xmlns="http://schemas.openxmlformats.org/package/2006/relationships"><Relationship Id="rId8" Type="http://schemas.openxmlformats.org/officeDocument/2006/relationships/image" Target="../media/image355.jpeg"/><Relationship Id="rId3" Type="http://schemas.openxmlformats.org/officeDocument/2006/relationships/image" Target="../media/image356.jpeg"/><Relationship Id="rId7" Type="http://schemas.openxmlformats.org/officeDocument/2006/relationships/image" Target="../media/image354.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335.png"/><Relationship Id="rId5" Type="http://schemas.openxmlformats.org/officeDocument/2006/relationships/image" Target="../media/image347.png"/><Relationship Id="rId4" Type="http://schemas.openxmlformats.org/officeDocument/2006/relationships/image" Target="../media/image352.png"/></Relationships>
</file>

<file path=ppt/slides/_rels/slide243.xml.rels><?xml version="1.0" encoding="UTF-8" standalone="yes"?>
<Relationships xmlns="http://schemas.openxmlformats.org/package/2006/relationships"><Relationship Id="rId8" Type="http://schemas.openxmlformats.org/officeDocument/2006/relationships/image" Target="../media/image336.png"/><Relationship Id="rId3" Type="http://schemas.openxmlformats.org/officeDocument/2006/relationships/image" Target="../media/image3.jpg"/><Relationship Id="rId7" Type="http://schemas.openxmlformats.org/officeDocument/2006/relationships/image" Target="../media/image359.jpe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358.jpeg"/><Relationship Id="rId5" Type="http://schemas.openxmlformats.org/officeDocument/2006/relationships/image" Target="../media/image4.jpeg"/><Relationship Id="rId4" Type="http://schemas.openxmlformats.org/officeDocument/2006/relationships/image" Target="../media/image357.jpeg"/></Relationships>
</file>

<file path=ppt/slides/_rels/slide244.xml.rels><?xml version="1.0" encoding="UTF-8" standalone="yes"?>
<Relationships xmlns="http://schemas.openxmlformats.org/package/2006/relationships"><Relationship Id="rId8" Type="http://schemas.openxmlformats.org/officeDocument/2006/relationships/image" Target="../media/image336.png"/><Relationship Id="rId3" Type="http://schemas.openxmlformats.org/officeDocument/2006/relationships/image" Target="../media/image3.jpg"/><Relationship Id="rId7" Type="http://schemas.openxmlformats.org/officeDocument/2006/relationships/image" Target="../media/image362.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361.jpeg"/><Relationship Id="rId5" Type="http://schemas.openxmlformats.org/officeDocument/2006/relationships/image" Target="../media/image4.jpeg"/><Relationship Id="rId4" Type="http://schemas.openxmlformats.org/officeDocument/2006/relationships/image" Target="../media/image360.jpeg"/></Relationships>
</file>

<file path=ppt/slides/_rels/slide245.xml.rels><?xml version="1.0" encoding="UTF-8" standalone="yes"?>
<Relationships xmlns="http://schemas.openxmlformats.org/package/2006/relationships"><Relationship Id="rId3" Type="http://schemas.openxmlformats.org/officeDocument/2006/relationships/image" Target="../media/image363.jpeg"/><Relationship Id="rId2" Type="http://schemas.openxmlformats.org/officeDocument/2006/relationships/image" Target="../media/image238.png"/><Relationship Id="rId1" Type="http://schemas.openxmlformats.org/officeDocument/2006/relationships/slideLayout" Target="../slideLayouts/slideLayout2.xml"/><Relationship Id="rId4" Type="http://schemas.openxmlformats.org/officeDocument/2006/relationships/image" Target="../media/image364.png"/></Relationships>
</file>

<file path=ppt/slides/_rels/slide246.xml.rels><?xml version="1.0" encoding="UTF-8" standalone="yes"?>
<Relationships xmlns="http://schemas.openxmlformats.org/package/2006/relationships"><Relationship Id="rId2" Type="http://schemas.openxmlformats.org/officeDocument/2006/relationships/image" Target="../media/image365.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366.jpe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367.jpe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image" Target="../media/image36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g"/></Relationships>
</file>

<file path=ppt/slides/_rels/slide250.xml.rels><?xml version="1.0" encoding="UTF-8" standalone="yes"?>
<Relationships xmlns="http://schemas.openxmlformats.org/package/2006/relationships"><Relationship Id="rId2" Type="http://schemas.openxmlformats.org/officeDocument/2006/relationships/image" Target="../media/image369.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0.jpe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73.jpe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372.jpeg"/><Relationship Id="rId5" Type="http://schemas.openxmlformats.org/officeDocument/2006/relationships/image" Target="../media/image4.jpeg"/><Relationship Id="rId4" Type="http://schemas.openxmlformats.org/officeDocument/2006/relationships/image" Target="../media/image371.jpeg"/></Relationships>
</file>

<file path=ppt/slides/_rels/slide25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75.jpe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373.jpeg"/><Relationship Id="rId5" Type="http://schemas.openxmlformats.org/officeDocument/2006/relationships/image" Target="../media/image4.jpeg"/><Relationship Id="rId4" Type="http://schemas.openxmlformats.org/officeDocument/2006/relationships/image" Target="../media/image374.png"/></Relationships>
</file>

<file path=ppt/slides/_rels/slide254.xml.rels><?xml version="1.0" encoding="UTF-8" standalone="yes"?>
<Relationships xmlns="http://schemas.openxmlformats.org/package/2006/relationships"><Relationship Id="rId2" Type="http://schemas.openxmlformats.org/officeDocument/2006/relationships/image" Target="../media/image376.jpe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377.jpe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78.jpeg"/><Relationship Id="rId4" Type="http://schemas.openxmlformats.org/officeDocument/2006/relationships/image" Target="../media/image5.png"/></Relationships>
</file>

<file path=ppt/slides/_rels/slide25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79.jpeg"/></Relationships>
</file>

<file path=ppt/slides/_rels/slide25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72.jpeg"/></Relationships>
</file>

<file path=ppt/slides/_rels/slide25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80.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g"/></Relationships>
</file>

<file path=ppt/slides/_rels/slide260.xml.rels><?xml version="1.0" encoding="UTF-8" standalone="yes"?>
<Relationships xmlns="http://schemas.openxmlformats.org/package/2006/relationships"><Relationship Id="rId3" Type="http://schemas.openxmlformats.org/officeDocument/2006/relationships/image" Target="../media/image381.jpe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s/_rels/slide261.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image" Target="../media/image382.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62.xml.rels><?xml version="1.0" encoding="UTF-8" standalone="yes"?>
<Relationships xmlns="http://schemas.openxmlformats.org/package/2006/relationships"><Relationship Id="rId8" Type="http://schemas.openxmlformats.org/officeDocument/2006/relationships/image" Target="../media/image387.jpeg"/><Relationship Id="rId3" Type="http://schemas.openxmlformats.org/officeDocument/2006/relationships/image" Target="../media/image3.jpg"/><Relationship Id="rId7" Type="http://schemas.openxmlformats.org/officeDocument/2006/relationships/image" Target="../media/image386.jpe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385.jpeg"/><Relationship Id="rId5" Type="http://schemas.openxmlformats.org/officeDocument/2006/relationships/image" Target="../media/image384.jpeg"/><Relationship Id="rId4" Type="http://schemas.openxmlformats.org/officeDocument/2006/relationships/image" Target="../media/image383.jpeg"/><Relationship Id="rId9" Type="http://schemas.openxmlformats.org/officeDocument/2006/relationships/image" Target="../media/image388.jpeg"/></Relationships>
</file>

<file path=ppt/slides/_rels/slide263.xml.rels><?xml version="1.0" encoding="UTF-8" standalone="yes"?>
<Relationships xmlns="http://schemas.openxmlformats.org/package/2006/relationships"><Relationship Id="rId8" Type="http://schemas.openxmlformats.org/officeDocument/2006/relationships/image" Target="../media/image392.png"/><Relationship Id="rId3" Type="http://schemas.openxmlformats.org/officeDocument/2006/relationships/image" Target="../media/image3.jpg"/><Relationship Id="rId7" Type="http://schemas.openxmlformats.org/officeDocument/2006/relationships/image" Target="../media/image391.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90.jpeg"/><Relationship Id="rId4" Type="http://schemas.openxmlformats.org/officeDocument/2006/relationships/image" Target="../media/image389.jpeg"/></Relationships>
</file>

<file path=ppt/slides/_rels/slide26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394.jpeg"/><Relationship Id="rId5" Type="http://schemas.openxmlformats.org/officeDocument/2006/relationships/image" Target="../media/image4.jpeg"/><Relationship Id="rId4" Type="http://schemas.openxmlformats.org/officeDocument/2006/relationships/image" Target="../media/image393.jpeg"/></Relationships>
</file>

<file path=ppt/slides/_rels/slide26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395.png"/></Relationships>
</file>

<file path=ppt/slides/_rels/slide266.xml.rels><?xml version="1.0" encoding="UTF-8" standalone="yes"?>
<Relationships xmlns="http://schemas.openxmlformats.org/package/2006/relationships"><Relationship Id="rId2" Type="http://schemas.openxmlformats.org/officeDocument/2006/relationships/image" Target="../media/image396.jpe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97.png"/></Relationships>
</file>

<file path=ppt/slides/_rels/slide26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99.jpeg"/><Relationship Id="rId4" Type="http://schemas.openxmlformats.org/officeDocument/2006/relationships/image" Target="../media/image398.jpeg"/></Relationships>
</file>

<file path=ppt/slides/_rels/slide2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4.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6.gif"/><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4.jpeg"/></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3.emf"/><Relationship Id="rId5" Type="http://schemas.openxmlformats.org/officeDocument/2006/relationships/image" Target="../media/image4.jpeg"/><Relationship Id="rId4" Type="http://schemas.openxmlformats.org/officeDocument/2006/relationships/image" Target="../media/image72.jpeg"/></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72.jpeg"/></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72.jpeg"/></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4.jpeg"/><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4.jpeg"/></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jpeg"/></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86.gif"/><Relationship Id="rId1" Type="http://schemas.openxmlformats.org/officeDocument/2006/relationships/slideLayout" Target="../slideLayouts/slideLayout2.xml"/><Relationship Id="rId4" Type="http://schemas.openxmlformats.org/officeDocument/2006/relationships/image" Target="../media/image87.gif"/></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faa.gov/nextgen/equipadsb/media/Exemption12555.pdf" TargetMode="External"/><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81.jpeg"/></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05.gi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4.gif"/><Relationship Id="rId5" Type="http://schemas.openxmlformats.org/officeDocument/2006/relationships/image" Target="../media/image4.jpeg"/><Relationship Id="rId4" Type="http://schemas.openxmlformats.org/officeDocument/2006/relationships/image" Target="../media/image103.jpeg"/></Relationships>
</file>

<file path=ppt/slides/_rels/slide78.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07.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faa.gov/nextgen/programs/adsb/" TargetMode="External"/><Relationship Id="rId5" Type="http://schemas.openxmlformats.org/officeDocument/2006/relationships/image" Target="../media/image106.jpeg"/><Relationship Id="rId4" Type="http://schemas.openxmlformats.org/officeDocument/2006/relationships/image" Target="../media/image4.jpeg"/></Relationships>
</file>

<file path=ppt/slides/_rels/slide7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5.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5.gif"/><Relationship Id="rId5" Type="http://schemas.openxmlformats.org/officeDocument/2006/relationships/image" Target="../media/image110.gif"/><Relationship Id="rId4" Type="http://schemas.openxmlformats.org/officeDocument/2006/relationships/image" Target="../media/image4.jpeg"/></Relationships>
</file>

<file path=ppt/slides/_rels/slide8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12.gif"/><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15.png"/><Relationship Id="rId4" Type="http://schemas.openxmlformats.org/officeDocument/2006/relationships/image" Target="../media/image4.jpeg"/></Relationships>
</file>

<file path=ppt/slides/_rels/slide84.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3.jpg"/><Relationship Id="rId7" Type="http://schemas.openxmlformats.org/officeDocument/2006/relationships/image" Target="../media/image105.gi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10.gif"/><Relationship Id="rId5" Type="http://schemas.openxmlformats.org/officeDocument/2006/relationships/image" Target="../media/image4.jpeg"/><Relationship Id="rId4" Type="http://schemas.openxmlformats.org/officeDocument/2006/relationships/image" Target="../media/image81.jpeg"/></Relationships>
</file>

<file path=ppt/slides/_rels/slide8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3.jpg"/><Relationship Id="rId7" Type="http://schemas.openxmlformats.org/officeDocument/2006/relationships/image" Target="../media/image118.gi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4.jpeg"/><Relationship Id="rId10" Type="http://schemas.openxmlformats.org/officeDocument/2006/relationships/image" Target="../media/image116.jpeg"/><Relationship Id="rId4" Type="http://schemas.openxmlformats.org/officeDocument/2006/relationships/image" Target="../media/image81.jpeg"/><Relationship Id="rId9" Type="http://schemas.openxmlformats.org/officeDocument/2006/relationships/image" Target="../media/image119.png"/></Relationships>
</file>

<file path=ppt/slides/_rels/slide8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8.jpeg"/><Relationship Id="rId4" Type="http://schemas.openxmlformats.org/officeDocument/2006/relationships/image" Target="../media/image24.jpeg"/></Relationships>
</file>

<file path=ppt/slides/_rels/slide87.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2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81.jpeg"/><Relationship Id="rId4" Type="http://schemas.openxmlformats.org/officeDocument/2006/relationships/image" Target="../media/image120.png"/></Relationships>
</file>

<file path=ppt/slides/_rels/slide88.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2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22.png"/><Relationship Id="rId4" Type="http://schemas.openxmlformats.org/officeDocument/2006/relationships/image" Target="../media/image4.jpeg"/></Relationships>
</file>

<file path=ppt/slides/_rels/slide8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4.jpeg"/></Relationships>
</file>

<file path=ppt/slides/_rels/slide9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25.jpeg"/></Relationships>
</file>

<file path=ppt/slides/_rels/slide91.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docid=2fS42gKcde8XXM&amp;tbnid=cFYAeB9E4NOOuM:&amp;ved=0CAUQjRw&amp;url=http://www.reality-xp.com/flightsim/gns430/features/&amp;ei=TCdSUvQeo_TJAfWDgZgE&amp;bvm=bv.53537100,d.aWc&amp;psig=AFQjCNFQ42WOWHkqKeQV-l4XpC2cCkGIiA&amp;ust=1381202116018199" TargetMode="External"/><Relationship Id="rId3" Type="http://schemas.openxmlformats.org/officeDocument/2006/relationships/image" Target="../media/image3.jpg"/><Relationship Id="rId7" Type="http://schemas.openxmlformats.org/officeDocument/2006/relationships/image" Target="../media/image128.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hyperlink" Target="http://www.google.com/url?sa=i&amp;rct=j&amp;q=&amp;esrc=s&amp;frm=1&amp;source=images&amp;cd=&amp;cad=rja&amp;docid=1aS_-p42cXCEGM&amp;tbnid=V3D8SF81JXPQfM:&amp;ved=0CAUQjRw&amp;url=http://www.gardneraviation.com/store/101720-11564-20k-altimeter.html&amp;ei=a4tRUuf1H6WMygHOiIHYAw&amp;bvm=bv.53537100,d.aWc&amp;psig=AFQjCNF2LrEn_XqQkWKxjFFgyfnuez7vRw&amp;ust=1381162182034958" TargetMode="External"/><Relationship Id="rId10" Type="http://schemas.openxmlformats.org/officeDocument/2006/relationships/image" Target="../media/image4.jpeg"/><Relationship Id="rId4" Type="http://schemas.openxmlformats.org/officeDocument/2006/relationships/image" Target="../media/image126.jpeg"/><Relationship Id="rId9" Type="http://schemas.openxmlformats.org/officeDocument/2006/relationships/image" Target="../media/image129.jpeg"/></Relationships>
</file>

<file path=ppt/slides/_rels/slide9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4.jpeg"/></Relationships>
</file>

<file path=ppt/slides/_rels/slide9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32.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31.jpeg"/><Relationship Id="rId4" Type="http://schemas.openxmlformats.org/officeDocument/2006/relationships/image" Target="../media/image130.png"/></Relationships>
</file>

<file path=ppt/slides/_rels/slide9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4.jpeg"/><Relationship Id="rId4" Type="http://schemas.openxmlformats.org/officeDocument/2006/relationships/image" Target="../media/image133.jpeg"/></Relationships>
</file>

<file path=ppt/slides/_rels/slide95.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3.jpg"/><Relationship Id="rId7" Type="http://schemas.openxmlformats.org/officeDocument/2006/relationships/image" Target="../media/image13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4.jpeg"/><Relationship Id="rId10" Type="http://schemas.openxmlformats.org/officeDocument/2006/relationships/image" Target="../media/image140.jpeg"/><Relationship Id="rId4" Type="http://schemas.openxmlformats.org/officeDocument/2006/relationships/image" Target="../media/image135.gif"/><Relationship Id="rId9" Type="http://schemas.openxmlformats.org/officeDocument/2006/relationships/image" Target="../media/image139.png"/></Relationships>
</file>

<file path=ppt/slides/_rels/slide9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ads-b">
            <a:extLst>
              <a:ext uri="{FF2B5EF4-FFF2-40B4-BE49-F238E27FC236}">
                <a16:creationId xmlns:a16="http://schemas.microsoft.com/office/drawing/2014/main" id="{3821CB49-6C7E-4FB4-9261-EDBEBF59A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4288"/>
            <a:ext cx="9096375" cy="682942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8CCC93C7-37EB-4A4E-85FC-B3A37BFCB519}" type="slidenum">
              <a:rPr lang="en-US" smtClean="0"/>
              <a:pPr/>
              <a:t>1</a:t>
            </a:fld>
            <a:endParaRPr lang="en-US" dirty="0"/>
          </a:p>
        </p:txBody>
      </p:sp>
      <p:pic>
        <p:nvPicPr>
          <p:cNvPr id="636934" name="Picture 6" descr="http://ih.constantcontact.com/fs137/1109340384967/img/443.jpg?a=1112140848669"/>
          <p:cNvPicPr>
            <a:picLocks noChangeAspect="1" noChangeArrowheads="1"/>
          </p:cNvPicPr>
          <p:nvPr/>
        </p:nvPicPr>
        <p:blipFill>
          <a:blip r:embed="rId4" cstate="print"/>
          <a:srcRect/>
          <a:stretch>
            <a:fillRect/>
          </a:stretch>
        </p:blipFill>
        <p:spPr bwMode="auto">
          <a:xfrm>
            <a:off x="114300" y="2945586"/>
            <a:ext cx="2209800" cy="18285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Rectangle 15"/>
          <p:cNvSpPr/>
          <p:nvPr/>
        </p:nvSpPr>
        <p:spPr>
          <a:xfrm>
            <a:off x="1007809" y="3045767"/>
            <a:ext cx="1313181" cy="461665"/>
          </a:xfrm>
          <a:prstGeom prst="rect">
            <a:avLst/>
          </a:prstGeom>
          <a:noFill/>
        </p:spPr>
        <p:txBody>
          <a:bodyPr wrap="none" lIns="91440" tIns="45720" rIns="91440" bIns="45720">
            <a:spAutoFit/>
          </a:bodyPr>
          <a:lstStyle/>
          <a:p>
            <a:pPr algn="ctr"/>
            <a:r>
              <a:rPr lang="en-US" sz="2400" b="1" cap="none" spc="0" dirty="0">
                <a:ln w="10541" cmpd="sng">
                  <a:solidFill>
                    <a:schemeClr val="accent1">
                      <a:shade val="88000"/>
                      <a:satMod val="110000"/>
                    </a:schemeClr>
                  </a:solidFill>
                  <a:prstDash val="solid"/>
                </a:ln>
                <a:solidFill>
                  <a:schemeClr val="bg1"/>
                </a:solidFill>
                <a:effectLst>
                  <a:outerShdw blurRad="38100" dist="38100" dir="2700000" algn="tl">
                    <a:srgbClr val="000000">
                      <a:alpha val="43137"/>
                    </a:srgbClr>
                  </a:outerShdw>
                </a:effectLst>
              </a:rPr>
              <a:t>Jim Price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arguments">
            <a:extLst>
              <a:ext uri="{FF2B5EF4-FFF2-40B4-BE49-F238E27FC236}">
                <a16:creationId xmlns:a16="http://schemas.microsoft.com/office/drawing/2014/main" id="{32C51B3F-DC4F-483E-8675-90F6B668D514}"/>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D924E4-3D7D-429C-AC28-725FF7161012}"/>
              </a:ext>
            </a:extLst>
          </p:cNvPr>
          <p:cNvSpPr>
            <a:spLocks noGrp="1"/>
          </p:cNvSpPr>
          <p:nvPr>
            <p:ph type="title"/>
          </p:nvPr>
        </p:nvSpPr>
        <p:spPr>
          <a:xfrm>
            <a:off x="0" y="-3110"/>
            <a:ext cx="9144000" cy="1143000"/>
          </a:xfrm>
          <a:solidFill>
            <a:srgbClr val="00B0F0">
              <a:alpha val="41000"/>
            </a:srgbClr>
          </a:solidFill>
        </p:spPr>
        <p:txBody>
          <a:bodyPr/>
          <a:lstStyle/>
          <a:p>
            <a:pPr algn="l"/>
            <a:r>
              <a:rPr lang="en-US" b="1" dirty="0"/>
              <a:t>     Anti Mode C Mandate Points</a:t>
            </a:r>
          </a:p>
        </p:txBody>
      </p:sp>
      <p:sp>
        <p:nvSpPr>
          <p:cNvPr id="3" name="Content Placeholder 2">
            <a:extLst>
              <a:ext uri="{FF2B5EF4-FFF2-40B4-BE49-F238E27FC236}">
                <a16:creationId xmlns:a16="http://schemas.microsoft.com/office/drawing/2014/main" id="{FA0D3927-28C2-4346-ACEA-62027A1F812F}"/>
              </a:ext>
            </a:extLst>
          </p:cNvPr>
          <p:cNvSpPr>
            <a:spLocks noGrp="1"/>
          </p:cNvSpPr>
          <p:nvPr>
            <p:ph idx="1"/>
          </p:nvPr>
        </p:nvSpPr>
        <p:spPr>
          <a:xfrm>
            <a:off x="457200" y="1600200"/>
            <a:ext cx="8229600" cy="5121275"/>
          </a:xfrm>
        </p:spPr>
        <p:txBody>
          <a:bodyPr>
            <a:normAutofit lnSpcReduction="10000"/>
          </a:bodyPr>
          <a:lstStyle/>
          <a:p>
            <a:r>
              <a:rPr lang="en-US" sz="4000" b="1" dirty="0"/>
              <a:t>It’s going to strike the deathblow against general aviation because of the high equipage costs.</a:t>
            </a:r>
          </a:p>
          <a:p>
            <a:r>
              <a:rPr lang="en-US" sz="4000" b="1" dirty="0"/>
              <a:t> Mode C transponders are too pricey. </a:t>
            </a:r>
          </a:p>
          <a:p>
            <a:r>
              <a:rPr lang="en-US" sz="4000" b="1" dirty="0"/>
              <a:t>They provide no benefit to pilots. </a:t>
            </a:r>
          </a:p>
          <a:p>
            <a:r>
              <a:rPr lang="en-US" sz="4000" b="1" dirty="0"/>
              <a:t>Too many airplanes needed to be equipped in too short a time. </a:t>
            </a:r>
          </a:p>
        </p:txBody>
      </p:sp>
      <p:sp>
        <p:nvSpPr>
          <p:cNvPr id="4" name="Slide Number Placeholder 3">
            <a:extLst>
              <a:ext uri="{FF2B5EF4-FFF2-40B4-BE49-F238E27FC236}">
                <a16:creationId xmlns:a16="http://schemas.microsoft.com/office/drawing/2014/main" id="{1729DA43-5F6F-4962-8EB2-B5328470A4DC}"/>
              </a:ext>
            </a:extLst>
          </p:cNvPr>
          <p:cNvSpPr>
            <a:spLocks noGrp="1"/>
          </p:cNvSpPr>
          <p:nvPr>
            <p:ph type="sldNum" sz="quarter" idx="12"/>
          </p:nvPr>
        </p:nvSpPr>
        <p:spPr/>
        <p:txBody>
          <a:bodyPr/>
          <a:lstStyle/>
          <a:p>
            <a:fld id="{8CCC93C7-37EB-4A4E-85FC-B3A37BFCB519}" type="slidenum">
              <a:rPr lang="en-US" smtClean="0"/>
              <a:pPr/>
              <a:t>10</a:t>
            </a:fld>
            <a:endParaRPr lang="en-US" dirty="0"/>
          </a:p>
        </p:txBody>
      </p:sp>
      <p:pic>
        <p:nvPicPr>
          <p:cNvPr id="4100" name="Picture 4" descr="Related image">
            <a:extLst>
              <a:ext uri="{FF2B5EF4-FFF2-40B4-BE49-F238E27FC236}">
                <a16:creationId xmlns:a16="http://schemas.microsoft.com/office/drawing/2014/main" id="{8AD617ED-18D9-4EFE-ACEB-CB70BC1B71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100758"/>
            <a:ext cx="1664283" cy="16642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41E37FF-4DBF-44C8-A4E8-3BFF6861664F}"/>
              </a:ext>
            </a:extLst>
          </p:cNvPr>
          <p:cNvSpPr/>
          <p:nvPr/>
        </p:nvSpPr>
        <p:spPr>
          <a:xfrm>
            <a:off x="7422502" y="6035428"/>
            <a:ext cx="917239"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1X</a:t>
            </a:r>
          </a:p>
        </p:txBody>
      </p:sp>
    </p:spTree>
    <p:extLst>
      <p:ext uri="{BB962C8B-B14F-4D97-AF65-F5344CB8AC3E}">
        <p14:creationId xmlns:p14="http://schemas.microsoft.com/office/powerpoint/2010/main" val="2892046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4100"/>
                                        </p:tgtEl>
                                        <p:attrNameLst>
                                          <p:attrName>style.visibility</p:attrName>
                                        </p:attrNameLst>
                                      </p:cBhvr>
                                      <p:to>
                                        <p:strVal val="visible"/>
                                      </p:to>
                                    </p:set>
                                    <p:animEffect transition="in" filter="fade">
                                      <p:cBhvr>
                                        <p:cTn id="28" dur="2000"/>
                                        <p:tgtEl>
                                          <p:spTgt spid="4100"/>
                                        </p:tgtEl>
                                      </p:cBhvr>
                                    </p:animEffect>
                                    <p:anim calcmode="lin" valueType="num">
                                      <p:cBhvr>
                                        <p:cTn id="29" dur="2000" fill="hold"/>
                                        <p:tgtEl>
                                          <p:spTgt spid="4100"/>
                                        </p:tgtEl>
                                        <p:attrNameLst>
                                          <p:attrName>ppt_w</p:attrName>
                                        </p:attrNameLst>
                                      </p:cBhvr>
                                      <p:tavLst>
                                        <p:tav tm="0" fmla="#ppt_w*sin(2.5*pi*$)">
                                          <p:val>
                                            <p:fltVal val="0"/>
                                          </p:val>
                                        </p:tav>
                                        <p:tav tm="100000">
                                          <p:val>
                                            <p:fltVal val="1"/>
                                          </p:val>
                                        </p:tav>
                                      </p:tavLst>
                                    </p:anim>
                                    <p:anim calcmode="lin" valueType="num">
                                      <p:cBhvr>
                                        <p:cTn id="30" dur="2000" fill="hold"/>
                                        <p:tgtEl>
                                          <p:spTgt spid="41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4ECFCE8-23F1-4F04-B834-0781363A7E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685" b="7315"/>
          <a:stretch/>
        </p:blipFill>
        <p:spPr bwMode="auto">
          <a:xfrm>
            <a:off x="981076" y="62557"/>
            <a:ext cx="8173634" cy="6795443"/>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5B704D37-82A5-4BBE-9561-3CAB6DCF1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3894861"/>
            <a:ext cx="8162925" cy="167136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6AE8241-B696-4061-9981-3DBD52A3C8A6}"/>
              </a:ext>
            </a:extLst>
          </p:cNvPr>
          <p:cNvSpPr>
            <a:spLocks noGrp="1"/>
          </p:cNvSpPr>
          <p:nvPr>
            <p:ph type="title"/>
          </p:nvPr>
        </p:nvSpPr>
        <p:spPr>
          <a:xfrm>
            <a:off x="381000" y="4055729"/>
            <a:ext cx="8458200" cy="1325563"/>
          </a:xfrm>
        </p:spPr>
        <p:txBody>
          <a:bodyPr vert="horz" lIns="91440" tIns="45720" rIns="91440" bIns="45720" rtlCol="0" anchor="b">
            <a:noAutofit/>
          </a:bodyPr>
          <a:lstStyle/>
          <a:p>
            <a:pPr algn="l">
              <a:lnSpc>
                <a:spcPct val="90000"/>
              </a:lnSpc>
            </a:pPr>
            <a:r>
              <a:rPr lang="en-US" sz="5400" b="1" dirty="0">
                <a:solidFill>
                  <a:srgbClr val="000000"/>
                </a:solidFill>
                <a:effectLst>
                  <a:outerShdw blurRad="38100" dist="38100" dir="2700000" algn="tl">
                    <a:srgbClr val="000000">
                      <a:alpha val="43137"/>
                    </a:srgbClr>
                  </a:outerShdw>
                </a:effectLst>
              </a:rPr>
              <a:t>Do I really need to install ADS-B by Jan 1, 2020?</a:t>
            </a:r>
            <a:endParaRPr lang="en-US" sz="5400" b="1" dirty="0">
              <a:solidFill>
                <a:srgbClr val="000000"/>
              </a:solidFill>
            </a:endParaRPr>
          </a:p>
        </p:txBody>
      </p:sp>
      <p:sp>
        <p:nvSpPr>
          <p:cNvPr id="4" name="Slide Number Placeholder 3">
            <a:extLst>
              <a:ext uri="{FF2B5EF4-FFF2-40B4-BE49-F238E27FC236}">
                <a16:creationId xmlns:a16="http://schemas.microsoft.com/office/drawing/2014/main" id="{97FC5BED-6B51-42F6-8775-D702C48287E6}"/>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8CCC93C7-37EB-4A4E-85FC-B3A37BFCB519}" type="slidenum">
              <a:rPr kumimoji="0" lang="en-US" sz="10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100</a:t>
            </a:fld>
            <a:endParaRPr kumimoji="0" lang="en-US" sz="10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9129530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1" name="Picture 2" descr="Image result for ads-b airspace">
            <a:extLst>
              <a:ext uri="{FF2B5EF4-FFF2-40B4-BE49-F238E27FC236}">
                <a16:creationId xmlns:a16="http://schemas.microsoft.com/office/drawing/2014/main" id="{C76D07AD-19A8-4EDC-AE03-9B53C960556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027" r="7974"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6" name="Rectangle 13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338D87-B61D-459B-A95C-4FBC14CEF5F9}"/>
              </a:ext>
            </a:extLst>
          </p:cNvPr>
          <p:cNvSpPr>
            <a:spLocks noGrp="1"/>
          </p:cNvSpPr>
          <p:nvPr>
            <p:ph type="title"/>
          </p:nvPr>
        </p:nvSpPr>
        <p:spPr>
          <a:xfrm>
            <a:off x="367903" y="340556"/>
            <a:ext cx="8408194" cy="744836"/>
          </a:xfrm>
        </p:spPr>
        <p:txBody>
          <a:bodyPr vert="horz" lIns="91440" tIns="45720" rIns="91440" bIns="45720" rtlCol="0" anchor="ctr">
            <a:normAutofit fontScale="90000"/>
          </a:bodyPr>
          <a:lstStyle/>
          <a:p>
            <a:pPr>
              <a:lnSpc>
                <a:spcPct val="90000"/>
              </a:lnSpc>
            </a:pPr>
            <a:r>
              <a:rPr lang="en-US" sz="3600" b="1" dirty="0">
                <a:solidFill>
                  <a:schemeClr val="tx1">
                    <a:lumMod val="85000"/>
                    <a:lumOff val="15000"/>
                  </a:schemeClr>
                </a:solidFill>
                <a:effectLst>
                  <a:outerShdw blurRad="38100" dist="38100" dir="2700000" algn="tl">
                    <a:srgbClr val="000000">
                      <a:alpha val="43137"/>
                    </a:srgbClr>
                  </a:outerShdw>
                </a:effectLst>
              </a:rPr>
              <a:t>You can fly anywhere, including Rule Airspace </a:t>
            </a:r>
          </a:p>
        </p:txBody>
      </p:sp>
      <p:cxnSp>
        <p:nvCxnSpPr>
          <p:cNvPr id="138" name="Straight Connector 13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EFEB452-6642-4E10-B681-CB7527FB146E}"/>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marR="0" lvl="0" indent="0" defTabSz="457200" fontAlgn="auto">
              <a:spcBef>
                <a:spcPts val="0"/>
              </a:spcBef>
              <a:spcAft>
                <a:spcPts val="600"/>
              </a:spcAft>
              <a:buClrTx/>
              <a:buSzTx/>
              <a:buFontTx/>
              <a:buNone/>
              <a:tabLst/>
              <a:defRPr/>
            </a:pPr>
            <a:fld id="{8CCC93C7-37EB-4A4E-85FC-B3A37BFCB519}" type="slidenum">
              <a:rPr kumimoji="0" lang="en-US" b="0" i="0" u="none" strike="noStrike" cap="none" spc="0" normalizeH="0" baseline="0" noProof="0">
                <a:ln>
                  <a:noFill/>
                </a:ln>
                <a:solidFill>
                  <a:srgbClr val="FFFFFF"/>
                </a:solidFill>
                <a:effectLst/>
                <a:uLnTx/>
                <a:uFillTx/>
              </a:rPr>
              <a:pPr marR="0" lvl="0" indent="0" defTabSz="457200" fontAlgn="auto">
                <a:spcBef>
                  <a:spcPts val="0"/>
                </a:spcBef>
                <a:spcAft>
                  <a:spcPts val="600"/>
                </a:spcAft>
                <a:buClrTx/>
                <a:buSzTx/>
                <a:buFontTx/>
                <a:buNone/>
                <a:tabLst/>
                <a:defRPr/>
              </a:pPr>
              <a:t>101</a:t>
            </a:fld>
            <a:endParaRPr kumimoji="0" lang="en-US" b="0" i="0" u="none" strike="noStrike"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3966506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ds-b">
            <a:extLst>
              <a:ext uri="{FF2B5EF4-FFF2-40B4-BE49-F238E27FC236}">
                <a16:creationId xmlns:a16="http://schemas.microsoft.com/office/drawing/2014/main" id="{D85778AF-2C0B-4108-872D-7DEFD6FF26C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1F5E3AB-7034-43A5-A117-9EA35B2B8114}"/>
              </a:ext>
            </a:extLst>
          </p:cNvPr>
          <p:cNvSpPr>
            <a:spLocks noGrp="1"/>
          </p:cNvSpPr>
          <p:nvPr>
            <p:ph type="title"/>
          </p:nvPr>
        </p:nvSpPr>
        <p:spPr>
          <a:xfrm>
            <a:off x="443204" y="710835"/>
            <a:ext cx="8229600" cy="1143000"/>
          </a:xfrm>
        </p:spPr>
        <p:txBody>
          <a:bodyPr/>
          <a:lstStyle/>
          <a:p>
            <a:r>
              <a:rPr lang="en-US" b="1" i="1" dirty="0"/>
              <a:t>Why Install ADS-B?</a:t>
            </a:r>
          </a:p>
        </p:txBody>
      </p:sp>
      <p:sp>
        <p:nvSpPr>
          <p:cNvPr id="3" name="Content Placeholder 2">
            <a:extLst>
              <a:ext uri="{FF2B5EF4-FFF2-40B4-BE49-F238E27FC236}">
                <a16:creationId xmlns:a16="http://schemas.microsoft.com/office/drawing/2014/main" id="{915EEE85-3863-42F2-92C7-BF1672743DC7}"/>
              </a:ext>
            </a:extLst>
          </p:cNvPr>
          <p:cNvSpPr>
            <a:spLocks noGrp="1"/>
          </p:cNvSpPr>
          <p:nvPr>
            <p:ph idx="1"/>
          </p:nvPr>
        </p:nvSpPr>
        <p:spPr>
          <a:xfrm>
            <a:off x="0" y="5105400"/>
            <a:ext cx="9144000" cy="3121753"/>
          </a:xfrm>
          <a:solidFill>
            <a:srgbClr val="00B0F0">
              <a:alpha val="74000"/>
            </a:srgbClr>
          </a:solidFill>
        </p:spPr>
        <p:txBody>
          <a:bodyPr>
            <a:normAutofit/>
          </a:bodyPr>
          <a:lstStyle/>
          <a:p>
            <a:pPr marL="0" indent="0" algn="ctr">
              <a:buNone/>
            </a:pPr>
            <a:r>
              <a:rPr lang="en-US" sz="3600" b="1" dirty="0">
                <a:solidFill>
                  <a:schemeClr val="bg1"/>
                </a:solidFill>
              </a:rPr>
              <a:t>ADS-B enhances safety and efficiency, and directly benefits pilots, controllers, airports, airlines, and the public. </a:t>
            </a:r>
          </a:p>
          <a:p>
            <a:pPr marL="0" indent="0">
              <a:buNone/>
            </a:pPr>
            <a:endParaRPr lang="en-US" dirty="0"/>
          </a:p>
        </p:txBody>
      </p:sp>
      <p:sp>
        <p:nvSpPr>
          <p:cNvPr id="4" name="Slide Number Placeholder 3">
            <a:extLst>
              <a:ext uri="{FF2B5EF4-FFF2-40B4-BE49-F238E27FC236}">
                <a16:creationId xmlns:a16="http://schemas.microsoft.com/office/drawing/2014/main" id="{E0238F2D-7ABE-49BA-B0BE-1DBD36779B52}"/>
              </a:ext>
            </a:extLst>
          </p:cNvPr>
          <p:cNvSpPr>
            <a:spLocks noGrp="1"/>
          </p:cNvSpPr>
          <p:nvPr>
            <p:ph type="sldNum" sz="quarter" idx="12"/>
          </p:nvPr>
        </p:nvSpPr>
        <p:spPr/>
        <p:txBody>
          <a:bodyPr/>
          <a:lstStyle/>
          <a:p>
            <a:fld id="{8CCC93C7-37EB-4A4E-85FC-B3A37BFCB519}" type="slidenum">
              <a:rPr lang="en-US" smtClean="0"/>
              <a:pPr/>
              <a:t>102</a:t>
            </a:fld>
            <a:endParaRPr lang="en-US" dirty="0"/>
          </a:p>
        </p:txBody>
      </p:sp>
    </p:spTree>
    <p:extLst>
      <p:ext uri="{BB962C8B-B14F-4D97-AF65-F5344CB8AC3E}">
        <p14:creationId xmlns:p14="http://schemas.microsoft.com/office/powerpoint/2010/main" val="3721148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ds-b tis-b">
            <a:extLst>
              <a:ext uri="{FF2B5EF4-FFF2-40B4-BE49-F238E27FC236}">
                <a16:creationId xmlns:a16="http://schemas.microsoft.com/office/drawing/2014/main" id="{039E23F5-DAEB-455B-B83C-E57FD224B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 y="7944"/>
            <a:ext cx="9128448" cy="68500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1F5E3AB-7034-43A5-A117-9EA35B2B8114}"/>
              </a:ext>
            </a:extLst>
          </p:cNvPr>
          <p:cNvSpPr>
            <a:spLocks noGrp="1"/>
          </p:cNvSpPr>
          <p:nvPr>
            <p:ph type="title"/>
          </p:nvPr>
        </p:nvSpPr>
        <p:spPr>
          <a:xfrm>
            <a:off x="7776" y="274638"/>
            <a:ext cx="9128448" cy="938876"/>
          </a:xfrm>
          <a:solidFill>
            <a:schemeClr val="tx1">
              <a:alpha val="40000"/>
            </a:schemeClr>
          </a:solidFill>
        </p:spPr>
        <p:txBody>
          <a:bodyPr/>
          <a:lstStyle/>
          <a:p>
            <a:r>
              <a:rPr lang="en-US" b="1" dirty="0">
                <a:solidFill>
                  <a:schemeClr val="bg1"/>
                </a:solidFill>
              </a:rPr>
              <a:t>Why Install ADS-B?</a:t>
            </a:r>
          </a:p>
        </p:txBody>
      </p:sp>
      <p:sp>
        <p:nvSpPr>
          <p:cNvPr id="3" name="Content Placeholder 2">
            <a:extLst>
              <a:ext uri="{FF2B5EF4-FFF2-40B4-BE49-F238E27FC236}">
                <a16:creationId xmlns:a16="http://schemas.microsoft.com/office/drawing/2014/main" id="{915EEE85-3863-42F2-92C7-BF1672743DC7}"/>
              </a:ext>
            </a:extLst>
          </p:cNvPr>
          <p:cNvSpPr>
            <a:spLocks noGrp="1"/>
          </p:cNvSpPr>
          <p:nvPr>
            <p:ph idx="1"/>
          </p:nvPr>
        </p:nvSpPr>
        <p:spPr>
          <a:xfrm>
            <a:off x="7776" y="1213514"/>
            <a:ext cx="9136224" cy="1529686"/>
          </a:xfrm>
          <a:solidFill>
            <a:srgbClr val="00B0F0">
              <a:alpha val="76000"/>
            </a:srgbClr>
          </a:solidFill>
        </p:spPr>
        <p:txBody>
          <a:bodyPr>
            <a:noAutofit/>
          </a:bodyPr>
          <a:lstStyle/>
          <a:p>
            <a:pPr marL="0" indent="0" algn="ctr">
              <a:buNone/>
            </a:pPr>
            <a:r>
              <a:rPr lang="en-US" sz="4800" b="1" dirty="0">
                <a:solidFill>
                  <a:schemeClr val="bg1"/>
                </a:solidFill>
              </a:rPr>
              <a:t>Pilots see same traffic that the controller sees. </a:t>
            </a:r>
            <a:endParaRPr lang="en-US" sz="4800" dirty="0"/>
          </a:p>
        </p:txBody>
      </p:sp>
      <p:sp>
        <p:nvSpPr>
          <p:cNvPr id="4" name="Slide Number Placeholder 3">
            <a:extLst>
              <a:ext uri="{FF2B5EF4-FFF2-40B4-BE49-F238E27FC236}">
                <a16:creationId xmlns:a16="http://schemas.microsoft.com/office/drawing/2014/main" id="{E0238F2D-7ABE-49BA-B0BE-1DBD36779B52}"/>
              </a:ext>
            </a:extLst>
          </p:cNvPr>
          <p:cNvSpPr>
            <a:spLocks noGrp="1"/>
          </p:cNvSpPr>
          <p:nvPr>
            <p:ph type="sldNum" sz="quarter" idx="12"/>
          </p:nvPr>
        </p:nvSpPr>
        <p:spPr/>
        <p:txBody>
          <a:bodyPr/>
          <a:lstStyle/>
          <a:p>
            <a:fld id="{8CCC93C7-37EB-4A4E-85FC-B3A37BFCB519}" type="slidenum">
              <a:rPr lang="en-US" smtClean="0"/>
              <a:pPr/>
              <a:t>103</a:t>
            </a:fld>
            <a:endParaRPr lang="en-US" dirty="0"/>
          </a:p>
        </p:txBody>
      </p:sp>
    </p:spTree>
    <p:extLst>
      <p:ext uri="{BB962C8B-B14F-4D97-AF65-F5344CB8AC3E}">
        <p14:creationId xmlns:p14="http://schemas.microsoft.com/office/powerpoint/2010/main" val="2171532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ds-b tis-b">
            <a:extLst>
              <a:ext uri="{FF2B5EF4-FFF2-40B4-BE49-F238E27FC236}">
                <a16:creationId xmlns:a16="http://schemas.microsoft.com/office/drawing/2014/main" id="{039E23F5-DAEB-455B-B83C-E57FD224B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 y="7944"/>
            <a:ext cx="9128448" cy="68500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1F5E3AB-7034-43A5-A117-9EA35B2B8114}"/>
              </a:ext>
            </a:extLst>
          </p:cNvPr>
          <p:cNvSpPr>
            <a:spLocks noGrp="1"/>
          </p:cNvSpPr>
          <p:nvPr>
            <p:ph type="title"/>
          </p:nvPr>
        </p:nvSpPr>
        <p:spPr>
          <a:xfrm>
            <a:off x="7776" y="274638"/>
            <a:ext cx="9128448" cy="938876"/>
          </a:xfrm>
          <a:solidFill>
            <a:schemeClr val="tx1">
              <a:alpha val="40000"/>
            </a:schemeClr>
          </a:solidFill>
        </p:spPr>
        <p:txBody>
          <a:bodyPr/>
          <a:lstStyle/>
          <a:p>
            <a:r>
              <a:rPr lang="en-US" b="1" dirty="0">
                <a:solidFill>
                  <a:schemeClr val="bg1"/>
                </a:solidFill>
              </a:rPr>
              <a:t>Why Install ADS-B?</a:t>
            </a:r>
          </a:p>
        </p:txBody>
      </p:sp>
      <p:sp>
        <p:nvSpPr>
          <p:cNvPr id="3" name="Content Placeholder 2">
            <a:extLst>
              <a:ext uri="{FF2B5EF4-FFF2-40B4-BE49-F238E27FC236}">
                <a16:creationId xmlns:a16="http://schemas.microsoft.com/office/drawing/2014/main" id="{915EEE85-3863-42F2-92C7-BF1672743DC7}"/>
              </a:ext>
            </a:extLst>
          </p:cNvPr>
          <p:cNvSpPr>
            <a:spLocks noGrp="1"/>
          </p:cNvSpPr>
          <p:nvPr>
            <p:ph idx="1"/>
          </p:nvPr>
        </p:nvSpPr>
        <p:spPr>
          <a:xfrm>
            <a:off x="7776" y="1213514"/>
            <a:ext cx="9136224" cy="1605886"/>
          </a:xfrm>
          <a:solidFill>
            <a:srgbClr val="00B0F0">
              <a:alpha val="76000"/>
            </a:srgbClr>
          </a:solidFill>
        </p:spPr>
        <p:txBody>
          <a:bodyPr>
            <a:normAutofit/>
          </a:bodyPr>
          <a:lstStyle/>
          <a:p>
            <a:pPr marL="0" indent="0" algn="ctr">
              <a:buNone/>
            </a:pPr>
            <a:r>
              <a:rPr lang="en-US" b="1" dirty="0">
                <a:solidFill>
                  <a:schemeClr val="bg1"/>
                </a:solidFill>
              </a:rPr>
              <a:t>Cockpit displays show hazardous weather and terrain, and give pilots important flight information, such as temporary flight restrictions (TFRs).</a:t>
            </a:r>
          </a:p>
          <a:p>
            <a:pPr marL="0" indent="0">
              <a:buNone/>
            </a:pPr>
            <a:endParaRPr lang="en-US" dirty="0"/>
          </a:p>
        </p:txBody>
      </p:sp>
      <p:sp>
        <p:nvSpPr>
          <p:cNvPr id="4" name="Slide Number Placeholder 3">
            <a:extLst>
              <a:ext uri="{FF2B5EF4-FFF2-40B4-BE49-F238E27FC236}">
                <a16:creationId xmlns:a16="http://schemas.microsoft.com/office/drawing/2014/main" id="{E0238F2D-7ABE-49BA-B0BE-1DBD36779B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C93C7-37EB-4A4E-85FC-B3A37BFCB51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1677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5E3AB-7034-43A5-A117-9EA35B2B8114}"/>
              </a:ext>
            </a:extLst>
          </p:cNvPr>
          <p:cNvSpPr>
            <a:spLocks noGrp="1"/>
          </p:cNvSpPr>
          <p:nvPr>
            <p:ph type="title"/>
          </p:nvPr>
        </p:nvSpPr>
        <p:spPr>
          <a:xfrm>
            <a:off x="7776" y="274638"/>
            <a:ext cx="9128448" cy="938876"/>
          </a:xfrm>
          <a:solidFill>
            <a:schemeClr val="tx1">
              <a:alpha val="40000"/>
            </a:schemeClr>
          </a:solidFill>
        </p:spPr>
        <p:txBody>
          <a:bodyPr/>
          <a:lstStyle/>
          <a:p>
            <a:r>
              <a:rPr lang="en-US" b="1" dirty="0">
                <a:solidFill>
                  <a:schemeClr val="bg1"/>
                </a:solidFill>
              </a:rPr>
              <a:t>Why Install ADS-B?</a:t>
            </a:r>
          </a:p>
        </p:txBody>
      </p:sp>
      <p:sp>
        <p:nvSpPr>
          <p:cNvPr id="3" name="Content Placeholder 2">
            <a:extLst>
              <a:ext uri="{FF2B5EF4-FFF2-40B4-BE49-F238E27FC236}">
                <a16:creationId xmlns:a16="http://schemas.microsoft.com/office/drawing/2014/main" id="{915EEE85-3863-42F2-92C7-BF1672743DC7}"/>
              </a:ext>
            </a:extLst>
          </p:cNvPr>
          <p:cNvSpPr>
            <a:spLocks noGrp="1"/>
          </p:cNvSpPr>
          <p:nvPr>
            <p:ph idx="1"/>
          </p:nvPr>
        </p:nvSpPr>
        <p:spPr>
          <a:xfrm>
            <a:off x="7776" y="1213514"/>
            <a:ext cx="9136224" cy="1224886"/>
          </a:xfrm>
          <a:solidFill>
            <a:srgbClr val="00B0F0">
              <a:alpha val="76000"/>
            </a:srgbClr>
          </a:solidFill>
        </p:spPr>
        <p:txBody>
          <a:bodyPr>
            <a:normAutofit/>
          </a:bodyPr>
          <a:lstStyle/>
          <a:p>
            <a:pPr marL="0" indent="0" algn="ctr">
              <a:buNone/>
            </a:pPr>
            <a:r>
              <a:rPr lang="en-US" b="1" dirty="0">
                <a:solidFill>
                  <a:schemeClr val="bg1"/>
                </a:solidFill>
              </a:rPr>
              <a:t>ADS-B is a great tool. It’s like having your own flight dispatcher, constantly updating and advising you. </a:t>
            </a:r>
          </a:p>
          <a:p>
            <a:pPr marL="0" indent="0">
              <a:buNone/>
            </a:pPr>
            <a:endParaRPr lang="en-US" dirty="0"/>
          </a:p>
        </p:txBody>
      </p:sp>
      <p:sp>
        <p:nvSpPr>
          <p:cNvPr id="4" name="Slide Number Placeholder 3">
            <a:extLst>
              <a:ext uri="{FF2B5EF4-FFF2-40B4-BE49-F238E27FC236}">
                <a16:creationId xmlns:a16="http://schemas.microsoft.com/office/drawing/2014/main" id="{E0238F2D-7ABE-49BA-B0BE-1DBD36779B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C93C7-37EB-4A4E-85FC-B3A37BFCB51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37D40F62-B72F-474F-B2EE-DC5744609E67}"/>
              </a:ext>
            </a:extLst>
          </p:cNvPr>
          <p:cNvPicPr>
            <a:picLocks noChangeAspect="1"/>
          </p:cNvPicPr>
          <p:nvPr/>
        </p:nvPicPr>
        <p:blipFill>
          <a:blip r:embed="rId2"/>
          <a:stretch>
            <a:fillRect/>
          </a:stretch>
        </p:blipFill>
        <p:spPr>
          <a:xfrm>
            <a:off x="25956" y="2297575"/>
            <a:ext cx="9110268" cy="4560425"/>
          </a:xfrm>
          <a:prstGeom prst="rect">
            <a:avLst/>
          </a:prstGeom>
        </p:spPr>
      </p:pic>
    </p:spTree>
    <p:extLst>
      <p:ext uri="{BB962C8B-B14F-4D97-AF65-F5344CB8AC3E}">
        <p14:creationId xmlns:p14="http://schemas.microsoft.com/office/powerpoint/2010/main" val="1289000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exempt">
            <a:extLst>
              <a:ext uri="{FF2B5EF4-FFF2-40B4-BE49-F238E27FC236}">
                <a16:creationId xmlns:a16="http://schemas.microsoft.com/office/drawing/2014/main" id="{BE45CE85-D139-4792-BE6C-53A129F327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88739"/>
            <a:ext cx="4724400" cy="28921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15CFC3C-A7A9-4F11-B176-830FC38AE5A5}"/>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No Electrical System?</a:t>
            </a:r>
          </a:p>
        </p:txBody>
      </p:sp>
      <p:sp>
        <p:nvSpPr>
          <p:cNvPr id="4" name="Slide Number Placeholder 3">
            <a:extLst>
              <a:ext uri="{FF2B5EF4-FFF2-40B4-BE49-F238E27FC236}">
                <a16:creationId xmlns:a16="http://schemas.microsoft.com/office/drawing/2014/main" id="{186588E9-10C9-46F5-8CC1-6DC24EABCCFA}"/>
              </a:ext>
            </a:extLst>
          </p:cNvPr>
          <p:cNvSpPr>
            <a:spLocks noGrp="1"/>
          </p:cNvSpPr>
          <p:nvPr>
            <p:ph type="sldNum" sz="quarter" idx="12"/>
          </p:nvPr>
        </p:nvSpPr>
        <p:spPr/>
        <p:txBody>
          <a:bodyPr/>
          <a:lstStyle/>
          <a:p>
            <a:fld id="{8CCC93C7-37EB-4A4E-85FC-B3A37BFCB519}" type="slidenum">
              <a:rPr lang="en-US" smtClean="0"/>
              <a:pPr/>
              <a:t>106</a:t>
            </a:fld>
            <a:endParaRPr lang="en-US" dirty="0"/>
          </a:p>
        </p:txBody>
      </p:sp>
      <p:pic>
        <p:nvPicPr>
          <p:cNvPr id="5" name="Picture 6" descr="http://cdn-www.airliners.net/aviation-photos/photos/1/7/6/1492671.jpg">
            <a:extLst>
              <a:ext uri="{FF2B5EF4-FFF2-40B4-BE49-F238E27FC236}">
                <a16:creationId xmlns:a16="http://schemas.microsoft.com/office/drawing/2014/main" id="{1E7CA75B-C55E-4732-8013-BC7145D40383}"/>
              </a:ext>
            </a:extLst>
          </p:cNvPr>
          <p:cNvPicPr>
            <a:picLocks noChangeAspect="1" noChangeArrowheads="1"/>
          </p:cNvPicPr>
          <p:nvPr/>
        </p:nvPicPr>
        <p:blipFill>
          <a:blip r:embed="rId3" cstate="print"/>
          <a:srcRect t="9782" b="11959"/>
          <a:stretch>
            <a:fillRect/>
          </a:stretch>
        </p:blipFill>
        <p:spPr bwMode="auto">
          <a:xfrm>
            <a:off x="3505200" y="3090672"/>
            <a:ext cx="5715000" cy="3153103"/>
          </a:xfrm>
          <a:prstGeom prst="rect">
            <a:avLst/>
          </a:prstGeom>
          <a:noFill/>
          <a:effectLst>
            <a:softEdge rad="635000"/>
          </a:effectLst>
        </p:spPr>
      </p:pic>
      <p:pic>
        <p:nvPicPr>
          <p:cNvPr id="7" name="Picture 2" descr="Image result for hot air balloon transparent">
            <a:extLst>
              <a:ext uri="{FF2B5EF4-FFF2-40B4-BE49-F238E27FC236}">
                <a16:creationId xmlns:a16="http://schemas.microsoft.com/office/drawing/2014/main" id="{6DBA492B-EF49-48C6-A1E9-AB515EC67179}"/>
              </a:ext>
            </a:extLst>
          </p:cNvPr>
          <p:cNvPicPr>
            <a:picLocks noChangeAspect="1" noChangeArrowheads="1"/>
          </p:cNvPicPr>
          <p:nvPr/>
        </p:nvPicPr>
        <p:blipFill>
          <a:blip r:embed="rId4" cstate="print"/>
          <a:srcRect/>
          <a:stretch>
            <a:fillRect/>
          </a:stretch>
        </p:blipFill>
        <p:spPr bwMode="auto">
          <a:xfrm>
            <a:off x="6096000" y="1188739"/>
            <a:ext cx="2133600" cy="2564384"/>
          </a:xfrm>
          <a:prstGeom prst="rect">
            <a:avLst/>
          </a:prstGeom>
          <a:noFill/>
        </p:spPr>
      </p:pic>
      <p:pic>
        <p:nvPicPr>
          <p:cNvPr id="8" name="Picture 6" descr="Related image">
            <a:extLst>
              <a:ext uri="{FF2B5EF4-FFF2-40B4-BE49-F238E27FC236}">
                <a16:creationId xmlns:a16="http://schemas.microsoft.com/office/drawing/2014/main" id="{172835EB-5E81-4A8A-94DA-142810011BCF}"/>
              </a:ext>
            </a:extLst>
          </p:cNvPr>
          <p:cNvPicPr>
            <a:picLocks noChangeAspect="1" noChangeArrowheads="1"/>
          </p:cNvPicPr>
          <p:nvPr/>
        </p:nvPicPr>
        <p:blipFill>
          <a:blip r:embed="rId5" cstate="print"/>
          <a:srcRect/>
          <a:stretch>
            <a:fillRect/>
          </a:stretch>
        </p:blipFill>
        <p:spPr bwMode="auto">
          <a:xfrm rot="833234">
            <a:off x="628783" y="4555939"/>
            <a:ext cx="7250123" cy="2214309"/>
          </a:xfrm>
          <a:prstGeom prst="rect">
            <a:avLst/>
          </a:prstGeom>
          <a:noFill/>
        </p:spPr>
      </p:pic>
      <p:sp>
        <p:nvSpPr>
          <p:cNvPr id="3" name="Rectangle 2">
            <a:extLst>
              <a:ext uri="{FF2B5EF4-FFF2-40B4-BE49-F238E27FC236}">
                <a16:creationId xmlns:a16="http://schemas.microsoft.com/office/drawing/2014/main" id="{75045FF9-EC73-4827-A2FF-2FC09A064D95}"/>
              </a:ext>
            </a:extLst>
          </p:cNvPr>
          <p:cNvSpPr/>
          <p:nvPr/>
        </p:nvSpPr>
        <p:spPr>
          <a:xfrm>
            <a:off x="7121437" y="5934670"/>
            <a:ext cx="917239"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1X</a:t>
            </a:r>
          </a:p>
        </p:txBody>
      </p:sp>
      <p:pic>
        <p:nvPicPr>
          <p:cNvPr id="9" name="Picture 4" descr="Image result for thumbs up transparent">
            <a:extLst>
              <a:ext uri="{FF2B5EF4-FFF2-40B4-BE49-F238E27FC236}">
                <a16:creationId xmlns:a16="http://schemas.microsoft.com/office/drawing/2014/main" id="{AE798993-4A7E-4977-A3EE-D43F27D542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1019397"/>
            <a:ext cx="1477971" cy="1477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456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B704D37-82A5-4BBE-9561-3CAB6DCF1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3894861"/>
            <a:ext cx="8162925" cy="167136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6AE8241-B696-4061-9981-3DBD52A3C8A6}"/>
              </a:ext>
            </a:extLst>
          </p:cNvPr>
          <p:cNvSpPr>
            <a:spLocks noGrp="1"/>
          </p:cNvSpPr>
          <p:nvPr>
            <p:ph type="title"/>
          </p:nvPr>
        </p:nvSpPr>
        <p:spPr>
          <a:xfrm>
            <a:off x="238632" y="3611259"/>
            <a:ext cx="8458200" cy="1219200"/>
          </a:xfrm>
        </p:spPr>
        <p:txBody>
          <a:bodyPr vert="horz" lIns="91440" tIns="45720" rIns="91440" bIns="45720" rtlCol="0" anchor="b">
            <a:normAutofit/>
          </a:bodyPr>
          <a:lstStyle/>
          <a:p>
            <a:pPr>
              <a:lnSpc>
                <a:spcPct val="90000"/>
              </a:lnSpc>
            </a:pPr>
            <a:r>
              <a:rPr lang="en-US" sz="2900" b="1" dirty="0">
                <a:solidFill>
                  <a:srgbClr val="000000"/>
                </a:solidFill>
                <a:effectLst>
                  <a:outerShdw blurRad="38100" dist="38100" dir="2700000" algn="tl">
                    <a:srgbClr val="000000">
                      <a:alpha val="43137"/>
                    </a:srgbClr>
                  </a:outerShdw>
                </a:effectLst>
              </a:rPr>
              <a:t>Should I equip my modest aircraft with ADS-B? </a:t>
            </a:r>
            <a:br>
              <a:rPr lang="en-US" sz="2900" b="1" dirty="0">
                <a:solidFill>
                  <a:srgbClr val="000000"/>
                </a:solidFill>
                <a:effectLst>
                  <a:outerShdw blurRad="38100" dist="38100" dir="2700000" algn="tl">
                    <a:srgbClr val="000000">
                      <a:alpha val="43137"/>
                    </a:srgbClr>
                  </a:outerShdw>
                </a:effectLst>
              </a:rPr>
            </a:br>
            <a:r>
              <a:rPr lang="en-US" sz="2900" b="1" dirty="0">
                <a:solidFill>
                  <a:srgbClr val="000000"/>
                </a:solidFill>
                <a:effectLst>
                  <a:outerShdw blurRad="38100" dist="38100" dir="2700000" algn="tl">
                    <a:srgbClr val="000000">
                      <a:alpha val="43137"/>
                    </a:srgbClr>
                  </a:outerShdw>
                </a:effectLst>
              </a:rPr>
              <a:t>Is it worth it?</a:t>
            </a:r>
            <a:endParaRPr lang="en-US" sz="2900" b="1" dirty="0">
              <a:solidFill>
                <a:srgbClr val="000000"/>
              </a:solidFill>
            </a:endParaRPr>
          </a:p>
        </p:txBody>
      </p:sp>
      <p:sp>
        <p:nvSpPr>
          <p:cNvPr id="4" name="Slide Number Placeholder 3">
            <a:extLst>
              <a:ext uri="{FF2B5EF4-FFF2-40B4-BE49-F238E27FC236}">
                <a16:creationId xmlns:a16="http://schemas.microsoft.com/office/drawing/2014/main" id="{97FC5BED-6B51-42F6-8775-D702C48287E6}"/>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8CCC93C7-37EB-4A4E-85FC-B3A37BFCB519}" type="slidenum">
              <a:rPr kumimoji="0" lang="en-US" sz="10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107</a:t>
            </a:fld>
            <a:endParaRPr kumimoji="0" lang="en-US" sz="1000" b="0" i="0" u="none" strike="noStrike" kern="1200" cap="none" spc="0" normalizeH="0" baseline="0" noProof="0">
              <a:ln>
                <a:noFill/>
              </a:ln>
              <a:solidFill>
                <a:srgbClr val="FFFFFF"/>
              </a:solidFill>
              <a:effectLst/>
              <a:uLnTx/>
              <a:uFillTx/>
              <a:latin typeface="Calibri"/>
              <a:ea typeface="+mn-ea"/>
              <a:cs typeface="+mn-cs"/>
            </a:endParaRPr>
          </a:p>
        </p:txBody>
      </p:sp>
      <p:pic>
        <p:nvPicPr>
          <p:cNvPr id="11268" name="Picture 4" descr="Image result for cessna 150 transparent">
            <a:extLst>
              <a:ext uri="{FF2B5EF4-FFF2-40B4-BE49-F238E27FC236}">
                <a16:creationId xmlns:a16="http://schemas.microsoft.com/office/drawing/2014/main" id="{9D6D0CA1-D04D-41BC-94E5-DC5BAB4E4B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717716">
            <a:off x="496842" y="5205480"/>
            <a:ext cx="3124200" cy="131585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mage result for piper cherokee transparent">
            <a:extLst>
              <a:ext uri="{FF2B5EF4-FFF2-40B4-BE49-F238E27FC236}">
                <a16:creationId xmlns:a16="http://schemas.microsoft.com/office/drawing/2014/main" id="{1D1806AD-3788-4512-AAE1-F7B1CB53C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8392">
            <a:off x="5140033" y="5134990"/>
            <a:ext cx="3647286" cy="16331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aercoupe">
            <a:extLst>
              <a:ext uri="{FF2B5EF4-FFF2-40B4-BE49-F238E27FC236}">
                <a16:creationId xmlns:a16="http://schemas.microsoft.com/office/drawing/2014/main" id="{982BEE6F-FB51-413F-999B-7218A870F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766548"/>
            <a:ext cx="5181600" cy="313106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635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1" name="Rectangle 70">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2" name="Rectangle 72">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74">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mage result for pay now or pay later">
            <a:extLst>
              <a:ext uri="{FF2B5EF4-FFF2-40B4-BE49-F238E27FC236}">
                <a16:creationId xmlns:a16="http://schemas.microsoft.com/office/drawing/2014/main" id="{1D301CC5-64BF-4F43-95A3-55F361C18A9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40358" y="824045"/>
            <a:ext cx="7463281" cy="370817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F1E13B2-4299-4399-A845-4C238F896AF9}"/>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8CCC93C7-37EB-4A4E-85FC-B3A37BFCB519}" type="slidenum">
              <a:rPr lang="en-US">
                <a:solidFill>
                  <a:srgbClr val="FFFFFF"/>
                </a:solidFill>
              </a:rPr>
              <a:pPr>
                <a:spcAft>
                  <a:spcPts val="600"/>
                </a:spcAft>
              </a:pPr>
              <a:t>108</a:t>
            </a:fld>
            <a:endParaRPr lang="en-US">
              <a:solidFill>
                <a:srgbClr val="FFFFFF"/>
              </a:solidFill>
            </a:endParaRPr>
          </a:p>
        </p:txBody>
      </p:sp>
      <p:sp>
        <p:nvSpPr>
          <p:cNvPr id="5" name="Rectangle 4">
            <a:extLst>
              <a:ext uri="{FF2B5EF4-FFF2-40B4-BE49-F238E27FC236}">
                <a16:creationId xmlns:a16="http://schemas.microsoft.com/office/drawing/2014/main" id="{4FC65CDA-FF46-4879-BDB6-E165B2A126AC}"/>
              </a:ext>
            </a:extLst>
          </p:cNvPr>
          <p:cNvSpPr/>
          <p:nvPr/>
        </p:nvSpPr>
        <p:spPr>
          <a:xfrm>
            <a:off x="761999" y="4773210"/>
            <a:ext cx="7620001" cy="1077218"/>
          </a:xfrm>
          <a:prstGeom prst="rect">
            <a:avLst/>
          </a:prstGeom>
        </p:spPr>
        <p:txBody>
          <a:bodyPr wrap="square">
            <a:spAutoFit/>
          </a:bodyPr>
          <a:lstStyle/>
          <a:p>
            <a:r>
              <a:rPr lang="en-US" sz="3200" b="1" dirty="0">
                <a:solidFill>
                  <a:srgbClr val="000000"/>
                </a:solidFill>
                <a:effectLst>
                  <a:outerShdw blurRad="38100" dist="38100" dir="2700000" algn="tl">
                    <a:srgbClr val="000000">
                      <a:alpha val="43137"/>
                    </a:srgbClr>
                  </a:outerShdw>
                </a:effectLst>
                <a:ea typeface="+mj-ea"/>
                <a:cs typeface="+mj-cs"/>
              </a:rPr>
              <a:t>. . . when you want to sell your airplane to someone who desires ADS-B!</a:t>
            </a:r>
            <a:endParaRPr lang="en-US" sz="3200" dirty="0"/>
          </a:p>
        </p:txBody>
      </p:sp>
    </p:spTree>
    <p:extLst>
      <p:ext uri="{BB962C8B-B14F-4D97-AF65-F5344CB8AC3E}">
        <p14:creationId xmlns:p14="http://schemas.microsoft.com/office/powerpoint/2010/main" val="3112341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5F942-FC28-43A3-B25F-BAA52F8AA127}"/>
              </a:ext>
            </a:extLst>
          </p:cNvPr>
          <p:cNvSpPr>
            <a:spLocks noGrp="1"/>
          </p:cNvSpPr>
          <p:nvPr>
            <p:ph type="title"/>
          </p:nvPr>
        </p:nvSpPr>
        <p:spPr/>
        <p:txBody>
          <a:bodyPr>
            <a:normAutofit fontScale="90000"/>
          </a:bodyPr>
          <a:lstStyle/>
          <a:p>
            <a:r>
              <a:rPr lang="en-US" b="1" dirty="0"/>
              <a:t>What if I don’t equip or miss the                 Jan. 1, 2020 deadline?</a:t>
            </a:r>
            <a:br>
              <a:rPr lang="en-US" b="1" dirty="0"/>
            </a:br>
            <a:endParaRPr lang="en-US" dirty="0"/>
          </a:p>
        </p:txBody>
      </p:sp>
      <p:sp>
        <p:nvSpPr>
          <p:cNvPr id="3" name="Content Placeholder 2">
            <a:extLst>
              <a:ext uri="{FF2B5EF4-FFF2-40B4-BE49-F238E27FC236}">
                <a16:creationId xmlns:a16="http://schemas.microsoft.com/office/drawing/2014/main" id="{4E672CFC-60AE-43EB-BAA8-E3D3A4987965}"/>
              </a:ext>
            </a:extLst>
          </p:cNvPr>
          <p:cNvSpPr>
            <a:spLocks noGrp="1"/>
          </p:cNvSpPr>
          <p:nvPr>
            <p:ph idx="1"/>
          </p:nvPr>
        </p:nvSpPr>
        <p:spPr>
          <a:xfrm>
            <a:off x="0" y="1166018"/>
            <a:ext cx="9144000" cy="1264127"/>
          </a:xfrm>
          <a:solidFill>
            <a:schemeClr val="accent1">
              <a:alpha val="60000"/>
            </a:schemeClr>
          </a:solidFill>
        </p:spPr>
        <p:txBody>
          <a:bodyPr>
            <a:normAutofit/>
          </a:bodyPr>
          <a:lstStyle/>
          <a:p>
            <a:pPr marL="0" indent="0" algn="ctr">
              <a:buNone/>
            </a:pPr>
            <a:r>
              <a:rPr lang="en-US" sz="2400" b="1" dirty="0">
                <a:solidFill>
                  <a:schemeClr val="bg1"/>
                </a:solidFill>
              </a:rPr>
              <a:t>Today, there is regulatory relief allowing Mode C airspace transit with a </a:t>
            </a:r>
            <a:r>
              <a:rPr lang="en-US" sz="2400" b="1" u="sng" dirty="0">
                <a:solidFill>
                  <a:schemeClr val="bg1"/>
                </a:solidFill>
              </a:rPr>
              <a:t>failed</a:t>
            </a:r>
            <a:r>
              <a:rPr lang="en-US" sz="2400" b="1" dirty="0">
                <a:solidFill>
                  <a:schemeClr val="bg1"/>
                </a:solidFill>
              </a:rPr>
              <a:t> Mode C transponder. </a:t>
            </a:r>
          </a:p>
          <a:p>
            <a:pPr marL="0" indent="0" algn="ctr">
              <a:buNone/>
            </a:pPr>
            <a:r>
              <a:rPr lang="en-US" sz="2400" b="1" dirty="0">
                <a:solidFill>
                  <a:schemeClr val="bg1"/>
                </a:solidFill>
              </a:rPr>
              <a:t>It’s the same for broken ADS-B transponders or UATs</a:t>
            </a:r>
          </a:p>
        </p:txBody>
      </p:sp>
      <p:pic>
        <p:nvPicPr>
          <p:cNvPr id="1026" name="Picture 2" descr="Image result for transponder broken waiver to fly in Mode C airspace">
            <a:extLst>
              <a:ext uri="{FF2B5EF4-FFF2-40B4-BE49-F238E27FC236}">
                <a16:creationId xmlns:a16="http://schemas.microsoft.com/office/drawing/2014/main" id="{566571B0-EB66-4A55-A9D0-5E66A12F86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13"/>
          <a:stretch/>
        </p:blipFill>
        <p:spPr bwMode="auto">
          <a:xfrm>
            <a:off x="0" y="2566670"/>
            <a:ext cx="9144000" cy="429133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5A2C3B4-D564-4A7D-AE9C-83731446AEC1}"/>
              </a:ext>
            </a:extLst>
          </p:cNvPr>
          <p:cNvSpPr>
            <a:spLocks noGrp="1"/>
          </p:cNvSpPr>
          <p:nvPr>
            <p:ph type="sldNum" sz="quarter" idx="12"/>
          </p:nvPr>
        </p:nvSpPr>
        <p:spPr/>
        <p:txBody>
          <a:bodyPr/>
          <a:lstStyle/>
          <a:p>
            <a:fld id="{8CCC93C7-37EB-4A4E-85FC-B3A37BFCB519}" type="slidenum">
              <a:rPr lang="en-US" sz="2800" smtClean="0"/>
              <a:pPr/>
              <a:t>109</a:t>
            </a:fld>
            <a:endParaRPr lang="en-US" sz="2800" dirty="0"/>
          </a:p>
        </p:txBody>
      </p:sp>
    </p:spTree>
    <p:extLst>
      <p:ext uri="{BB962C8B-B14F-4D97-AF65-F5344CB8AC3E}">
        <p14:creationId xmlns:p14="http://schemas.microsoft.com/office/powerpoint/2010/main" val="2841858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mode c transponder">
            <a:extLst>
              <a:ext uri="{FF2B5EF4-FFF2-40B4-BE49-F238E27FC236}">
                <a16:creationId xmlns:a16="http://schemas.microsoft.com/office/drawing/2014/main" id="{F557E51A-9301-4FD7-ABC4-6F6BCC37ED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40954"/>
            <a:ext cx="8943422" cy="408975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513BA03-8D5F-45BE-88E9-F6D9FE228877}"/>
              </a:ext>
            </a:extLst>
          </p:cNvPr>
          <p:cNvSpPr>
            <a:spLocks noGrp="1"/>
          </p:cNvSpPr>
          <p:nvPr>
            <p:ph type="sldNum" sz="quarter" idx="12"/>
          </p:nvPr>
        </p:nvSpPr>
        <p:spPr/>
        <p:txBody>
          <a:bodyPr/>
          <a:lstStyle/>
          <a:p>
            <a:fld id="{8CCC93C7-37EB-4A4E-85FC-B3A37BFCB519}" type="slidenum">
              <a:rPr lang="en-US" smtClean="0"/>
              <a:pPr/>
              <a:t>11</a:t>
            </a:fld>
            <a:endParaRPr lang="en-US" dirty="0"/>
          </a:p>
        </p:txBody>
      </p:sp>
      <p:pic>
        <p:nvPicPr>
          <p:cNvPr id="8196" name="Picture 4" descr="Image result for mode c transponder">
            <a:extLst>
              <a:ext uri="{FF2B5EF4-FFF2-40B4-BE49-F238E27FC236}">
                <a16:creationId xmlns:a16="http://schemas.microsoft.com/office/drawing/2014/main" id="{BE0AF92E-3ABC-4933-911D-860EE1E60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903785"/>
            <a:ext cx="7828444" cy="208573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023C790-6EF5-4A5C-800B-4FBA00EE739A}"/>
              </a:ext>
            </a:extLst>
          </p:cNvPr>
          <p:cNvSpPr txBox="1">
            <a:spLocks/>
          </p:cNvSpPr>
          <p:nvPr/>
        </p:nvSpPr>
        <p:spPr>
          <a:xfrm>
            <a:off x="32657" y="10068"/>
            <a:ext cx="9144000" cy="1143000"/>
          </a:xfrm>
          <a:prstGeom prst="rect">
            <a:avLst/>
          </a:prstGeom>
          <a:solidFill>
            <a:srgbClr val="00B0F0">
              <a:alpha val="41000"/>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And yet . . . </a:t>
            </a:r>
          </a:p>
        </p:txBody>
      </p:sp>
    </p:spTree>
    <p:extLst>
      <p:ext uri="{BB962C8B-B14F-4D97-AF65-F5344CB8AC3E}">
        <p14:creationId xmlns:p14="http://schemas.microsoft.com/office/powerpoint/2010/main" val="920705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4585C-F8A2-4F27-822C-8E4B998F6EFC}"/>
              </a:ext>
            </a:extLst>
          </p:cNvPr>
          <p:cNvSpPr>
            <a:spLocks noGrp="1"/>
          </p:cNvSpPr>
          <p:nvPr>
            <p:ph type="title"/>
          </p:nvPr>
        </p:nvSpPr>
        <p:spPr/>
        <p:txBody>
          <a:bodyPr>
            <a:normAutofit fontScale="90000"/>
          </a:bodyPr>
          <a:lstStyle/>
          <a:p>
            <a:r>
              <a:rPr lang="en-US" dirty="0"/>
              <a:t>               FAA Issued Policy, </a:t>
            </a:r>
            <a:br>
              <a:rPr lang="en-US" dirty="0"/>
            </a:br>
            <a:r>
              <a:rPr lang="en-US" dirty="0"/>
              <a:t>April 1, 2019</a:t>
            </a:r>
          </a:p>
        </p:txBody>
      </p:sp>
      <p:sp>
        <p:nvSpPr>
          <p:cNvPr id="3" name="Content Placeholder 2">
            <a:extLst>
              <a:ext uri="{FF2B5EF4-FFF2-40B4-BE49-F238E27FC236}">
                <a16:creationId xmlns:a16="http://schemas.microsoft.com/office/drawing/2014/main" id="{F8CBE8CD-1868-43E3-A528-950656CEC5CF}"/>
              </a:ext>
            </a:extLst>
          </p:cNvPr>
          <p:cNvSpPr>
            <a:spLocks noGrp="1"/>
          </p:cNvSpPr>
          <p:nvPr>
            <p:ph idx="1"/>
          </p:nvPr>
        </p:nvSpPr>
        <p:spPr>
          <a:xfrm>
            <a:off x="457200" y="2667000"/>
            <a:ext cx="8229600" cy="3459163"/>
          </a:xfrm>
        </p:spPr>
        <p:txBody>
          <a:bodyPr/>
          <a:lstStyle/>
          <a:p>
            <a:pPr marL="0" indent="0" algn="ctr">
              <a:buNone/>
            </a:pPr>
            <a:r>
              <a:rPr lang="en-US" b="1" dirty="0">
                <a:hlinkClick r:id="rId2"/>
              </a:rPr>
              <a:t>“Statement of Policy for Authorizations to Operators of Aircraft that are Not Equipped With Automatic Dependent Surveillance-Broadcast (ADS-B) Out Equipment”</a:t>
            </a:r>
            <a:r>
              <a:rPr lang="en-US" b="1" dirty="0"/>
              <a:t> </a:t>
            </a:r>
            <a:endParaRPr lang="en-US" dirty="0"/>
          </a:p>
        </p:txBody>
      </p:sp>
      <p:sp>
        <p:nvSpPr>
          <p:cNvPr id="4" name="Slide Number Placeholder 3">
            <a:extLst>
              <a:ext uri="{FF2B5EF4-FFF2-40B4-BE49-F238E27FC236}">
                <a16:creationId xmlns:a16="http://schemas.microsoft.com/office/drawing/2014/main" id="{8177C659-17B2-4563-9539-FFA1AD1EFA62}"/>
              </a:ext>
            </a:extLst>
          </p:cNvPr>
          <p:cNvSpPr>
            <a:spLocks noGrp="1"/>
          </p:cNvSpPr>
          <p:nvPr>
            <p:ph type="sldNum" sz="quarter" idx="12"/>
          </p:nvPr>
        </p:nvSpPr>
        <p:spPr/>
        <p:txBody>
          <a:bodyPr/>
          <a:lstStyle/>
          <a:p>
            <a:fld id="{8CCC93C7-37EB-4A4E-85FC-B3A37BFCB519}" type="slidenum">
              <a:rPr lang="en-US" smtClean="0"/>
              <a:pPr/>
              <a:t>110</a:t>
            </a:fld>
            <a:endParaRPr lang="en-US" dirty="0"/>
          </a:p>
        </p:txBody>
      </p:sp>
      <p:pic>
        <p:nvPicPr>
          <p:cNvPr id="5" name="Picture 2" descr="Image result for faa">
            <a:extLst>
              <a:ext uri="{FF2B5EF4-FFF2-40B4-BE49-F238E27FC236}">
                <a16:creationId xmlns:a16="http://schemas.microsoft.com/office/drawing/2014/main" id="{3F652AB1-CB0A-49BB-847D-9F372F17E8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22237"/>
            <a:ext cx="22098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531421"/>
      </p:ext>
    </p:extLst>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03986-4ADA-4C2E-AC85-1B8B88F11000}"/>
              </a:ext>
            </a:extLst>
          </p:cNvPr>
          <p:cNvSpPr>
            <a:spLocks noGrp="1"/>
          </p:cNvSpPr>
          <p:nvPr>
            <p:ph type="title"/>
          </p:nvPr>
        </p:nvSpPr>
        <p:spPr>
          <a:xfrm>
            <a:off x="2438400" y="274638"/>
            <a:ext cx="6248400" cy="1143000"/>
          </a:xfrm>
        </p:spPr>
        <p:txBody>
          <a:bodyPr>
            <a:normAutofit fontScale="90000"/>
          </a:bodyPr>
          <a:lstStyle/>
          <a:p>
            <a:r>
              <a:rPr lang="en-US" b="1" dirty="0"/>
              <a:t>Authorization to fly in Rule Airspace</a:t>
            </a:r>
            <a:endParaRPr lang="en-US" dirty="0"/>
          </a:p>
        </p:txBody>
      </p:sp>
      <p:sp>
        <p:nvSpPr>
          <p:cNvPr id="3" name="Content Placeholder 2">
            <a:extLst>
              <a:ext uri="{FF2B5EF4-FFF2-40B4-BE49-F238E27FC236}">
                <a16:creationId xmlns:a16="http://schemas.microsoft.com/office/drawing/2014/main" id="{00325742-8B81-4184-9E09-14CE17FC0199}"/>
              </a:ext>
            </a:extLst>
          </p:cNvPr>
          <p:cNvSpPr>
            <a:spLocks noGrp="1"/>
          </p:cNvSpPr>
          <p:nvPr>
            <p:ph idx="1"/>
          </p:nvPr>
        </p:nvSpPr>
        <p:spPr>
          <a:xfrm>
            <a:off x="486137" y="2513113"/>
            <a:ext cx="8229600" cy="3687763"/>
          </a:xfrm>
        </p:spPr>
        <p:txBody>
          <a:bodyPr>
            <a:normAutofit lnSpcReduction="10000"/>
          </a:bodyPr>
          <a:lstStyle/>
          <a:p>
            <a:r>
              <a:rPr lang="en-US" dirty="0"/>
              <a:t>You’ll have to request an authorized deviation from ATC at least an hour before your proposed flight.</a:t>
            </a:r>
          </a:p>
          <a:p>
            <a:r>
              <a:rPr lang="en-US" dirty="0"/>
              <a:t>It’s up to each ATC facility to determine whether accommodations for non-ADS-B equipped aircraft can be made. </a:t>
            </a:r>
          </a:p>
          <a:p>
            <a:r>
              <a:rPr lang="en-US" dirty="0"/>
              <a:t>Approval is case by case and not automatic.</a:t>
            </a:r>
          </a:p>
          <a:p>
            <a:endParaRPr lang="en-US" dirty="0"/>
          </a:p>
        </p:txBody>
      </p:sp>
      <p:sp>
        <p:nvSpPr>
          <p:cNvPr id="4" name="Slide Number Placeholder 3">
            <a:extLst>
              <a:ext uri="{FF2B5EF4-FFF2-40B4-BE49-F238E27FC236}">
                <a16:creationId xmlns:a16="http://schemas.microsoft.com/office/drawing/2014/main" id="{96F01661-C1DD-4F1A-9FE0-B741DE741C25}"/>
              </a:ext>
            </a:extLst>
          </p:cNvPr>
          <p:cNvSpPr>
            <a:spLocks noGrp="1"/>
          </p:cNvSpPr>
          <p:nvPr>
            <p:ph type="sldNum" sz="quarter" idx="12"/>
          </p:nvPr>
        </p:nvSpPr>
        <p:spPr/>
        <p:txBody>
          <a:bodyPr/>
          <a:lstStyle/>
          <a:p>
            <a:fld id="{8CCC93C7-37EB-4A4E-85FC-B3A37BFCB519}" type="slidenum">
              <a:rPr lang="en-US" smtClean="0"/>
              <a:pPr/>
              <a:t>111</a:t>
            </a:fld>
            <a:endParaRPr lang="en-US" dirty="0"/>
          </a:p>
        </p:txBody>
      </p:sp>
      <p:pic>
        <p:nvPicPr>
          <p:cNvPr id="2050" name="Picture 2" descr="Image result for faa">
            <a:extLst>
              <a:ext uri="{FF2B5EF4-FFF2-40B4-BE49-F238E27FC236}">
                <a16:creationId xmlns:a16="http://schemas.microsoft.com/office/drawing/2014/main" id="{78A12AA4-62F8-4065-BAE8-6816565286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22237"/>
            <a:ext cx="2209800" cy="2209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CD1EEFD-8ED5-4C81-817A-85E8EF822448}"/>
              </a:ext>
            </a:extLst>
          </p:cNvPr>
          <p:cNvSpPr/>
          <p:nvPr/>
        </p:nvSpPr>
        <p:spPr>
          <a:xfrm>
            <a:off x="7193440" y="5957997"/>
            <a:ext cx="853119"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FreeSans"/>
              </a:rPr>
              <a:t>x2</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18798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03616-6F86-44E0-BC6E-8653322F8A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38AA5C-1E34-4C5C-8A15-12FCB9E044AC}"/>
              </a:ext>
            </a:extLst>
          </p:cNvPr>
          <p:cNvSpPr>
            <a:spLocks noGrp="1"/>
          </p:cNvSpPr>
          <p:nvPr>
            <p:ph idx="1"/>
          </p:nvPr>
        </p:nvSpPr>
        <p:spPr>
          <a:xfrm>
            <a:off x="533400" y="2332037"/>
            <a:ext cx="8229600" cy="3794126"/>
          </a:xfrm>
        </p:spPr>
        <p:txBody>
          <a:bodyPr/>
          <a:lstStyle/>
          <a:p>
            <a:pPr marL="0" indent="0">
              <a:buNone/>
            </a:pPr>
            <a:r>
              <a:rPr lang="en-US" dirty="0"/>
              <a:t>The regulatory provision for issuing authorizations to operators of non-equipped aircraft addresses </a:t>
            </a:r>
            <a:r>
              <a:rPr lang="en-US" dirty="0">
                <a:solidFill>
                  <a:srgbClr val="C00000"/>
                </a:solidFill>
              </a:rPr>
              <a:t>rare instances </a:t>
            </a:r>
            <a:r>
              <a:rPr lang="en-US" dirty="0"/>
              <a:t>in which an operator, </a:t>
            </a:r>
            <a:r>
              <a:rPr lang="en-US" dirty="0">
                <a:solidFill>
                  <a:srgbClr val="C00000"/>
                </a:solidFill>
              </a:rPr>
              <a:t>who does not routinely operate in ADS-B Out airspace</a:t>
            </a:r>
            <a:r>
              <a:rPr lang="en-US" dirty="0"/>
              <a:t>, has a need to do so. </a:t>
            </a:r>
          </a:p>
        </p:txBody>
      </p:sp>
      <p:sp>
        <p:nvSpPr>
          <p:cNvPr id="4" name="Slide Number Placeholder 3">
            <a:extLst>
              <a:ext uri="{FF2B5EF4-FFF2-40B4-BE49-F238E27FC236}">
                <a16:creationId xmlns:a16="http://schemas.microsoft.com/office/drawing/2014/main" id="{CE6F6527-C4D9-4BAE-A9C7-A584C87A57FD}"/>
              </a:ext>
            </a:extLst>
          </p:cNvPr>
          <p:cNvSpPr>
            <a:spLocks noGrp="1"/>
          </p:cNvSpPr>
          <p:nvPr>
            <p:ph type="sldNum" sz="quarter" idx="12"/>
          </p:nvPr>
        </p:nvSpPr>
        <p:spPr/>
        <p:txBody>
          <a:bodyPr/>
          <a:lstStyle/>
          <a:p>
            <a:fld id="{8CCC93C7-37EB-4A4E-85FC-B3A37BFCB519}" type="slidenum">
              <a:rPr lang="en-US" smtClean="0"/>
              <a:pPr/>
              <a:t>112</a:t>
            </a:fld>
            <a:endParaRPr lang="en-US" dirty="0"/>
          </a:p>
        </p:txBody>
      </p:sp>
      <p:pic>
        <p:nvPicPr>
          <p:cNvPr id="5" name="Picture 2" descr="Image result for faa">
            <a:extLst>
              <a:ext uri="{FF2B5EF4-FFF2-40B4-BE49-F238E27FC236}">
                <a16:creationId xmlns:a16="http://schemas.microsoft.com/office/drawing/2014/main" id="{EF106EBB-871B-43FA-A2A1-A48C46C1A6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22237"/>
            <a:ext cx="2209800" cy="2209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F6F640E-DA5C-4073-9C79-78734F375FD9}"/>
              </a:ext>
            </a:extLst>
          </p:cNvPr>
          <p:cNvSpPr/>
          <p:nvPr/>
        </p:nvSpPr>
        <p:spPr>
          <a:xfrm>
            <a:off x="762000" y="5105400"/>
            <a:ext cx="8001000" cy="646331"/>
          </a:xfrm>
          <a:prstGeom prst="rect">
            <a:avLst/>
          </a:prstGeom>
        </p:spPr>
        <p:txBody>
          <a:bodyPr wrap="square">
            <a:spAutoFit/>
          </a:bodyPr>
          <a:lstStyle/>
          <a:p>
            <a:r>
              <a:rPr lang="en-US" dirty="0">
                <a:solidFill>
                  <a:srgbClr val="333333"/>
                </a:solidFill>
                <a:latin typeface="FreeSans"/>
              </a:rPr>
              <a:t> </a:t>
            </a:r>
            <a:r>
              <a:rPr lang="en-US" b="1" dirty="0">
                <a:solidFill>
                  <a:srgbClr val="333333"/>
                </a:solidFill>
                <a:latin typeface="FreeSans"/>
              </a:rPr>
              <a:t>BOTTOM LINE:</a:t>
            </a:r>
          </a:p>
          <a:p>
            <a:r>
              <a:rPr lang="en-US" dirty="0">
                <a:solidFill>
                  <a:srgbClr val="333333"/>
                </a:solidFill>
                <a:latin typeface="FreeSans"/>
              </a:rPr>
              <a:t>Unequipped aircraft cannot expect uninterrupted access to ADS-B airspace</a:t>
            </a:r>
            <a:endParaRPr lang="en-US" dirty="0"/>
          </a:p>
        </p:txBody>
      </p:sp>
      <p:sp>
        <p:nvSpPr>
          <p:cNvPr id="7" name="Rectangle 6">
            <a:extLst>
              <a:ext uri="{FF2B5EF4-FFF2-40B4-BE49-F238E27FC236}">
                <a16:creationId xmlns:a16="http://schemas.microsoft.com/office/drawing/2014/main" id="{04F46B0A-E110-4A9A-9C00-96CA3FC5F4E6}"/>
              </a:ext>
            </a:extLst>
          </p:cNvPr>
          <p:cNvSpPr/>
          <p:nvPr/>
        </p:nvSpPr>
        <p:spPr>
          <a:xfrm>
            <a:off x="7193440" y="5957997"/>
            <a:ext cx="853119"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FreeSans"/>
              </a:rPr>
              <a:t>x1</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392922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04E3-2EAB-4521-90AA-57BE4D674C5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E25EBCC-0DE8-417C-9B8A-05C82B9A120A}"/>
              </a:ext>
            </a:extLst>
          </p:cNvPr>
          <p:cNvSpPr>
            <a:spLocks noGrp="1"/>
          </p:cNvSpPr>
          <p:nvPr>
            <p:ph idx="1"/>
          </p:nvPr>
        </p:nvSpPr>
        <p:spPr>
          <a:xfrm>
            <a:off x="457200" y="2590800"/>
            <a:ext cx="8229600" cy="3535363"/>
          </a:xfrm>
        </p:spPr>
        <p:txBody>
          <a:bodyPr/>
          <a:lstStyle/>
          <a:p>
            <a:pPr marL="0" indent="0">
              <a:buNone/>
            </a:pPr>
            <a:r>
              <a:rPr lang="en-US" dirty="0"/>
              <a:t>The FAA has not planned, nor does it plan to expend a significant amount of its limited budgetary resources to establish a new system to issue authorizations for the small number of operators of non-equipped aircraft seeking occasional access to ADS-B Out airspace.</a:t>
            </a:r>
          </a:p>
        </p:txBody>
      </p:sp>
      <p:sp>
        <p:nvSpPr>
          <p:cNvPr id="4" name="Slide Number Placeholder 3">
            <a:extLst>
              <a:ext uri="{FF2B5EF4-FFF2-40B4-BE49-F238E27FC236}">
                <a16:creationId xmlns:a16="http://schemas.microsoft.com/office/drawing/2014/main" id="{61949E24-132B-406D-8690-3C56175C6777}"/>
              </a:ext>
            </a:extLst>
          </p:cNvPr>
          <p:cNvSpPr>
            <a:spLocks noGrp="1"/>
          </p:cNvSpPr>
          <p:nvPr>
            <p:ph type="sldNum" sz="quarter" idx="12"/>
          </p:nvPr>
        </p:nvSpPr>
        <p:spPr/>
        <p:txBody>
          <a:bodyPr/>
          <a:lstStyle/>
          <a:p>
            <a:fld id="{8CCC93C7-37EB-4A4E-85FC-B3A37BFCB519}" type="slidenum">
              <a:rPr lang="en-US" smtClean="0"/>
              <a:pPr/>
              <a:t>113</a:t>
            </a:fld>
            <a:endParaRPr lang="en-US" dirty="0"/>
          </a:p>
        </p:txBody>
      </p:sp>
      <p:pic>
        <p:nvPicPr>
          <p:cNvPr id="5" name="Picture 2" descr="Image result for faa">
            <a:extLst>
              <a:ext uri="{FF2B5EF4-FFF2-40B4-BE49-F238E27FC236}">
                <a16:creationId xmlns:a16="http://schemas.microsoft.com/office/drawing/2014/main" id="{8F41A19B-FDE2-400D-998D-F0BC51DD1F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22237"/>
            <a:ext cx="22098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830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A08C99D7-EC56-41AB-B6DC-60D14B77223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114</a:t>
            </a:fld>
            <a:endParaRPr lang="en-US" sz="2400" b="1" dirty="0"/>
          </a:p>
        </p:txBody>
      </p:sp>
      <p:pic>
        <p:nvPicPr>
          <p:cNvPr id="3" name="Picture 2" descr="http://highchaparralnewsletter.com/Archives/Images/deadline.jpg"/>
          <p:cNvPicPr>
            <a:picLocks noChangeAspect="1" noChangeArrowheads="1"/>
          </p:cNvPicPr>
          <p:nvPr/>
        </p:nvPicPr>
        <p:blipFill>
          <a:blip r:embed="rId4" cstate="print"/>
          <a:srcRect/>
          <a:stretch>
            <a:fillRect/>
          </a:stretch>
        </p:blipFill>
        <p:spPr bwMode="auto">
          <a:xfrm>
            <a:off x="2743200" y="2553368"/>
            <a:ext cx="6400800" cy="4304632"/>
          </a:xfrm>
          <a:prstGeom prst="rect">
            <a:avLst/>
          </a:prstGeom>
          <a:noFill/>
        </p:spPr>
      </p:pic>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304800" y="3733800"/>
            <a:ext cx="2444900" cy="1938992"/>
          </a:xfrm>
          <a:prstGeom prst="rect">
            <a:avLst/>
          </a:prstGeom>
          <a:noFill/>
        </p:spPr>
        <p:txBody>
          <a:bodyPr wrap="none" lIns="91440" tIns="45720" rIns="91440" bIns="45720">
            <a:spAutoFit/>
          </a:bodyPr>
          <a:lstStyle/>
          <a:p>
            <a:pPr algn="ctr"/>
            <a:r>
              <a:rPr lang="en-US" sz="6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Need 2</a:t>
            </a:r>
          </a:p>
          <a:p>
            <a:pPr algn="ctr"/>
            <a:r>
              <a:rPr lang="en-US" sz="6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Things</a:t>
            </a:r>
          </a:p>
        </p:txBody>
      </p:sp>
      <p:sp>
        <p:nvSpPr>
          <p:cNvPr id="12" name="Rectangle 11"/>
          <p:cNvSpPr/>
          <p:nvPr/>
        </p:nvSpPr>
        <p:spPr>
          <a:xfrm>
            <a:off x="3405570" y="1600200"/>
            <a:ext cx="5738430"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2020 Mandate</a:t>
            </a:r>
          </a:p>
        </p:txBody>
      </p:sp>
      <p:pic>
        <p:nvPicPr>
          <p:cNvPr id="10" name="Picture 2" descr="Image result for puzzle transparent"/>
          <p:cNvPicPr>
            <a:picLocks noChangeAspect="1" noChangeArrowheads="1"/>
          </p:cNvPicPr>
          <p:nvPr/>
        </p:nvPicPr>
        <p:blipFill>
          <a:blip r:embed="rId6" cstate="print"/>
          <a:srcRect/>
          <a:stretch>
            <a:fillRect/>
          </a:stretch>
        </p:blipFill>
        <p:spPr bwMode="auto">
          <a:xfrm>
            <a:off x="0" y="1600200"/>
            <a:ext cx="1828800" cy="1828800"/>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485C877F-189F-4F75-B158-F5DE19FD3E7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115</a:t>
            </a:fld>
            <a:endParaRPr lang="en-US" sz="2400" b="1" dirty="0"/>
          </a:p>
        </p:txBody>
      </p:sp>
      <p:sp>
        <p:nvSpPr>
          <p:cNvPr id="10" name="Rectangle 9"/>
          <p:cNvSpPr/>
          <p:nvPr/>
        </p:nvSpPr>
        <p:spPr>
          <a:xfrm>
            <a:off x="1524000" y="1692274"/>
            <a:ext cx="7825608" cy="4139109"/>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9600" b="1" cap="none" spc="0" dirty="0">
                <a:ln w="50800"/>
                <a:solidFill>
                  <a:srgbClr val="FF0000"/>
                </a:solidFill>
                <a:effectLst/>
              </a:rPr>
              <a:t> </a:t>
            </a:r>
          </a:p>
          <a:p>
            <a:pPr algn="ctr"/>
            <a:r>
              <a:rPr lang="en-US" sz="9600" b="1" cap="none" spc="0" dirty="0">
                <a:ln w="50800"/>
                <a:solidFill>
                  <a:srgbClr val="FF0000"/>
                </a:solidFill>
                <a:effectLst/>
              </a:rPr>
              <a:t> </a:t>
            </a:r>
            <a:r>
              <a:rPr lang="en-US" sz="7200" b="1" cap="none" spc="0" dirty="0">
                <a:ln w="50800"/>
                <a:solidFill>
                  <a:srgbClr val="FF0000"/>
                </a:solidFill>
                <a:effectLst>
                  <a:outerShdw blurRad="38100" dist="38100" dir="2700000" algn="tl">
                    <a:srgbClr val="000000">
                      <a:alpha val="43137"/>
                    </a:srgbClr>
                  </a:outerShdw>
                </a:effectLst>
              </a:rPr>
              <a:t>A </a:t>
            </a:r>
            <a:r>
              <a:rPr lang="en-US" sz="7200" b="1" dirty="0">
                <a:ln w="50800"/>
                <a:solidFill>
                  <a:srgbClr val="FF0000"/>
                </a:solidFill>
                <a:effectLst>
                  <a:outerShdw blurRad="38100" dist="38100" dir="2700000" algn="tl">
                    <a:srgbClr val="000000">
                      <a:alpha val="43137"/>
                    </a:srgbClr>
                  </a:outerShdw>
                </a:effectLst>
              </a:rPr>
              <a:t>WAAS GPS </a:t>
            </a:r>
            <a:r>
              <a:rPr lang="en-US" sz="7200" b="1" cap="none" spc="0" dirty="0">
                <a:ln w="50800"/>
                <a:solidFill>
                  <a:srgbClr val="FF0000"/>
                </a:solidFill>
                <a:effectLst>
                  <a:outerShdw blurRad="38100" dist="38100" dir="2700000" algn="tl">
                    <a:srgbClr val="000000">
                      <a:alpha val="43137"/>
                    </a:srgbClr>
                  </a:outerShdw>
                </a:effectLst>
              </a:rPr>
              <a:t>Position </a:t>
            </a:r>
            <a:r>
              <a:rPr lang="en-US" sz="7200" b="1" dirty="0">
                <a:ln w="50800"/>
                <a:solidFill>
                  <a:srgbClr val="FF0000"/>
                </a:solidFill>
                <a:effectLst>
                  <a:outerShdw blurRad="38100" dist="38100" dir="2700000" algn="tl">
                    <a:srgbClr val="000000">
                      <a:alpha val="43137"/>
                    </a:srgbClr>
                  </a:outerShdw>
                </a:effectLst>
              </a:rPr>
              <a:t>Source</a:t>
            </a:r>
            <a:endParaRPr lang="en-US" sz="7200" b="1" cap="none" spc="0" dirty="0">
              <a:ln w="50800"/>
              <a:solidFill>
                <a:srgbClr val="FF0000"/>
              </a:solidFill>
              <a:effectLst>
                <a:outerShdw blurRad="38100" dist="38100" dir="2700000" algn="tl">
                  <a:srgbClr val="000000">
                    <a:alpha val="43137"/>
                  </a:srgbClr>
                </a:outerShdw>
              </a:effectLst>
            </a:endParaRPr>
          </a:p>
        </p:txBody>
      </p:sp>
      <p:pic>
        <p:nvPicPr>
          <p:cNvPr id="373764" name="Picture 4" descr="Image result for 1st transparent"/>
          <p:cNvPicPr>
            <a:picLocks noChangeAspect="1" noChangeArrowheads="1"/>
          </p:cNvPicPr>
          <p:nvPr/>
        </p:nvPicPr>
        <p:blipFill>
          <a:blip r:embed="rId5" cstate="print"/>
          <a:srcRect/>
          <a:stretch>
            <a:fillRect/>
          </a:stretch>
        </p:blipFill>
        <p:spPr bwMode="auto">
          <a:xfrm>
            <a:off x="381000" y="1752600"/>
            <a:ext cx="2999362" cy="2819400"/>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E944DBAA-3CF5-4013-B4F0-ADC255293B2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116</a:t>
            </a:fld>
            <a:endParaRPr lang="en-US" sz="2400" b="1" dirty="0"/>
          </a:p>
        </p:txBody>
      </p:sp>
      <p:pic>
        <p:nvPicPr>
          <p:cNvPr id="11" name="Picture 2" descr="http://ehfc.net/planes/gns430Hi.jpg"/>
          <p:cNvPicPr>
            <a:picLocks noChangeAspect="1" noChangeArrowheads="1"/>
          </p:cNvPicPr>
          <p:nvPr/>
        </p:nvPicPr>
        <p:blipFill>
          <a:blip r:embed="rId5" cstate="print"/>
          <a:srcRect/>
          <a:stretch>
            <a:fillRect/>
          </a:stretch>
        </p:blipFill>
        <p:spPr bwMode="auto">
          <a:xfrm>
            <a:off x="381000" y="3048000"/>
            <a:ext cx="3645933" cy="1524000"/>
          </a:xfrm>
          <a:prstGeom prst="rect">
            <a:avLst/>
          </a:prstGeom>
          <a:noFill/>
        </p:spPr>
      </p:pic>
      <p:sp>
        <p:nvSpPr>
          <p:cNvPr id="15" name="Rectangle 14"/>
          <p:cNvSpPr/>
          <p:nvPr/>
        </p:nvSpPr>
        <p:spPr>
          <a:xfrm>
            <a:off x="0" y="1447800"/>
            <a:ext cx="9144000" cy="923330"/>
          </a:xfrm>
          <a:prstGeom prst="rect">
            <a:avLst/>
          </a:prstGeom>
          <a:solidFill>
            <a:srgbClr val="0070C0">
              <a:alpha val="48000"/>
            </a:srgb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dirty="0">
                <a:solidFill>
                  <a:schemeClr val="bg1"/>
                </a:solidFill>
                <a:effectLst>
                  <a:outerShdw blurRad="38100" dist="38100" dir="2700000" algn="tl">
                    <a:srgbClr val="000000">
                      <a:alpha val="43137"/>
                    </a:srgbClr>
                  </a:outerShdw>
                </a:effectLst>
              </a:rPr>
              <a:t>Panel Mounted WAAS GPS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2" name="Picture 2" descr="https://www.gulfcoastavionics.com/images/products/2906/GTN650.jpg"/>
          <p:cNvPicPr>
            <a:picLocks noChangeAspect="1" noChangeArrowheads="1"/>
          </p:cNvPicPr>
          <p:nvPr/>
        </p:nvPicPr>
        <p:blipFill>
          <a:blip r:embed="rId6" cstate="print"/>
          <a:srcRect/>
          <a:stretch>
            <a:fillRect/>
          </a:stretch>
        </p:blipFill>
        <p:spPr bwMode="auto">
          <a:xfrm>
            <a:off x="4533900" y="3001328"/>
            <a:ext cx="4114800" cy="1937385"/>
          </a:xfrm>
          <a:prstGeom prst="rect">
            <a:avLst/>
          </a:prstGeom>
          <a:noFill/>
        </p:spPr>
      </p:pic>
      <p:pic>
        <p:nvPicPr>
          <p:cNvPr id="373762" name="Picture 2" descr="https://pbs.twimg.com/profile_images/545939292199993345/CmXOYddW.jpeg"/>
          <p:cNvPicPr>
            <a:picLocks noChangeAspect="1" noChangeArrowheads="1"/>
          </p:cNvPicPr>
          <p:nvPr/>
        </p:nvPicPr>
        <p:blipFill>
          <a:blip r:embed="rId7" cstate="print"/>
          <a:srcRect/>
          <a:stretch>
            <a:fillRect/>
          </a:stretch>
        </p:blipFill>
        <p:spPr bwMode="auto">
          <a:xfrm>
            <a:off x="3771900" y="4938711"/>
            <a:ext cx="1600200" cy="1600201"/>
          </a:xfrm>
          <a:prstGeom prst="rect">
            <a:avLst/>
          </a:prstGeom>
          <a:noFill/>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23FBB-2C85-45DA-94FD-F1FFA1F143D5}"/>
              </a:ext>
            </a:extLst>
          </p:cNvPr>
          <p:cNvSpPr>
            <a:spLocks noGrp="1"/>
          </p:cNvSpPr>
          <p:nvPr>
            <p:ph type="title"/>
          </p:nvPr>
        </p:nvSpPr>
        <p:spPr>
          <a:xfrm>
            <a:off x="0" y="4395539"/>
            <a:ext cx="9144000" cy="1143000"/>
          </a:xfrm>
          <a:solidFill>
            <a:srgbClr val="0070C0">
              <a:alpha val="56000"/>
            </a:srgbClr>
          </a:solidFill>
        </p:spPr>
        <p:txBody>
          <a:bodyPr>
            <a:normAutofit/>
          </a:bodyPr>
          <a:lstStyle/>
          <a:p>
            <a:r>
              <a:rPr lang="en-US" b="1" dirty="0">
                <a:solidFill>
                  <a:schemeClr val="bg1"/>
                </a:solidFill>
                <a:effectLst>
                  <a:outerShdw blurRad="38100" dist="38100" dir="2700000" algn="tl">
                    <a:srgbClr val="000000">
                      <a:alpha val="43137"/>
                    </a:srgbClr>
                  </a:outerShdw>
                </a:effectLst>
              </a:rPr>
              <a:t>WAAS equipped Transmitter</a:t>
            </a:r>
          </a:p>
        </p:txBody>
      </p:sp>
      <p:sp>
        <p:nvSpPr>
          <p:cNvPr id="4" name="Slide Number Placeholder 3">
            <a:extLst>
              <a:ext uri="{FF2B5EF4-FFF2-40B4-BE49-F238E27FC236}">
                <a16:creationId xmlns:a16="http://schemas.microsoft.com/office/drawing/2014/main" id="{FF7C2B69-E58E-48CD-943B-DA73BE0AA9EB}"/>
              </a:ext>
            </a:extLst>
          </p:cNvPr>
          <p:cNvSpPr>
            <a:spLocks noGrp="1"/>
          </p:cNvSpPr>
          <p:nvPr>
            <p:ph type="sldNum" sz="quarter" idx="12"/>
          </p:nvPr>
        </p:nvSpPr>
        <p:spPr/>
        <p:txBody>
          <a:bodyPr/>
          <a:lstStyle/>
          <a:p>
            <a:fld id="{8CCC93C7-37EB-4A4E-85FC-B3A37BFCB519}" type="slidenum">
              <a:rPr lang="en-US" smtClean="0"/>
              <a:pPr/>
              <a:t>117</a:t>
            </a:fld>
            <a:endParaRPr lang="en-US" dirty="0"/>
          </a:p>
        </p:txBody>
      </p:sp>
      <p:pic>
        <p:nvPicPr>
          <p:cNvPr id="5" name="Picture 4" descr="https://www.l-3avionics.com/media/dynamicmenu/NGT-1000.png">
            <a:extLst>
              <a:ext uri="{FF2B5EF4-FFF2-40B4-BE49-F238E27FC236}">
                <a16:creationId xmlns:a16="http://schemas.microsoft.com/office/drawing/2014/main" id="{E2D58AF6-9801-4C4A-8DA3-BA9A15B733AF}"/>
              </a:ext>
            </a:extLst>
          </p:cNvPr>
          <p:cNvPicPr>
            <a:picLocks noChangeAspect="1" noChangeArrowheads="1"/>
          </p:cNvPicPr>
          <p:nvPr/>
        </p:nvPicPr>
        <p:blipFill>
          <a:blip r:embed="rId2" cstate="print"/>
          <a:srcRect/>
          <a:stretch>
            <a:fillRect/>
          </a:stretch>
        </p:blipFill>
        <p:spPr bwMode="auto">
          <a:xfrm>
            <a:off x="237356" y="1646151"/>
            <a:ext cx="2590800" cy="2008305"/>
          </a:xfrm>
          <a:prstGeom prst="rect">
            <a:avLst/>
          </a:prstGeom>
          <a:noFill/>
        </p:spPr>
      </p:pic>
      <p:pic>
        <p:nvPicPr>
          <p:cNvPr id="6" name="Picture 2" descr="esg">
            <a:extLst>
              <a:ext uri="{FF2B5EF4-FFF2-40B4-BE49-F238E27FC236}">
                <a16:creationId xmlns:a16="http://schemas.microsoft.com/office/drawing/2014/main" id="{EF4866C4-327B-4CE1-BC27-1A6C52982731}"/>
              </a:ext>
            </a:extLst>
          </p:cNvPr>
          <p:cNvPicPr>
            <a:picLocks noChangeAspect="1" noChangeArrowheads="1"/>
          </p:cNvPicPr>
          <p:nvPr/>
        </p:nvPicPr>
        <p:blipFill>
          <a:blip r:embed="rId3" cstate="print"/>
          <a:srcRect l="6667" t="32543" r="15556" b="20967"/>
          <a:stretch>
            <a:fillRect/>
          </a:stretch>
        </p:blipFill>
        <p:spPr bwMode="auto">
          <a:xfrm>
            <a:off x="4953000" y="2133600"/>
            <a:ext cx="4000498" cy="1143000"/>
          </a:xfrm>
          <a:prstGeom prst="rect">
            <a:avLst/>
          </a:prstGeom>
          <a:noFill/>
        </p:spPr>
      </p:pic>
      <p:pic>
        <p:nvPicPr>
          <p:cNvPr id="7" name="Picture 2" descr="http://sarasotaavionics.com/images/productimages/garmin/gdl88a.jpg">
            <a:extLst>
              <a:ext uri="{FF2B5EF4-FFF2-40B4-BE49-F238E27FC236}">
                <a16:creationId xmlns:a16="http://schemas.microsoft.com/office/drawing/2014/main" id="{72928060-5C48-4D66-8EFD-7D58F09BECE3}"/>
              </a:ext>
            </a:extLst>
          </p:cNvPr>
          <p:cNvPicPr>
            <a:picLocks noChangeAspect="1" noChangeArrowheads="1"/>
          </p:cNvPicPr>
          <p:nvPr/>
        </p:nvPicPr>
        <p:blipFill>
          <a:blip r:embed="rId4" cstate="print"/>
          <a:srcRect t="21333" b="17333"/>
          <a:stretch>
            <a:fillRect/>
          </a:stretch>
        </p:blipFill>
        <p:spPr bwMode="auto">
          <a:xfrm>
            <a:off x="3056756" y="2106019"/>
            <a:ext cx="1863587" cy="1143000"/>
          </a:xfrm>
          <a:prstGeom prst="rect">
            <a:avLst/>
          </a:prstGeom>
          <a:noFill/>
        </p:spPr>
      </p:pic>
      <p:pic>
        <p:nvPicPr>
          <p:cNvPr id="8" name="Picture 7">
            <a:extLst>
              <a:ext uri="{FF2B5EF4-FFF2-40B4-BE49-F238E27FC236}">
                <a16:creationId xmlns:a16="http://schemas.microsoft.com/office/drawing/2014/main" id="{F0F8EAE3-A018-40C2-B1F2-75B841720513}"/>
              </a:ext>
            </a:extLst>
          </p:cNvPr>
          <p:cNvPicPr>
            <a:picLocks noChangeAspect="1"/>
          </p:cNvPicPr>
          <p:nvPr/>
        </p:nvPicPr>
        <p:blipFill>
          <a:blip r:embed="rId5"/>
          <a:stretch>
            <a:fillRect/>
          </a:stretch>
        </p:blipFill>
        <p:spPr>
          <a:xfrm>
            <a:off x="0" y="-20216"/>
            <a:ext cx="9144000" cy="1524000"/>
          </a:xfrm>
          <a:prstGeom prst="rect">
            <a:avLst/>
          </a:prstGeom>
        </p:spPr>
      </p:pic>
    </p:spTree>
    <p:extLst>
      <p:ext uri="{BB962C8B-B14F-4D97-AF65-F5344CB8AC3E}">
        <p14:creationId xmlns:p14="http://schemas.microsoft.com/office/powerpoint/2010/main" val="587301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http://www.trade-a-plane.com/jhimage?id=983475&amp;keywords=2011%20Vans%20RV-7%2F7A%20-%20Listing%20%23%3A%201692876+%231&amp;width=573&amp;height=430">
            <a:extLst>
              <a:ext uri="{FF2B5EF4-FFF2-40B4-BE49-F238E27FC236}">
                <a16:creationId xmlns:a16="http://schemas.microsoft.com/office/drawing/2014/main" id="{DD31031D-736A-471A-8948-8FC61514CD1F}"/>
              </a:ext>
            </a:extLst>
          </p:cNvPr>
          <p:cNvPicPr>
            <a:picLocks noGrp="1" noChangeAspect="1" noChangeArrowheads="1"/>
          </p:cNvPicPr>
          <p:nvPr>
            <p:ph idx="1"/>
          </p:nvPr>
        </p:nvPicPr>
        <p:blipFill rotWithShape="1">
          <a:blip r:embed="rId2" cstate="print"/>
          <a:srcRect/>
          <a:stretch/>
        </p:blipFill>
        <p:spPr bwMode="auto">
          <a:xfrm>
            <a:off x="20" y="10"/>
            <a:ext cx="9143980" cy="6857990"/>
          </a:xfrm>
          <a:prstGeom prst="rect">
            <a:avLst/>
          </a:prstGeom>
          <a:noFill/>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882442" y="2714171"/>
            <a:ext cx="4261558" cy="415011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a:extLst>
              <a:ext uri="{FF2B5EF4-FFF2-40B4-BE49-F238E27FC236}">
                <a16:creationId xmlns:a16="http://schemas.microsoft.com/office/drawing/2014/main" id="{D1BD9691-EEDC-4A90-B02B-FB891134D7CA}"/>
              </a:ext>
            </a:extLst>
          </p:cNvPr>
          <p:cNvSpPr>
            <a:spLocks noGrp="1"/>
          </p:cNvSpPr>
          <p:nvPr>
            <p:ph type="title"/>
          </p:nvPr>
        </p:nvSpPr>
        <p:spPr>
          <a:xfrm>
            <a:off x="5306708" y="3734093"/>
            <a:ext cx="3709553" cy="1375542"/>
          </a:xfrm>
        </p:spPr>
        <p:txBody>
          <a:bodyPr vert="horz" lIns="91440" tIns="45720" rIns="91440" bIns="45720" rtlCol="0" anchor="b">
            <a:normAutofit/>
          </a:bodyPr>
          <a:lstStyle/>
          <a:p>
            <a:pPr>
              <a:lnSpc>
                <a:spcPct val="90000"/>
              </a:lnSpc>
            </a:pPr>
            <a:r>
              <a:rPr lang="en-US" sz="3500" b="1" kern="1200" dirty="0">
                <a:solidFill>
                  <a:schemeClr val="tx1"/>
                </a:solidFill>
                <a:effectLst>
                  <a:outerShdw blurRad="38100" dist="38100" dir="2700000" algn="tl">
                    <a:srgbClr val="000000">
                      <a:alpha val="43137"/>
                    </a:srgbClr>
                  </a:outerShdw>
                </a:effectLst>
                <a:latin typeface="+mj-lt"/>
                <a:ea typeface="+mj-ea"/>
                <a:cs typeface="+mj-cs"/>
              </a:rPr>
              <a:t>Experimental Aircraft Exception</a:t>
            </a:r>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10703" y="515421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9" name="Picture 4" descr="http://mysite.verizon.net/helen_woods/Educator/event2_details.aspx_files/h_logo.jpg">
            <a:extLst>
              <a:ext uri="{FF2B5EF4-FFF2-40B4-BE49-F238E27FC236}">
                <a16:creationId xmlns:a16="http://schemas.microsoft.com/office/drawing/2014/main" id="{FB32898A-368A-4830-B851-7EDD4000D347}"/>
              </a:ext>
            </a:extLst>
          </p:cNvPr>
          <p:cNvPicPr>
            <a:picLocks noChangeAspect="1" noChangeArrowheads="1"/>
          </p:cNvPicPr>
          <p:nvPr/>
        </p:nvPicPr>
        <p:blipFill>
          <a:blip r:embed="rId3"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67981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http://www.pilotfriend.com/experimental/images2/2.jpg">
            <a:extLst>
              <a:ext uri="{FF2B5EF4-FFF2-40B4-BE49-F238E27FC236}">
                <a16:creationId xmlns:a16="http://schemas.microsoft.com/office/drawing/2014/main" id="{FEC168D6-E451-47E1-BE0A-96963BE188A3}"/>
              </a:ext>
            </a:extLst>
          </p:cNvPr>
          <p:cNvPicPr>
            <a:picLocks noGrp="1" noChangeAspect="1" noChangeArrowheads="1"/>
          </p:cNvPicPr>
          <p:nvPr>
            <p:ph idx="1"/>
          </p:nvPr>
        </p:nvPicPr>
        <p:blipFill rotWithShape="1">
          <a:blip r:embed="rId2" cstate="print"/>
          <a:srcRect l="3959" r="11002" b="-2"/>
          <a:stretch/>
        </p:blipFill>
        <p:spPr bwMode="auto">
          <a:xfrm>
            <a:off x="2955693" y="1046868"/>
            <a:ext cx="6211498" cy="4658607"/>
          </a:xfrm>
          <a:prstGeom prst="rect">
            <a:avLst/>
          </a:prstGeom>
          <a:noFill/>
        </p:spPr>
      </p:pic>
      <p:pic>
        <p:nvPicPr>
          <p:cNvPr id="130052" name="Picture 4" descr="Image result for thumbs up transparent">
            <a:extLst>
              <a:ext uri="{FF2B5EF4-FFF2-40B4-BE49-F238E27FC236}">
                <a16:creationId xmlns:a16="http://schemas.microsoft.com/office/drawing/2014/main" id="{3CAA9255-5EAC-4746-9210-F4E177D322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73051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E0AEBD-5A76-4141-A88A-C80804C3E455}"/>
              </a:ext>
            </a:extLst>
          </p:cNvPr>
          <p:cNvSpPr>
            <a:spLocks noGrp="1"/>
          </p:cNvSpPr>
          <p:nvPr>
            <p:ph type="title"/>
          </p:nvPr>
        </p:nvSpPr>
        <p:spPr>
          <a:xfrm>
            <a:off x="557212" y="742951"/>
            <a:ext cx="2607469" cy="4962524"/>
          </a:xfrm>
        </p:spPr>
        <p:txBody>
          <a:bodyPr vert="horz" lIns="91440" tIns="45720" rIns="91440" bIns="45720" rtlCol="0" anchor="ctr">
            <a:normAutofit/>
          </a:bodyPr>
          <a:lstStyle/>
          <a:p>
            <a:pPr>
              <a:lnSpc>
                <a:spcPct val="90000"/>
              </a:lnSpc>
            </a:pPr>
            <a:r>
              <a:rPr lang="en-US" sz="2900" b="1" kern="1200" dirty="0">
                <a:solidFill>
                  <a:srgbClr val="FFC000"/>
                </a:solidFill>
                <a:effectLst>
                  <a:outerShdw blurRad="38100" dist="38100" dir="2700000" algn="tl">
                    <a:srgbClr val="000000">
                      <a:alpha val="43137"/>
                    </a:srgbClr>
                  </a:outerShdw>
                </a:effectLst>
                <a:latin typeface="+mj-lt"/>
                <a:ea typeface="+mj-ea"/>
                <a:cs typeface="+mj-cs"/>
              </a:rPr>
              <a:t>Uncertified GSP is OK</a:t>
            </a:r>
            <a:br>
              <a:rPr lang="en-US" sz="2900" b="1" kern="1200" dirty="0">
                <a:solidFill>
                  <a:srgbClr val="FFFFFF"/>
                </a:solidFill>
                <a:effectLst>
                  <a:outerShdw blurRad="38100" dist="38100" dir="2700000" algn="tl">
                    <a:srgbClr val="000000">
                      <a:alpha val="43137"/>
                    </a:srgbClr>
                  </a:outerShdw>
                </a:effectLst>
                <a:latin typeface="+mj-lt"/>
                <a:ea typeface="+mj-ea"/>
                <a:cs typeface="+mj-cs"/>
              </a:rPr>
            </a:br>
            <a:br>
              <a:rPr lang="en-US" sz="2900" b="1" kern="1200" dirty="0">
                <a:solidFill>
                  <a:srgbClr val="FFFFFF"/>
                </a:solidFill>
                <a:effectLst>
                  <a:outerShdw blurRad="38100" dist="38100" dir="2700000" algn="tl">
                    <a:srgbClr val="000000">
                      <a:alpha val="43137"/>
                    </a:srgbClr>
                  </a:outerShdw>
                </a:effectLst>
                <a:latin typeface="+mj-lt"/>
                <a:ea typeface="+mj-ea"/>
                <a:cs typeface="+mj-cs"/>
              </a:rPr>
            </a:br>
            <a:r>
              <a:rPr lang="en-US" sz="2900" b="1" kern="1200" dirty="0">
                <a:solidFill>
                  <a:srgbClr val="FFFFFF"/>
                </a:solidFill>
                <a:effectLst>
                  <a:outerShdw blurRad="38100" dist="38100" dir="2700000" algn="tl">
                    <a:srgbClr val="000000">
                      <a:alpha val="43137"/>
                    </a:srgbClr>
                  </a:outerShdw>
                </a:effectLst>
                <a:latin typeface="+mj-lt"/>
                <a:ea typeface="+mj-ea"/>
                <a:cs typeface="+mj-cs"/>
              </a:rPr>
              <a:t>The FAA has concluded that devices must meet the </a:t>
            </a:r>
            <a:r>
              <a:rPr lang="en-US" sz="2900" b="1" kern="1200" dirty="0">
                <a:solidFill>
                  <a:srgbClr val="FFC000"/>
                </a:solidFill>
                <a:effectLst>
                  <a:outerShdw blurRad="38100" dist="38100" dir="2700000" algn="tl">
                    <a:srgbClr val="000000">
                      <a:alpha val="43137"/>
                    </a:srgbClr>
                  </a:outerShdw>
                </a:effectLst>
                <a:latin typeface="+mj-lt"/>
                <a:ea typeface="+mj-ea"/>
                <a:cs typeface="+mj-cs"/>
              </a:rPr>
              <a:t>"performance requirements" </a:t>
            </a:r>
            <a:r>
              <a:rPr lang="en-US" sz="2900" b="1" kern="1200" dirty="0">
                <a:solidFill>
                  <a:srgbClr val="FFFFFF"/>
                </a:solidFill>
                <a:effectLst>
                  <a:outerShdw blurRad="38100" dist="38100" dir="2700000" algn="tl">
                    <a:srgbClr val="000000">
                      <a:alpha val="43137"/>
                    </a:srgbClr>
                  </a:outerShdw>
                </a:effectLst>
                <a:latin typeface="+mj-lt"/>
                <a:ea typeface="+mj-ea"/>
                <a:cs typeface="+mj-cs"/>
              </a:rPr>
              <a:t>of TSO-C154c.</a:t>
            </a:r>
            <a:br>
              <a:rPr lang="en-US" sz="2900" kern="1200" dirty="0">
                <a:solidFill>
                  <a:srgbClr val="FFFFFF"/>
                </a:solidFill>
                <a:effectLst>
                  <a:outerShdw blurRad="38100" dist="38100" dir="2700000" algn="tl">
                    <a:srgbClr val="000000">
                      <a:alpha val="43137"/>
                    </a:srgbClr>
                  </a:outerShdw>
                </a:effectLst>
                <a:latin typeface="+mj-lt"/>
                <a:ea typeface="+mj-ea"/>
                <a:cs typeface="+mj-cs"/>
              </a:rPr>
            </a:br>
            <a:endParaRPr lang="en-US" sz="2900" kern="1200" dirty="0">
              <a:solidFill>
                <a:srgbClr val="FFFFFF"/>
              </a:solidFill>
              <a:latin typeface="+mj-lt"/>
              <a:ea typeface="+mj-ea"/>
              <a:cs typeface="+mj-cs"/>
            </a:endParaRPr>
          </a:p>
        </p:txBody>
      </p:sp>
      <p:sp>
        <p:nvSpPr>
          <p:cNvPr id="4" name="Slide Number Placeholder 3">
            <a:extLst>
              <a:ext uri="{FF2B5EF4-FFF2-40B4-BE49-F238E27FC236}">
                <a16:creationId xmlns:a16="http://schemas.microsoft.com/office/drawing/2014/main" id="{F03A0257-BF12-4FC0-8127-93C3E33D58CC}"/>
              </a:ext>
            </a:extLst>
          </p:cNvPr>
          <p:cNvSpPr>
            <a:spLocks noGrp="1"/>
          </p:cNvSpPr>
          <p:nvPr>
            <p:ph type="sldNum" sz="quarter" idx="12"/>
          </p:nvPr>
        </p:nvSpPr>
        <p:spPr>
          <a:xfrm>
            <a:off x="8194737" y="6423025"/>
            <a:ext cx="578644" cy="365125"/>
          </a:xfrm>
        </p:spPr>
        <p:txBody>
          <a:bodyPr vert="horz" lIns="91440" tIns="45720" rIns="91440" bIns="45720" rtlCol="0" anchor="ctr">
            <a:normAutofit/>
          </a:bodyPr>
          <a:lstStyle/>
          <a:p>
            <a:pPr>
              <a:spcAft>
                <a:spcPts val="600"/>
              </a:spcAft>
            </a:pPr>
            <a:fld id="{8CCC93C7-37EB-4A4E-85FC-B3A37BFCB519}" type="slidenum">
              <a:rPr lang="en-US"/>
              <a:pPr>
                <a:spcAft>
                  <a:spcPts val="600"/>
                </a:spcAft>
              </a:pPr>
              <a:t>119</a:t>
            </a:fld>
            <a:endParaRPr lang="en-US"/>
          </a:p>
        </p:txBody>
      </p:sp>
    </p:spTree>
    <p:extLst>
      <p:ext uri="{BB962C8B-B14F-4D97-AF65-F5344CB8AC3E}">
        <p14:creationId xmlns:p14="http://schemas.microsoft.com/office/powerpoint/2010/main" val="2547385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225E-84DD-4AA2-AD3F-689D6FA2D49C}"/>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2008 – NextGen / ADS-B</a:t>
            </a:r>
          </a:p>
        </p:txBody>
      </p:sp>
      <p:sp>
        <p:nvSpPr>
          <p:cNvPr id="3" name="Content Placeholder 2">
            <a:extLst>
              <a:ext uri="{FF2B5EF4-FFF2-40B4-BE49-F238E27FC236}">
                <a16:creationId xmlns:a16="http://schemas.microsoft.com/office/drawing/2014/main" id="{200925D2-D583-465A-B95F-AEBB26793AA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2221E99-EE46-4443-BA84-0EB4C9B940ED}"/>
              </a:ext>
            </a:extLst>
          </p:cNvPr>
          <p:cNvSpPr>
            <a:spLocks noGrp="1"/>
          </p:cNvSpPr>
          <p:nvPr>
            <p:ph type="sldNum" sz="quarter" idx="12"/>
          </p:nvPr>
        </p:nvSpPr>
        <p:spPr/>
        <p:txBody>
          <a:bodyPr/>
          <a:lstStyle/>
          <a:p>
            <a:fld id="{8CCC93C7-37EB-4A4E-85FC-B3A37BFCB519}" type="slidenum">
              <a:rPr lang="en-US" smtClean="0"/>
              <a:pPr/>
              <a:t>12</a:t>
            </a:fld>
            <a:endParaRPr lang="en-US" dirty="0"/>
          </a:p>
        </p:txBody>
      </p:sp>
      <p:pic>
        <p:nvPicPr>
          <p:cNvPr id="5" name="Picture 2" descr="Illustration by John Macneil">
            <a:extLst>
              <a:ext uri="{FF2B5EF4-FFF2-40B4-BE49-F238E27FC236}">
                <a16:creationId xmlns:a16="http://schemas.microsoft.com/office/drawing/2014/main" id="{CD7970E6-FA7A-48FF-A74B-7FA4CDB7B665}"/>
              </a:ext>
            </a:extLst>
          </p:cNvPr>
          <p:cNvPicPr>
            <a:picLocks noChangeAspect="1" noChangeArrowheads="1"/>
          </p:cNvPicPr>
          <p:nvPr/>
        </p:nvPicPr>
        <p:blipFill>
          <a:blip r:embed="rId2" cstate="print"/>
          <a:srcRect/>
          <a:stretch>
            <a:fillRect/>
          </a:stretch>
        </p:blipFill>
        <p:spPr bwMode="auto">
          <a:xfrm>
            <a:off x="-1" y="1600200"/>
            <a:ext cx="9143997" cy="5257801"/>
          </a:xfrm>
          <a:prstGeom prst="rect">
            <a:avLst/>
          </a:prstGeom>
          <a:noFill/>
        </p:spPr>
      </p:pic>
      <p:sp>
        <p:nvSpPr>
          <p:cNvPr id="6" name="TextBox 5">
            <a:extLst>
              <a:ext uri="{FF2B5EF4-FFF2-40B4-BE49-F238E27FC236}">
                <a16:creationId xmlns:a16="http://schemas.microsoft.com/office/drawing/2014/main" id="{A104C5BC-EF5E-4BBC-81B9-DD49C2216278}"/>
              </a:ext>
            </a:extLst>
          </p:cNvPr>
          <p:cNvSpPr txBox="1"/>
          <p:nvPr/>
        </p:nvSpPr>
        <p:spPr>
          <a:xfrm>
            <a:off x="5181598" y="1752600"/>
            <a:ext cx="3733800" cy="584775"/>
          </a:xfrm>
          <a:prstGeom prst="rect">
            <a:avLst/>
          </a:prstGeom>
          <a:noFill/>
        </p:spPr>
        <p:txBody>
          <a:bodyPr wrap="square" rtlCol="0">
            <a:spAutoFit/>
          </a:bodyPr>
          <a:lstStyle/>
          <a:p>
            <a:r>
              <a:rPr lang="en-US" sz="3200" b="1" dirty="0">
                <a:solidFill>
                  <a:srgbClr val="0070C0"/>
                </a:solidFill>
                <a:effectLst>
                  <a:outerShdw blurRad="38100" dist="38100" dir="2700000" algn="tl">
                    <a:srgbClr val="000000">
                      <a:alpha val="43137"/>
                    </a:srgbClr>
                  </a:outerShdw>
                </a:effectLst>
              </a:rPr>
              <a:t>Final Rule: May 2010</a:t>
            </a:r>
          </a:p>
        </p:txBody>
      </p:sp>
      <p:pic>
        <p:nvPicPr>
          <p:cNvPr id="7" name="Picture 4" descr="http://mysite.verizon.net/helen_woods/Educator/event2_details.aspx_files/h_logo.jpg">
            <a:extLst>
              <a:ext uri="{FF2B5EF4-FFF2-40B4-BE49-F238E27FC236}">
                <a16:creationId xmlns:a16="http://schemas.microsoft.com/office/drawing/2014/main" id="{37A396A0-265D-43F4-9C82-FF6C54CC252C}"/>
              </a:ext>
            </a:extLst>
          </p:cNvPr>
          <p:cNvPicPr>
            <a:picLocks noChangeAspect="1" noChangeArrowheads="1"/>
          </p:cNvPicPr>
          <p:nvPr/>
        </p:nvPicPr>
        <p:blipFill>
          <a:blip r:embed="rId3" cstate="print"/>
          <a:srcRect/>
          <a:stretch>
            <a:fillRect/>
          </a:stretch>
        </p:blipFill>
        <p:spPr bwMode="auto">
          <a:xfrm>
            <a:off x="0" y="6324600"/>
            <a:ext cx="1492320" cy="53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68318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9144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E3213B-32EE-4A69-AD8D-55CF46E5E20D}"/>
              </a:ext>
            </a:extLst>
          </p:cNvPr>
          <p:cNvSpPr>
            <a:spLocks noGrp="1"/>
          </p:cNvSpPr>
          <p:nvPr>
            <p:ph type="title"/>
          </p:nvPr>
        </p:nvSpPr>
        <p:spPr>
          <a:xfrm>
            <a:off x="1200150" y="4269282"/>
            <a:ext cx="6743700" cy="1264762"/>
          </a:xfrm>
          <a:solidFill>
            <a:srgbClr val="FFFFFF"/>
          </a:solidFill>
          <a:ln w="38100">
            <a:solidFill>
              <a:srgbClr val="404040"/>
            </a:solidFill>
            <a:miter lim="800000"/>
          </a:ln>
        </p:spPr>
        <p:txBody>
          <a:bodyPr vert="horz" lIns="91440" tIns="45720" rIns="91440" bIns="45720" rtlCol="0" anchor="ctr">
            <a:normAutofit/>
          </a:bodyPr>
          <a:lstStyle/>
          <a:p>
            <a:pPr>
              <a:lnSpc>
                <a:spcPct val="90000"/>
              </a:lnSpc>
            </a:pPr>
            <a:r>
              <a:rPr lang="en-US" sz="3500" b="1">
                <a:solidFill>
                  <a:srgbClr val="404040"/>
                </a:solidFill>
                <a:effectLst>
                  <a:outerShdw blurRad="38100" dist="38100" dir="2700000" algn="tl">
                    <a:srgbClr val="000000">
                      <a:alpha val="43137"/>
                    </a:srgbClr>
                  </a:outerShdw>
                </a:effectLst>
              </a:rPr>
              <a:t>A Transmitter</a:t>
            </a:r>
            <a:endParaRPr lang="en-US" sz="3500" b="1" dirty="0">
              <a:solidFill>
                <a:srgbClr val="404040"/>
              </a:solidFill>
              <a:effectLst>
                <a:outerShdw blurRad="38100" dist="38100" dir="2700000" algn="tl">
                  <a:srgbClr val="000000">
                    <a:alpha val="43137"/>
                  </a:srgbClr>
                </a:outerShdw>
              </a:effectLst>
            </a:endParaRPr>
          </a:p>
        </p:txBody>
      </p:sp>
      <p:pic>
        <p:nvPicPr>
          <p:cNvPr id="6" name="Picture 4" descr="https://www.l-3avionics.com/media/dynamicmenu/NGT-1000.png">
            <a:extLst>
              <a:ext uri="{FF2B5EF4-FFF2-40B4-BE49-F238E27FC236}">
                <a16:creationId xmlns:a16="http://schemas.microsoft.com/office/drawing/2014/main" id="{F2525919-2B16-45DA-B0F1-EDFDF34A6713}"/>
              </a:ext>
            </a:extLst>
          </p:cNvPr>
          <p:cNvPicPr>
            <a:picLocks noChangeAspect="1" noChangeArrowheads="1"/>
          </p:cNvPicPr>
          <p:nvPr/>
        </p:nvPicPr>
        <p:blipFill>
          <a:blip r:embed="rId2" cstate="print"/>
          <a:srcRect/>
          <a:stretch>
            <a:fillRect/>
          </a:stretch>
        </p:blipFill>
        <p:spPr bwMode="auto">
          <a:xfrm>
            <a:off x="482600" y="700286"/>
            <a:ext cx="3968750" cy="3076447"/>
          </a:xfrm>
          <a:prstGeom prst="rect">
            <a:avLst/>
          </a:prstGeom>
          <a:noFill/>
        </p:spPr>
      </p:pic>
      <p:pic>
        <p:nvPicPr>
          <p:cNvPr id="5" name="Picture 2" descr="http://www.premieravionics.net/manufacturers/Garmin/transponders/gtx330large.jpg">
            <a:extLst>
              <a:ext uri="{FF2B5EF4-FFF2-40B4-BE49-F238E27FC236}">
                <a16:creationId xmlns:a16="http://schemas.microsoft.com/office/drawing/2014/main" id="{62E1EB1D-EF76-436D-A720-56AE06DF3FD1}"/>
              </a:ext>
            </a:extLst>
          </p:cNvPr>
          <p:cNvPicPr>
            <a:picLocks noChangeAspect="1" noChangeArrowheads="1"/>
          </p:cNvPicPr>
          <p:nvPr/>
        </p:nvPicPr>
        <p:blipFill>
          <a:blip r:embed="rId3" cstate="print"/>
          <a:srcRect/>
          <a:stretch>
            <a:fillRect/>
          </a:stretch>
        </p:blipFill>
        <p:spPr bwMode="auto">
          <a:xfrm>
            <a:off x="4692651" y="1740099"/>
            <a:ext cx="3987291" cy="996821"/>
          </a:xfrm>
          <a:prstGeom prst="rect">
            <a:avLst/>
          </a:prstGeom>
          <a:noFill/>
        </p:spPr>
      </p:pic>
      <p:sp>
        <p:nvSpPr>
          <p:cNvPr id="4" name="Slide Number Placeholder 3">
            <a:extLst>
              <a:ext uri="{FF2B5EF4-FFF2-40B4-BE49-F238E27FC236}">
                <a16:creationId xmlns:a16="http://schemas.microsoft.com/office/drawing/2014/main" id="{1841F8C0-5CB6-44D9-8B91-42F46C9CD3B4}"/>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8CCC93C7-37EB-4A4E-85FC-B3A37BFCB519}" type="slidenum">
              <a:rPr lang="en-US" sz="1000" smtClean="0">
                <a:solidFill>
                  <a:prstClr val="white">
                    <a:tint val="75000"/>
                    <a:alpha val="80000"/>
                  </a:prstClr>
                </a:solidFill>
              </a:rPr>
              <a:pPr>
                <a:spcAft>
                  <a:spcPts val="600"/>
                </a:spcAft>
              </a:pPr>
              <a:t>120</a:t>
            </a:fld>
            <a:endParaRPr lang="en-US" sz="1000">
              <a:solidFill>
                <a:prstClr val="white">
                  <a:tint val="75000"/>
                  <a:alpha val="80000"/>
                </a:prstClr>
              </a:solidFill>
            </a:endParaRPr>
          </a:p>
        </p:txBody>
      </p:sp>
      <p:pic>
        <p:nvPicPr>
          <p:cNvPr id="7" name="Picture 2" descr="Image result for 2nd transparent">
            <a:extLst>
              <a:ext uri="{FF2B5EF4-FFF2-40B4-BE49-F238E27FC236}">
                <a16:creationId xmlns:a16="http://schemas.microsoft.com/office/drawing/2014/main" id="{55B07673-DB4D-44F7-AF26-922F00437F58}"/>
              </a:ext>
            </a:extLst>
          </p:cNvPr>
          <p:cNvPicPr>
            <a:picLocks noChangeAspect="1" noChangeArrowheads="1"/>
          </p:cNvPicPr>
          <p:nvPr/>
        </p:nvPicPr>
        <p:blipFill>
          <a:blip r:embed="rId4" cstate="print"/>
          <a:srcRect b="27083"/>
          <a:stretch>
            <a:fillRect/>
          </a:stretch>
        </p:blipFill>
        <p:spPr bwMode="auto">
          <a:xfrm>
            <a:off x="1371600" y="4220632"/>
            <a:ext cx="1828800" cy="1088463"/>
          </a:xfrm>
          <a:prstGeom prst="rect">
            <a:avLst/>
          </a:prstGeom>
          <a:noFill/>
        </p:spPr>
      </p:pic>
    </p:spTree>
    <p:extLst>
      <p:ext uri="{BB962C8B-B14F-4D97-AF65-F5344CB8AC3E}">
        <p14:creationId xmlns:p14="http://schemas.microsoft.com/office/powerpoint/2010/main" val="2337614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9E9AE3-8E22-4556-AEC8-D87DC0BD359B}"/>
              </a:ext>
            </a:extLst>
          </p:cNvPr>
          <p:cNvSpPr>
            <a:spLocks noGrp="1"/>
          </p:cNvSpPr>
          <p:nvPr>
            <p:ph type="title"/>
          </p:nvPr>
        </p:nvSpPr>
        <p:spPr>
          <a:xfrm>
            <a:off x="409763" y="433545"/>
            <a:ext cx="8354890" cy="930447"/>
          </a:xfrm>
        </p:spPr>
        <p:txBody>
          <a:bodyPr vert="horz" lIns="91440" tIns="45720" rIns="91440" bIns="45720" rtlCol="0" anchor="b">
            <a:normAutofit fontScale="90000"/>
          </a:bodyPr>
          <a:lstStyle/>
          <a:p>
            <a:pPr>
              <a:lnSpc>
                <a:spcPct val="90000"/>
              </a:lnSpc>
            </a:pPr>
            <a:r>
              <a:rPr lang="en-US" sz="4700" b="1" dirty="0">
                <a:solidFill>
                  <a:srgbClr val="FFC000"/>
                </a:solidFill>
                <a:effectLst>
                  <a:outerShdw blurRad="38100" dist="38100" dir="2700000" algn="tl">
                    <a:srgbClr val="000000">
                      <a:alpha val="43137"/>
                    </a:srgbClr>
                  </a:outerShdw>
                </a:effectLst>
              </a:rPr>
              <a:t>Extended Squitter Transponder (ES)</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6" descr="http://www.pilotworkshop.com/tips/images/atc_ai1.jpg">
            <a:extLst>
              <a:ext uri="{FF2B5EF4-FFF2-40B4-BE49-F238E27FC236}">
                <a16:creationId xmlns:a16="http://schemas.microsoft.com/office/drawing/2014/main" id="{3F132F63-2FD2-4FED-943C-5411F7D3D265}"/>
              </a:ext>
            </a:extLst>
          </p:cNvPr>
          <p:cNvPicPr>
            <a:picLocks noChangeAspect="1" noChangeArrowheads="1"/>
          </p:cNvPicPr>
          <p:nvPr/>
        </p:nvPicPr>
        <p:blipFill>
          <a:blip r:embed="rId2" cstate="print"/>
          <a:srcRect b="29167"/>
          <a:stretch>
            <a:fillRect/>
          </a:stretch>
        </p:blipFill>
        <p:spPr bwMode="auto">
          <a:xfrm>
            <a:off x="248675" y="3588712"/>
            <a:ext cx="4091938" cy="1673849"/>
          </a:xfrm>
          <a:prstGeom prst="rect">
            <a:avLst/>
          </a:prstGeom>
          <a:noFill/>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2" descr="http://www.premieravionics.net/manufacturers/Garmin/transponders/gtx330large.jpg">
            <a:extLst>
              <a:ext uri="{FF2B5EF4-FFF2-40B4-BE49-F238E27FC236}">
                <a16:creationId xmlns:a16="http://schemas.microsoft.com/office/drawing/2014/main" id="{BDF0EF02-4A17-45C2-ADE8-B109F204FA07}"/>
              </a:ext>
            </a:extLst>
          </p:cNvPr>
          <p:cNvPicPr>
            <a:picLocks noChangeAspect="1" noChangeArrowheads="1"/>
          </p:cNvPicPr>
          <p:nvPr/>
        </p:nvPicPr>
        <p:blipFill>
          <a:blip r:embed="rId3" cstate="print"/>
          <a:srcRect/>
          <a:stretch>
            <a:fillRect/>
          </a:stretch>
        </p:blipFill>
        <p:spPr bwMode="auto">
          <a:xfrm>
            <a:off x="4833804" y="3914145"/>
            <a:ext cx="4091938" cy="1022982"/>
          </a:xfrm>
          <a:prstGeom prst="rect">
            <a:avLst/>
          </a:prstGeom>
          <a:noFill/>
        </p:spPr>
      </p:pic>
      <p:sp>
        <p:nvSpPr>
          <p:cNvPr id="4" name="Slide Number Placeholder 3">
            <a:extLst>
              <a:ext uri="{FF2B5EF4-FFF2-40B4-BE49-F238E27FC236}">
                <a16:creationId xmlns:a16="http://schemas.microsoft.com/office/drawing/2014/main" id="{9E8175E6-BD72-49DF-B2B7-169AB618EF81}"/>
              </a:ext>
            </a:extLst>
          </p:cNvPr>
          <p:cNvSpPr>
            <a:spLocks noGrp="1"/>
          </p:cNvSpPr>
          <p:nvPr>
            <p:ph type="sldNum" sz="quarter" idx="12"/>
          </p:nvPr>
        </p:nvSpPr>
        <p:spPr>
          <a:xfrm>
            <a:off x="6452507" y="6522430"/>
            <a:ext cx="2057400" cy="347472"/>
          </a:xfrm>
        </p:spPr>
        <p:txBody>
          <a:bodyPr vert="horz" lIns="91440" tIns="45720" rIns="91440" bIns="45720" rtlCol="0" anchor="ctr">
            <a:normAutofit/>
          </a:bodyPr>
          <a:lstStyle/>
          <a:p>
            <a:pPr>
              <a:spcAft>
                <a:spcPts val="600"/>
              </a:spcAft>
            </a:pPr>
            <a:fld id="{8CCC93C7-37EB-4A4E-85FC-B3A37BFCB519}" type="slidenum">
              <a:rPr lang="en-US">
                <a:solidFill>
                  <a:srgbClr val="898989"/>
                </a:solidFill>
              </a:rPr>
              <a:pPr>
                <a:spcAft>
                  <a:spcPts val="600"/>
                </a:spcAft>
              </a:pPr>
              <a:t>121</a:t>
            </a:fld>
            <a:endParaRPr lang="en-US">
              <a:solidFill>
                <a:srgbClr val="898989"/>
              </a:solidFill>
            </a:endParaRPr>
          </a:p>
        </p:txBody>
      </p:sp>
      <p:pic>
        <p:nvPicPr>
          <p:cNvPr id="10" name="Picture 8" descr="http://www.legacyintl.org/liwp/wp-content/themes/legacy_international/images/globe.png">
            <a:extLst>
              <a:ext uri="{FF2B5EF4-FFF2-40B4-BE49-F238E27FC236}">
                <a16:creationId xmlns:a16="http://schemas.microsoft.com/office/drawing/2014/main" id="{ED563005-C6B3-400A-B3DF-65AE3223679E}"/>
              </a:ext>
            </a:extLst>
          </p:cNvPr>
          <p:cNvPicPr>
            <a:picLocks noChangeAspect="1" noChangeArrowheads="1"/>
          </p:cNvPicPr>
          <p:nvPr/>
        </p:nvPicPr>
        <p:blipFill>
          <a:blip r:embed="rId4" cstate="print"/>
          <a:srcRect/>
          <a:stretch>
            <a:fillRect/>
          </a:stretch>
        </p:blipFill>
        <p:spPr bwMode="auto">
          <a:xfrm>
            <a:off x="3669100" y="1536353"/>
            <a:ext cx="2045895" cy="2065106"/>
          </a:xfrm>
          <a:prstGeom prst="rect">
            <a:avLst/>
          </a:prstGeom>
          <a:noFill/>
        </p:spPr>
      </p:pic>
    </p:spTree>
    <p:extLst>
      <p:ext uri="{BB962C8B-B14F-4D97-AF65-F5344CB8AC3E}">
        <p14:creationId xmlns:p14="http://schemas.microsoft.com/office/powerpoint/2010/main" val="3982868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3D7E3F-3B83-4637-A2BB-D460A9FA99AB}"/>
              </a:ext>
            </a:extLst>
          </p:cNvPr>
          <p:cNvSpPr>
            <a:spLocks noGrp="1"/>
          </p:cNvSpPr>
          <p:nvPr>
            <p:ph type="title"/>
          </p:nvPr>
        </p:nvSpPr>
        <p:spPr>
          <a:xfrm>
            <a:off x="409763" y="433545"/>
            <a:ext cx="8354890" cy="930447"/>
          </a:xfrm>
        </p:spPr>
        <p:txBody>
          <a:bodyPr vert="horz" lIns="91440" tIns="45720" rIns="91440" bIns="45720" rtlCol="0" anchor="b">
            <a:normAutofit/>
          </a:bodyPr>
          <a:lstStyle/>
          <a:p>
            <a:pPr>
              <a:lnSpc>
                <a:spcPct val="90000"/>
              </a:lnSpc>
            </a:pPr>
            <a:r>
              <a:rPr lang="en-US" sz="4300" b="1" dirty="0">
                <a:solidFill>
                  <a:srgbClr val="FFC000"/>
                </a:solidFill>
                <a:effectLst>
                  <a:outerShdw blurRad="38100" dist="38100" dir="2700000" algn="tl">
                    <a:srgbClr val="000000">
                      <a:alpha val="43137"/>
                    </a:srgbClr>
                  </a:outerShdw>
                </a:effectLst>
              </a:rPr>
              <a:t>Universal Access Transceiver (UAT)</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2" descr="http://sarasotaavionics.com/images/productimages/garmin/gdl88a.jpg">
            <a:extLst>
              <a:ext uri="{FF2B5EF4-FFF2-40B4-BE49-F238E27FC236}">
                <a16:creationId xmlns:a16="http://schemas.microsoft.com/office/drawing/2014/main" id="{F29E7503-8FFC-46DF-96E1-C3A3B1205109}"/>
              </a:ext>
            </a:extLst>
          </p:cNvPr>
          <p:cNvPicPr>
            <a:picLocks noChangeAspect="1" noChangeArrowheads="1"/>
          </p:cNvPicPr>
          <p:nvPr/>
        </p:nvPicPr>
        <p:blipFill>
          <a:blip r:embed="rId2" cstate="print"/>
          <a:srcRect t="21333" b="17333"/>
          <a:stretch>
            <a:fillRect/>
          </a:stretch>
        </p:blipFill>
        <p:spPr bwMode="auto">
          <a:xfrm>
            <a:off x="248675" y="3170762"/>
            <a:ext cx="4091938" cy="2509748"/>
          </a:xfrm>
          <a:prstGeom prst="rect">
            <a:avLst/>
          </a:prstGeom>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4" descr="https://www.l-3avionics.com/media/dynamicmenu/NGT-1000.png">
            <a:extLst>
              <a:ext uri="{FF2B5EF4-FFF2-40B4-BE49-F238E27FC236}">
                <a16:creationId xmlns:a16="http://schemas.microsoft.com/office/drawing/2014/main" id="{9202EB8F-B846-4D86-B260-DDE328869241}"/>
              </a:ext>
            </a:extLst>
          </p:cNvPr>
          <p:cNvPicPr>
            <a:picLocks noChangeAspect="1" noChangeArrowheads="1"/>
          </p:cNvPicPr>
          <p:nvPr/>
        </p:nvPicPr>
        <p:blipFill>
          <a:blip r:embed="rId3" cstate="print"/>
          <a:srcRect/>
          <a:stretch>
            <a:fillRect/>
          </a:stretch>
        </p:blipFill>
        <p:spPr bwMode="auto">
          <a:xfrm>
            <a:off x="4833804" y="2839667"/>
            <a:ext cx="4091938" cy="3171938"/>
          </a:xfrm>
          <a:prstGeom prst="rect">
            <a:avLst/>
          </a:prstGeom>
          <a:noFill/>
        </p:spPr>
      </p:pic>
      <p:sp>
        <p:nvSpPr>
          <p:cNvPr id="4" name="Slide Number Placeholder 3">
            <a:extLst>
              <a:ext uri="{FF2B5EF4-FFF2-40B4-BE49-F238E27FC236}">
                <a16:creationId xmlns:a16="http://schemas.microsoft.com/office/drawing/2014/main" id="{A9964562-92AD-43DD-A862-A34A971C77E8}"/>
              </a:ext>
            </a:extLst>
          </p:cNvPr>
          <p:cNvSpPr>
            <a:spLocks noGrp="1"/>
          </p:cNvSpPr>
          <p:nvPr>
            <p:ph type="sldNum" sz="quarter" idx="12"/>
          </p:nvPr>
        </p:nvSpPr>
        <p:spPr>
          <a:xfrm>
            <a:off x="6452507" y="6522430"/>
            <a:ext cx="2057400" cy="347472"/>
          </a:xfrm>
        </p:spPr>
        <p:txBody>
          <a:bodyPr vert="horz" lIns="91440" tIns="45720" rIns="91440" bIns="45720" rtlCol="0" anchor="ctr">
            <a:normAutofit/>
          </a:bodyPr>
          <a:lstStyle/>
          <a:p>
            <a:pPr>
              <a:spcAft>
                <a:spcPts val="600"/>
              </a:spcAft>
            </a:pPr>
            <a:fld id="{8CCC93C7-37EB-4A4E-85FC-B3A37BFCB519}" type="slidenum">
              <a:rPr lang="en-US">
                <a:solidFill>
                  <a:srgbClr val="898989"/>
                </a:solidFill>
              </a:rPr>
              <a:pPr>
                <a:spcAft>
                  <a:spcPts val="600"/>
                </a:spcAft>
              </a:pPr>
              <a:t>122</a:t>
            </a:fld>
            <a:endParaRPr lang="en-US">
              <a:solidFill>
                <a:srgbClr val="898989"/>
              </a:solidFill>
            </a:endParaRPr>
          </a:p>
        </p:txBody>
      </p:sp>
      <p:pic>
        <p:nvPicPr>
          <p:cNvPr id="10" name="Picture 4" descr="http://www.imgion.com/images/01/Animated-Waving-American-Flag-.gif">
            <a:extLst>
              <a:ext uri="{FF2B5EF4-FFF2-40B4-BE49-F238E27FC236}">
                <a16:creationId xmlns:a16="http://schemas.microsoft.com/office/drawing/2014/main" id="{84290003-1980-4375-9C75-D876500B6F95}"/>
              </a:ext>
            </a:extLst>
          </p:cNvPr>
          <p:cNvPicPr>
            <a:picLocks noChangeAspect="1" noChangeArrowheads="1" noCrop="1"/>
          </p:cNvPicPr>
          <p:nvPr/>
        </p:nvPicPr>
        <p:blipFill>
          <a:blip r:embed="rId4" cstate="print"/>
          <a:srcRect/>
          <a:stretch>
            <a:fillRect/>
          </a:stretch>
        </p:blipFill>
        <p:spPr bwMode="auto">
          <a:xfrm>
            <a:off x="5074009" y="1574448"/>
            <a:ext cx="2946071" cy="1679211"/>
          </a:xfrm>
          <a:prstGeom prst="rect">
            <a:avLst/>
          </a:prstGeom>
          <a:noFill/>
        </p:spPr>
      </p:pic>
      <p:sp>
        <p:nvSpPr>
          <p:cNvPr id="3" name="Rectangle 2">
            <a:extLst>
              <a:ext uri="{FF2B5EF4-FFF2-40B4-BE49-F238E27FC236}">
                <a16:creationId xmlns:a16="http://schemas.microsoft.com/office/drawing/2014/main" id="{B6369DBD-39C0-49BE-8B5A-897D80D280FA}"/>
              </a:ext>
            </a:extLst>
          </p:cNvPr>
          <p:cNvSpPr/>
          <p:nvPr/>
        </p:nvSpPr>
        <p:spPr>
          <a:xfrm>
            <a:off x="297661" y="2043284"/>
            <a:ext cx="414113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Below Class A</a:t>
            </a:r>
          </a:p>
        </p:txBody>
      </p:sp>
    </p:spTree>
    <p:extLst>
      <p:ext uri="{BB962C8B-B14F-4D97-AF65-F5344CB8AC3E}">
        <p14:creationId xmlns:p14="http://schemas.microsoft.com/office/powerpoint/2010/main" val="3092260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http://www.trade-a-plane.com/jhimage?id=983475&amp;keywords=2011%20Vans%20RV-7%2F7A%20-%20Listing%20%23%3A%201692876+%231&amp;width=573&amp;height=430">
            <a:extLst>
              <a:ext uri="{FF2B5EF4-FFF2-40B4-BE49-F238E27FC236}">
                <a16:creationId xmlns:a16="http://schemas.microsoft.com/office/drawing/2014/main" id="{DD31031D-736A-471A-8948-8FC61514CD1F}"/>
              </a:ext>
            </a:extLst>
          </p:cNvPr>
          <p:cNvPicPr>
            <a:picLocks noGrp="1" noChangeAspect="1" noChangeArrowheads="1"/>
          </p:cNvPicPr>
          <p:nvPr>
            <p:ph idx="1"/>
          </p:nvPr>
        </p:nvPicPr>
        <p:blipFill rotWithShape="1">
          <a:blip r:embed="rId2" cstate="print"/>
          <a:srcRect/>
          <a:stretch/>
        </p:blipFill>
        <p:spPr bwMode="auto">
          <a:xfrm>
            <a:off x="20" y="10"/>
            <a:ext cx="9143980" cy="6857990"/>
          </a:xfrm>
          <a:prstGeom prst="rect">
            <a:avLst/>
          </a:prstGeom>
          <a:noFill/>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882442" y="2714171"/>
            <a:ext cx="4261558" cy="415011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68580" tIns="34290" rIns="68580" bIns="34290" rtlCol="0" anchor="t">
            <a:normAutofit/>
          </a:bodyPr>
          <a:lstStyle/>
          <a:p>
            <a:pPr marL="0" marR="0" lvl="0" indent="0" algn="ctr" defTabSz="914400" rtl="0" eaLnBrk="1" fontAlgn="auto" latinLnBrk="0" hangingPunct="1">
              <a:lnSpc>
                <a:spcPct val="100000"/>
              </a:lnSpc>
              <a:spcBef>
                <a:spcPts val="0"/>
              </a:spcBef>
              <a:spcAft>
                <a:spcPts val="750"/>
              </a:spcAft>
              <a:buClr>
                <a:prstClr val="black"/>
              </a:buClr>
              <a:buSzPct val="100000"/>
              <a:buFontTx/>
              <a:buNone/>
              <a:tabLst/>
              <a:defRPr/>
            </a:pPr>
            <a:endParaRPr kumimoji="0" lang="en-US" sz="1200" b="0" i="0" u="none" strike="noStrike" kern="1200" cap="all" spc="0" normalizeH="0" baseline="0" noProof="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D1BD9691-EEDC-4A90-B02B-FB891134D7CA}"/>
              </a:ext>
            </a:extLst>
          </p:cNvPr>
          <p:cNvSpPr>
            <a:spLocks noGrp="1"/>
          </p:cNvSpPr>
          <p:nvPr>
            <p:ph type="title"/>
          </p:nvPr>
        </p:nvSpPr>
        <p:spPr>
          <a:xfrm>
            <a:off x="5306708" y="3734093"/>
            <a:ext cx="3709553" cy="1375542"/>
          </a:xfrm>
        </p:spPr>
        <p:txBody>
          <a:bodyPr vert="horz" lIns="91440" tIns="45720" rIns="91440" bIns="45720" rtlCol="0" anchor="b">
            <a:normAutofit/>
          </a:bodyPr>
          <a:lstStyle/>
          <a:p>
            <a:pPr>
              <a:lnSpc>
                <a:spcPct val="90000"/>
              </a:lnSpc>
            </a:pPr>
            <a:r>
              <a:rPr lang="en-US" sz="3500" b="1" kern="1200" dirty="0">
                <a:solidFill>
                  <a:schemeClr val="tx1"/>
                </a:solidFill>
                <a:effectLst>
                  <a:outerShdw blurRad="38100" dist="38100" dir="2700000" algn="tl">
                    <a:srgbClr val="000000">
                      <a:alpha val="43137"/>
                    </a:srgbClr>
                  </a:outerShdw>
                </a:effectLst>
                <a:latin typeface="+mj-lt"/>
                <a:ea typeface="+mj-ea"/>
                <a:cs typeface="+mj-cs"/>
              </a:rPr>
              <a:t>Experimental Aircraft Exception</a:t>
            </a:r>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10703" y="515421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9" name="Picture 4" descr="http://mysite.verizon.net/helen_woods/Educator/event2_details.aspx_files/h_logo.jpg">
            <a:extLst>
              <a:ext uri="{FF2B5EF4-FFF2-40B4-BE49-F238E27FC236}">
                <a16:creationId xmlns:a16="http://schemas.microsoft.com/office/drawing/2014/main" id="{FB32898A-368A-4830-B851-7EDD4000D347}"/>
              </a:ext>
            </a:extLst>
          </p:cNvPr>
          <p:cNvPicPr>
            <a:picLocks noChangeAspect="1" noChangeArrowheads="1"/>
          </p:cNvPicPr>
          <p:nvPr/>
        </p:nvPicPr>
        <p:blipFill>
          <a:blip r:embed="rId3"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2666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http://www.pilotfriend.com/experimental/images2/2.jpg">
            <a:extLst>
              <a:ext uri="{FF2B5EF4-FFF2-40B4-BE49-F238E27FC236}">
                <a16:creationId xmlns:a16="http://schemas.microsoft.com/office/drawing/2014/main" id="{FEC168D6-E451-47E1-BE0A-96963BE188A3}"/>
              </a:ext>
            </a:extLst>
          </p:cNvPr>
          <p:cNvPicPr>
            <a:picLocks noGrp="1" noChangeAspect="1" noChangeArrowheads="1"/>
          </p:cNvPicPr>
          <p:nvPr>
            <p:ph idx="1"/>
          </p:nvPr>
        </p:nvPicPr>
        <p:blipFill rotWithShape="1">
          <a:blip r:embed="rId2" cstate="print"/>
          <a:srcRect l="3959" r="11002" b="-2"/>
          <a:stretch/>
        </p:blipFill>
        <p:spPr bwMode="auto">
          <a:xfrm>
            <a:off x="2955693" y="1046868"/>
            <a:ext cx="6211498" cy="4658607"/>
          </a:xfrm>
          <a:prstGeom prst="rect">
            <a:avLst/>
          </a:prstGeom>
          <a:noFill/>
        </p:spPr>
      </p:pic>
      <p:pic>
        <p:nvPicPr>
          <p:cNvPr id="6" name="Picture 4" descr="Image result for thumbs up transparent">
            <a:extLst>
              <a:ext uri="{FF2B5EF4-FFF2-40B4-BE49-F238E27FC236}">
                <a16:creationId xmlns:a16="http://schemas.microsoft.com/office/drawing/2014/main" id="{0E6F93E1-EC24-4E0A-BE15-B185B31CEE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457200"/>
            <a:ext cx="1477971" cy="147797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99E0AEBD-5A76-4141-A88A-C80804C3E455}"/>
              </a:ext>
            </a:extLst>
          </p:cNvPr>
          <p:cNvSpPr>
            <a:spLocks noGrp="1"/>
          </p:cNvSpPr>
          <p:nvPr>
            <p:ph type="title"/>
          </p:nvPr>
        </p:nvSpPr>
        <p:spPr>
          <a:xfrm>
            <a:off x="557212" y="742951"/>
            <a:ext cx="2607469" cy="4962524"/>
          </a:xfrm>
        </p:spPr>
        <p:txBody>
          <a:bodyPr vert="horz" lIns="91440" tIns="45720" rIns="91440" bIns="45720" rtlCol="0" anchor="ctr">
            <a:normAutofit/>
          </a:bodyPr>
          <a:lstStyle/>
          <a:p>
            <a:pPr>
              <a:lnSpc>
                <a:spcPct val="90000"/>
              </a:lnSpc>
            </a:pPr>
            <a:r>
              <a:rPr lang="en-US" sz="2900" b="1" kern="1200" dirty="0">
                <a:solidFill>
                  <a:srgbClr val="FFC000"/>
                </a:solidFill>
                <a:effectLst>
                  <a:outerShdw blurRad="38100" dist="38100" dir="2700000" algn="tl">
                    <a:srgbClr val="000000">
                      <a:alpha val="43137"/>
                    </a:srgbClr>
                  </a:outerShdw>
                </a:effectLst>
                <a:latin typeface="+mj-lt"/>
                <a:ea typeface="+mj-ea"/>
                <a:cs typeface="+mj-cs"/>
              </a:rPr>
              <a:t>Uncertified Transmitter is OK</a:t>
            </a:r>
            <a:br>
              <a:rPr lang="en-US" sz="2900" b="1" kern="1200" dirty="0">
                <a:solidFill>
                  <a:srgbClr val="FFFFFF"/>
                </a:solidFill>
                <a:effectLst>
                  <a:outerShdw blurRad="38100" dist="38100" dir="2700000" algn="tl">
                    <a:srgbClr val="000000">
                      <a:alpha val="43137"/>
                    </a:srgbClr>
                  </a:outerShdw>
                </a:effectLst>
                <a:latin typeface="+mj-lt"/>
                <a:ea typeface="+mj-ea"/>
                <a:cs typeface="+mj-cs"/>
              </a:rPr>
            </a:br>
            <a:br>
              <a:rPr lang="en-US" sz="2900" b="1" kern="1200" dirty="0">
                <a:solidFill>
                  <a:srgbClr val="FFFFFF"/>
                </a:solidFill>
                <a:effectLst>
                  <a:outerShdw blurRad="38100" dist="38100" dir="2700000" algn="tl">
                    <a:srgbClr val="000000">
                      <a:alpha val="43137"/>
                    </a:srgbClr>
                  </a:outerShdw>
                </a:effectLst>
                <a:latin typeface="+mj-lt"/>
                <a:ea typeface="+mj-ea"/>
                <a:cs typeface="+mj-cs"/>
              </a:rPr>
            </a:br>
            <a:r>
              <a:rPr lang="en-US" sz="2900" b="1" kern="1200" dirty="0">
                <a:solidFill>
                  <a:srgbClr val="FFFFFF"/>
                </a:solidFill>
                <a:effectLst>
                  <a:outerShdw blurRad="38100" dist="38100" dir="2700000" algn="tl">
                    <a:srgbClr val="000000">
                      <a:alpha val="43137"/>
                    </a:srgbClr>
                  </a:outerShdw>
                </a:effectLst>
                <a:latin typeface="+mj-lt"/>
                <a:ea typeface="+mj-ea"/>
                <a:cs typeface="+mj-cs"/>
              </a:rPr>
              <a:t>The FAA has concluded that devices must meet the </a:t>
            </a:r>
            <a:r>
              <a:rPr lang="en-US" sz="2900" b="1" kern="1200" dirty="0">
                <a:solidFill>
                  <a:srgbClr val="FFC000"/>
                </a:solidFill>
                <a:effectLst>
                  <a:outerShdw blurRad="38100" dist="38100" dir="2700000" algn="tl">
                    <a:srgbClr val="000000">
                      <a:alpha val="43137"/>
                    </a:srgbClr>
                  </a:outerShdw>
                </a:effectLst>
                <a:latin typeface="+mj-lt"/>
                <a:ea typeface="+mj-ea"/>
                <a:cs typeface="+mj-cs"/>
              </a:rPr>
              <a:t>"performance requirements" </a:t>
            </a:r>
            <a:r>
              <a:rPr lang="en-US" sz="2900" b="1" kern="1200" dirty="0">
                <a:solidFill>
                  <a:srgbClr val="FFFFFF"/>
                </a:solidFill>
                <a:effectLst>
                  <a:outerShdw blurRad="38100" dist="38100" dir="2700000" algn="tl">
                    <a:srgbClr val="000000">
                      <a:alpha val="43137"/>
                    </a:srgbClr>
                  </a:outerShdw>
                </a:effectLst>
                <a:latin typeface="+mj-lt"/>
                <a:ea typeface="+mj-ea"/>
                <a:cs typeface="+mj-cs"/>
              </a:rPr>
              <a:t>of TSO-C154c.</a:t>
            </a:r>
            <a:br>
              <a:rPr lang="en-US" sz="2900" kern="1200" dirty="0">
                <a:solidFill>
                  <a:srgbClr val="FFFFFF"/>
                </a:solidFill>
                <a:effectLst>
                  <a:outerShdw blurRad="38100" dist="38100" dir="2700000" algn="tl">
                    <a:srgbClr val="000000">
                      <a:alpha val="43137"/>
                    </a:srgbClr>
                  </a:outerShdw>
                </a:effectLst>
                <a:latin typeface="+mj-lt"/>
                <a:ea typeface="+mj-ea"/>
                <a:cs typeface="+mj-cs"/>
              </a:rPr>
            </a:br>
            <a:endParaRPr lang="en-US" sz="2900" kern="1200" dirty="0">
              <a:solidFill>
                <a:srgbClr val="FFFFFF"/>
              </a:solidFill>
              <a:latin typeface="+mj-lt"/>
              <a:ea typeface="+mj-ea"/>
              <a:cs typeface="+mj-cs"/>
            </a:endParaRPr>
          </a:p>
        </p:txBody>
      </p:sp>
      <p:sp>
        <p:nvSpPr>
          <p:cNvPr id="4" name="Slide Number Placeholder 3">
            <a:extLst>
              <a:ext uri="{FF2B5EF4-FFF2-40B4-BE49-F238E27FC236}">
                <a16:creationId xmlns:a16="http://schemas.microsoft.com/office/drawing/2014/main" id="{F03A0257-BF12-4FC0-8127-93C3E33D58CC}"/>
              </a:ext>
            </a:extLst>
          </p:cNvPr>
          <p:cNvSpPr>
            <a:spLocks noGrp="1"/>
          </p:cNvSpPr>
          <p:nvPr>
            <p:ph type="sldNum" sz="quarter" idx="12"/>
          </p:nvPr>
        </p:nvSpPr>
        <p:spPr>
          <a:xfrm>
            <a:off x="8194737" y="6423025"/>
            <a:ext cx="578644"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CCC93C7-37EB-4A4E-85FC-B3A37BFCB51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3037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http://www.pilotfriend.com/experimental/images2/2.jpg">
            <a:extLst>
              <a:ext uri="{FF2B5EF4-FFF2-40B4-BE49-F238E27FC236}">
                <a16:creationId xmlns:a16="http://schemas.microsoft.com/office/drawing/2014/main" id="{FEC168D6-E451-47E1-BE0A-96963BE188A3}"/>
              </a:ext>
            </a:extLst>
          </p:cNvPr>
          <p:cNvPicPr>
            <a:picLocks noGrp="1" noChangeAspect="1" noChangeArrowheads="1"/>
          </p:cNvPicPr>
          <p:nvPr>
            <p:ph idx="1"/>
          </p:nvPr>
        </p:nvPicPr>
        <p:blipFill rotWithShape="1">
          <a:blip r:embed="rId2" cstate="print"/>
          <a:srcRect l="3959" r="11002" b="-2"/>
          <a:stretch/>
        </p:blipFill>
        <p:spPr bwMode="auto">
          <a:xfrm>
            <a:off x="2955693" y="1046868"/>
            <a:ext cx="6211498" cy="4658607"/>
          </a:xfrm>
          <a:prstGeom prst="rect">
            <a:avLst/>
          </a:prstGeom>
          <a:noFill/>
        </p:spPr>
      </p:pic>
      <p:sp>
        <p:nvSpPr>
          <p:cNvPr id="20" name="Rectangle 1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99E0AEBD-5A76-4141-A88A-C80804C3E455}"/>
              </a:ext>
            </a:extLst>
          </p:cNvPr>
          <p:cNvSpPr>
            <a:spLocks noGrp="1"/>
          </p:cNvSpPr>
          <p:nvPr>
            <p:ph type="title"/>
          </p:nvPr>
        </p:nvSpPr>
        <p:spPr>
          <a:xfrm>
            <a:off x="557212" y="1752599"/>
            <a:ext cx="2607469" cy="3952875"/>
          </a:xfrm>
        </p:spPr>
        <p:txBody>
          <a:bodyPr vert="horz" lIns="91440" tIns="45720" rIns="91440" bIns="45720" rtlCol="0" anchor="ctr">
            <a:normAutofit fontScale="90000"/>
          </a:bodyPr>
          <a:lstStyle/>
          <a:p>
            <a:pPr>
              <a:lnSpc>
                <a:spcPct val="90000"/>
              </a:lnSpc>
            </a:pPr>
            <a:r>
              <a:rPr lang="en-US" sz="3200" b="1" dirty="0">
                <a:solidFill>
                  <a:srgbClr val="FFC000"/>
                </a:solidFill>
              </a:rPr>
              <a:t>Aircraft not covered by a supplemental type certificate (STC)?</a:t>
            </a:r>
            <a:br>
              <a:rPr lang="en-US" sz="3200" b="1" dirty="0">
                <a:solidFill>
                  <a:schemeClr val="bg1"/>
                </a:solidFill>
              </a:rPr>
            </a:br>
            <a:br>
              <a:rPr lang="en-US" sz="3200" b="1" dirty="0">
                <a:solidFill>
                  <a:schemeClr val="bg1"/>
                </a:solidFill>
              </a:rPr>
            </a:br>
            <a:r>
              <a:rPr lang="en-US" sz="3200" b="1" dirty="0">
                <a:solidFill>
                  <a:schemeClr val="bg1"/>
                </a:solidFill>
              </a:rPr>
              <a:t>The installer does need to obtain permission from the original STC holder.</a:t>
            </a:r>
            <a:br>
              <a:rPr lang="en-US" sz="2900" kern="1200" dirty="0">
                <a:solidFill>
                  <a:srgbClr val="FFFFFF"/>
                </a:solidFill>
                <a:effectLst>
                  <a:outerShdw blurRad="38100" dist="38100" dir="2700000" algn="tl">
                    <a:srgbClr val="000000">
                      <a:alpha val="43137"/>
                    </a:srgbClr>
                  </a:outerShdw>
                </a:effectLst>
                <a:latin typeface="+mj-lt"/>
                <a:ea typeface="+mj-ea"/>
                <a:cs typeface="+mj-cs"/>
              </a:rPr>
            </a:br>
            <a:endParaRPr lang="en-US" sz="2900" kern="1200" dirty="0">
              <a:solidFill>
                <a:srgbClr val="FFFFFF"/>
              </a:solidFill>
              <a:latin typeface="+mj-lt"/>
              <a:ea typeface="+mj-ea"/>
              <a:cs typeface="+mj-cs"/>
            </a:endParaRPr>
          </a:p>
        </p:txBody>
      </p:sp>
      <p:sp>
        <p:nvSpPr>
          <p:cNvPr id="4" name="Slide Number Placeholder 3">
            <a:extLst>
              <a:ext uri="{FF2B5EF4-FFF2-40B4-BE49-F238E27FC236}">
                <a16:creationId xmlns:a16="http://schemas.microsoft.com/office/drawing/2014/main" id="{F03A0257-BF12-4FC0-8127-93C3E33D58CC}"/>
              </a:ext>
            </a:extLst>
          </p:cNvPr>
          <p:cNvSpPr>
            <a:spLocks noGrp="1"/>
          </p:cNvSpPr>
          <p:nvPr>
            <p:ph type="sldNum" sz="quarter" idx="12"/>
          </p:nvPr>
        </p:nvSpPr>
        <p:spPr>
          <a:xfrm>
            <a:off x="8194737" y="6423025"/>
            <a:ext cx="578644"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CCC93C7-37EB-4A4E-85FC-B3A37BFCB51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4396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waas">
            <a:extLst>
              <a:ext uri="{FF2B5EF4-FFF2-40B4-BE49-F238E27FC236}">
                <a16:creationId xmlns:a16="http://schemas.microsoft.com/office/drawing/2014/main" id="{E0BDE917-3C12-4AC8-B270-C4150FBA926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657" r="15677"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19A20-9F4F-449F-A43C-97DA85C1659C}"/>
              </a:ext>
            </a:extLst>
          </p:cNvPr>
          <p:cNvSpPr>
            <a:spLocks noGrp="1"/>
          </p:cNvSpPr>
          <p:nvPr>
            <p:ph type="title"/>
          </p:nvPr>
        </p:nvSpPr>
        <p:spPr>
          <a:xfrm>
            <a:off x="367903" y="5311857"/>
            <a:ext cx="8408194" cy="744836"/>
          </a:xfrm>
        </p:spPr>
        <p:txBody>
          <a:bodyPr vert="horz" lIns="91440" tIns="45720" rIns="91440" bIns="45720" rtlCol="0" anchor="ctr">
            <a:normAutofit/>
          </a:bodyPr>
          <a:lstStyle/>
          <a:p>
            <a:pPr>
              <a:lnSpc>
                <a:spcPct val="90000"/>
              </a:lnSpc>
            </a:pPr>
            <a:r>
              <a:rPr lang="en-US" sz="3100" b="1" kern="1200" dirty="0">
                <a:solidFill>
                  <a:schemeClr val="tx1">
                    <a:lumMod val="85000"/>
                    <a:lumOff val="15000"/>
                  </a:schemeClr>
                </a:solidFill>
                <a:latin typeface="+mj-lt"/>
                <a:ea typeface="+mj-ea"/>
                <a:cs typeface="+mj-cs"/>
              </a:rPr>
              <a:t>Why do we need WAAS?</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F11F0446-5CF4-48DD-9250-4F9E9CDF3441}"/>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457200">
              <a:spcAft>
                <a:spcPts val="600"/>
              </a:spcAft>
            </a:pPr>
            <a:fld id="{8CCC93C7-37EB-4A4E-85FC-B3A37BFCB519}" type="slidenum">
              <a:rPr lang="en-US" sz="1200" kern="1200">
                <a:solidFill>
                  <a:srgbClr val="FFFFFF"/>
                </a:solidFill>
                <a:latin typeface="+mn-lt"/>
                <a:ea typeface="+mn-ea"/>
                <a:cs typeface="+mn-cs"/>
              </a:rPr>
              <a:pPr defTabSz="457200">
                <a:spcAft>
                  <a:spcPts val="600"/>
                </a:spcAft>
              </a:pPr>
              <a:t>126</a:t>
            </a:fld>
            <a:endParaRPr lang="en-US" sz="1200" kern="1200">
              <a:solidFill>
                <a:srgbClr val="FFFFFF"/>
              </a:solidFill>
              <a:latin typeface="+mn-lt"/>
              <a:ea typeface="+mn-ea"/>
              <a:cs typeface="+mn-cs"/>
            </a:endParaRPr>
          </a:p>
        </p:txBody>
      </p:sp>
      <p:pic>
        <p:nvPicPr>
          <p:cNvPr id="9" name="Picture 2" descr="Image result for puzzle transparent">
            <a:extLst>
              <a:ext uri="{FF2B5EF4-FFF2-40B4-BE49-F238E27FC236}">
                <a16:creationId xmlns:a16="http://schemas.microsoft.com/office/drawing/2014/main" id="{ECD399FA-39C4-4F8A-AD1F-C8AAA1EF48F1}"/>
              </a:ext>
            </a:extLst>
          </p:cNvPr>
          <p:cNvPicPr>
            <a:picLocks noChangeAspect="1" noChangeArrowheads="1"/>
          </p:cNvPicPr>
          <p:nvPr/>
        </p:nvPicPr>
        <p:blipFill>
          <a:blip r:embed="rId3" cstate="print"/>
          <a:srcRect/>
          <a:stretch>
            <a:fillRect/>
          </a:stretch>
        </p:blipFill>
        <p:spPr bwMode="auto">
          <a:xfrm>
            <a:off x="228600" y="715347"/>
            <a:ext cx="1828800" cy="1828800"/>
          </a:xfrm>
          <a:prstGeom prst="rect">
            <a:avLst/>
          </a:prstGeom>
          <a:noFill/>
        </p:spPr>
      </p:pic>
    </p:spTree>
    <p:extLst>
      <p:ext uri="{BB962C8B-B14F-4D97-AF65-F5344CB8AC3E}">
        <p14:creationId xmlns:p14="http://schemas.microsoft.com/office/powerpoint/2010/main" val="12359117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http://www.orlandoaeroclub.com/documents/WAAS-GPS-Approaches_files/slide0001_image001.jpg">
            <a:extLst>
              <a:ext uri="{FF2B5EF4-FFF2-40B4-BE49-F238E27FC236}">
                <a16:creationId xmlns:a16="http://schemas.microsoft.com/office/drawing/2014/main" id="{7E79CB27-2036-497B-98F3-21436BC568F2}"/>
              </a:ext>
            </a:extLst>
          </p:cNvPr>
          <p:cNvPicPr>
            <a:picLocks noChangeAspect="1" noChangeArrowheads="1"/>
          </p:cNvPicPr>
          <p:nvPr/>
        </p:nvPicPr>
        <p:blipFill rotWithShape="1">
          <a:blip r:embed="rId2" cstate="print"/>
          <a:srcRect r="10668" b="2"/>
          <a:stretch/>
        </p:blipFill>
        <p:spPr bwMode="auto">
          <a:xfrm>
            <a:off x="20" y="10"/>
            <a:ext cx="9143980" cy="6857990"/>
          </a:xfrm>
          <a:prstGeom prst="rect">
            <a:avLst/>
          </a:prstGeom>
          <a:noFill/>
        </p:spPr>
      </p:pic>
      <p:sp>
        <p:nvSpPr>
          <p:cNvPr id="4" name="Slide Number Placeholder 3">
            <a:extLst>
              <a:ext uri="{FF2B5EF4-FFF2-40B4-BE49-F238E27FC236}">
                <a16:creationId xmlns:a16="http://schemas.microsoft.com/office/drawing/2014/main" id="{ED0A2B51-2593-4CFD-87EB-B8BC6962C757}"/>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457200">
              <a:spcAft>
                <a:spcPts val="600"/>
              </a:spcAft>
            </a:pPr>
            <a:fld id="{8CCC93C7-37EB-4A4E-85FC-B3A37BFCB519}" type="slidenum">
              <a:rPr lang="en-US">
                <a:solidFill>
                  <a:srgbClr val="FFFFFF"/>
                </a:solidFill>
              </a:rPr>
              <a:pPr defTabSz="457200">
                <a:spcAft>
                  <a:spcPts val="600"/>
                </a:spcAft>
              </a:pPr>
              <a:t>127</a:t>
            </a:fld>
            <a:endParaRPr lang="en-US">
              <a:solidFill>
                <a:srgbClr val="FFFFFF"/>
              </a:solidFill>
            </a:endParaRPr>
          </a:p>
        </p:txBody>
      </p:sp>
      <p:sp>
        <p:nvSpPr>
          <p:cNvPr id="6" name="Rectangle 5">
            <a:extLst>
              <a:ext uri="{FF2B5EF4-FFF2-40B4-BE49-F238E27FC236}">
                <a16:creationId xmlns:a16="http://schemas.microsoft.com/office/drawing/2014/main" id="{C8949C74-4B87-47A5-8947-109B94565F0B}"/>
              </a:ext>
            </a:extLst>
          </p:cNvPr>
          <p:cNvSpPr/>
          <p:nvPr/>
        </p:nvSpPr>
        <p:spPr>
          <a:xfrm>
            <a:off x="2008676" y="1524000"/>
            <a:ext cx="5477974" cy="1569660"/>
          </a:xfrm>
          <a:prstGeom prst="rect">
            <a:avLst/>
          </a:prstGeom>
          <a:solidFill>
            <a:srgbClr val="FFC000"/>
          </a:solidFill>
          <a:ln w="19050">
            <a:solidFill>
              <a:srgbClr val="FF0000"/>
            </a:solidFill>
          </a:ln>
          <a:effectLst>
            <a:outerShdw blurRad="50800" dist="38100" dir="2700000" algn="tl" rotWithShape="0">
              <a:prstClr val="black">
                <a:alpha val="40000"/>
              </a:prstClr>
            </a:outerShdw>
          </a:effectLst>
        </p:spPr>
        <p:txBody>
          <a:bodyPr wrap="square" lIns="91440" tIns="45720" rIns="91440" bIns="45720">
            <a:spAutoFit/>
          </a:bodyPr>
          <a:lstStyle/>
          <a:p>
            <a:pPr>
              <a:buFont typeface="Arial" pitchFamily="34" charset="0"/>
              <a:buChar char="•"/>
            </a:pPr>
            <a:r>
              <a:rPr lang="en-US" sz="3200" b="1" cap="none" spc="0" dirty="0">
                <a:ln w="900" cmpd="sng">
                  <a:solidFill>
                    <a:schemeClr val="accent1">
                      <a:satMod val="190000"/>
                      <a:alpha val="55000"/>
                    </a:schemeClr>
                  </a:solidFill>
                  <a:prstDash val="solid"/>
                </a:ln>
                <a:solidFill>
                  <a:schemeClr val="bg1"/>
                </a:solidFill>
                <a:effectLst>
                  <a:innerShdw blurRad="101600" dist="76200" dir="5400000">
                    <a:schemeClr val="accent1">
                      <a:satMod val="190000"/>
                      <a:tint val="100000"/>
                      <a:alpha val="74000"/>
                    </a:schemeClr>
                  </a:innerShdw>
                </a:effectLst>
              </a:rPr>
              <a:t>Disturbances from Ionosphere</a:t>
            </a:r>
          </a:p>
          <a:p>
            <a:pPr>
              <a:buFont typeface="Arial" pitchFamily="34" charset="0"/>
              <a:buChar char="•"/>
            </a:pPr>
            <a:r>
              <a:rPr lang="en-US" sz="3200" b="1" dirty="0">
                <a:ln w="900" cmpd="sng">
                  <a:solidFill>
                    <a:schemeClr val="accent1">
                      <a:satMod val="190000"/>
                      <a:alpha val="55000"/>
                    </a:schemeClr>
                  </a:solidFill>
                  <a:prstDash val="solid"/>
                </a:ln>
                <a:solidFill>
                  <a:schemeClr val="bg1"/>
                </a:solidFill>
                <a:effectLst>
                  <a:innerShdw blurRad="101600" dist="76200" dir="5400000">
                    <a:schemeClr val="accent1">
                      <a:satMod val="190000"/>
                      <a:tint val="100000"/>
                      <a:alpha val="74000"/>
                    </a:schemeClr>
                  </a:innerShdw>
                </a:effectLst>
              </a:rPr>
              <a:t>Timing Errors</a:t>
            </a:r>
          </a:p>
          <a:p>
            <a:pPr>
              <a:buFont typeface="Arial" pitchFamily="34" charset="0"/>
              <a:buChar char="•"/>
            </a:pPr>
            <a:r>
              <a:rPr lang="en-US" sz="3200" b="1" cap="none" spc="0" dirty="0">
                <a:ln w="900" cmpd="sng">
                  <a:solidFill>
                    <a:schemeClr val="accent1">
                      <a:satMod val="190000"/>
                      <a:alpha val="55000"/>
                    </a:schemeClr>
                  </a:solidFill>
                  <a:prstDash val="solid"/>
                </a:ln>
                <a:solidFill>
                  <a:schemeClr val="bg1"/>
                </a:solidFill>
                <a:effectLst>
                  <a:innerShdw blurRad="101600" dist="76200" dir="5400000">
                    <a:schemeClr val="accent1">
                      <a:satMod val="190000"/>
                      <a:tint val="100000"/>
                      <a:alpha val="74000"/>
                    </a:schemeClr>
                  </a:innerShdw>
                </a:effectLst>
              </a:rPr>
              <a:t>Satellite Orbit Errors</a:t>
            </a:r>
          </a:p>
        </p:txBody>
      </p:sp>
    </p:spTree>
    <p:extLst>
      <p:ext uri="{BB962C8B-B14F-4D97-AF65-F5344CB8AC3E}">
        <p14:creationId xmlns:p14="http://schemas.microsoft.com/office/powerpoint/2010/main" val="3491232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Image result for waas gps accuracy">
            <a:extLst>
              <a:ext uri="{FF2B5EF4-FFF2-40B4-BE49-F238E27FC236}">
                <a16:creationId xmlns:a16="http://schemas.microsoft.com/office/drawing/2014/main" id="{5AAF8D93-995D-4152-BDA0-C8FF8F4227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2"/>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882442" y="2714171"/>
            <a:ext cx="4261558" cy="415011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4" name="Slide Number Placeholder 3">
            <a:extLst>
              <a:ext uri="{FF2B5EF4-FFF2-40B4-BE49-F238E27FC236}">
                <a16:creationId xmlns:a16="http://schemas.microsoft.com/office/drawing/2014/main" id="{2D4745A0-B6CA-4F2B-92D9-68B8B4EB3281}"/>
              </a:ext>
            </a:extLst>
          </p:cNvPr>
          <p:cNvSpPr>
            <a:spLocks noGrp="1"/>
          </p:cNvSpPr>
          <p:nvPr>
            <p:ph type="sldNum" sz="quarter" idx="12"/>
          </p:nvPr>
        </p:nvSpPr>
        <p:spPr>
          <a:xfrm>
            <a:off x="7024326" y="3292078"/>
            <a:ext cx="274320" cy="273844"/>
          </a:xfrm>
          <a:prstGeom prst="ellipse">
            <a:avLst/>
          </a:prstGeom>
          <a:solidFill>
            <a:schemeClr val="bg1">
              <a:alpha val="30000"/>
            </a:schemeClr>
          </a:solidFill>
          <a:ln>
            <a:solidFill>
              <a:schemeClr val="tx1">
                <a:lumMod val="75000"/>
                <a:lumOff val="25000"/>
              </a:schemeClr>
            </a:solidFill>
          </a:ln>
        </p:spPr>
        <p:txBody>
          <a:bodyPr vert="horz" lIns="91440" tIns="45720" rIns="91440" bIns="45720" rtlCol="0" anchor="ctr">
            <a:normAutofit fontScale="47500" lnSpcReduction="20000"/>
          </a:bodyPr>
          <a:lstStyle/>
          <a:p>
            <a:pPr algn="ctr">
              <a:lnSpc>
                <a:spcPct val="90000"/>
              </a:lnSpc>
              <a:spcAft>
                <a:spcPts val="600"/>
              </a:spcAft>
            </a:pPr>
            <a:fld id="{8CCC93C7-37EB-4A4E-85FC-B3A37BFCB519}" type="slidenum">
              <a:rPr lang="en-US" sz="700">
                <a:solidFill>
                  <a:schemeClr val="tx1"/>
                </a:solidFill>
              </a:rPr>
              <a:pPr algn="ctr">
                <a:lnSpc>
                  <a:spcPct val="90000"/>
                </a:lnSpc>
                <a:spcAft>
                  <a:spcPts val="600"/>
                </a:spcAft>
              </a:pPr>
              <a:t>128</a:t>
            </a:fld>
            <a:endParaRPr lang="en-US" sz="700">
              <a:solidFill>
                <a:schemeClr val="tx1"/>
              </a:solidFill>
            </a:endParaRPr>
          </a:p>
        </p:txBody>
      </p:sp>
      <p:cxnSp>
        <p:nvCxnSpPr>
          <p:cNvPr id="73" name="Straight Connector 7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10703" y="515421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6" name="Picture 4" descr="http://mysite.verizon.net/helen_woods/Educator/event2_details.aspx_files/h_logo.jpg">
            <a:extLst>
              <a:ext uri="{FF2B5EF4-FFF2-40B4-BE49-F238E27FC236}">
                <a16:creationId xmlns:a16="http://schemas.microsoft.com/office/drawing/2014/main" id="{0F5F1121-5FF1-4F47-AAF8-EE295CD34E24}"/>
              </a:ext>
            </a:extLst>
          </p:cNvPr>
          <p:cNvPicPr>
            <a:picLocks noChangeAspect="1" noChangeArrowheads="1"/>
          </p:cNvPicPr>
          <p:nvPr/>
        </p:nvPicPr>
        <p:blipFill>
          <a:blip r:embed="rId3" cstate="print"/>
          <a:srcRect/>
          <a:stretch>
            <a:fillRect/>
          </a:stretch>
        </p:blipFill>
        <p:spPr bwMode="auto">
          <a:xfrm>
            <a:off x="0" y="6258804"/>
            <a:ext cx="1676400" cy="5991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4">
            <a:extLst>
              <a:ext uri="{FF2B5EF4-FFF2-40B4-BE49-F238E27FC236}">
                <a16:creationId xmlns:a16="http://schemas.microsoft.com/office/drawing/2014/main" id="{8B43E1CD-516E-458C-B9DF-A245F882753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62560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7FEEDF4F-78D4-4969-9EEC-363E9D598BF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11" name="Picture 4" descr="http://www.midwestflyer.com/wp-content/uploads/2011/06/GARMIN-GTN-750_650.jpg"/>
          <p:cNvPicPr>
            <a:picLocks noChangeAspect="1" noChangeArrowheads="1"/>
          </p:cNvPicPr>
          <p:nvPr/>
        </p:nvPicPr>
        <p:blipFill>
          <a:blip r:embed="rId4" cstate="print"/>
          <a:srcRect l="2878" t="2951" r="1922" b="2773"/>
          <a:stretch>
            <a:fillRect/>
          </a:stretch>
        </p:blipFill>
        <p:spPr bwMode="auto">
          <a:xfrm>
            <a:off x="5257800" y="1524000"/>
            <a:ext cx="3886200" cy="5334001"/>
          </a:xfrm>
          <a:prstGeom prst="rect">
            <a:avLst/>
          </a:prstGeom>
          <a:noFill/>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129</a:t>
            </a:fld>
            <a:endParaRPr lang="en-US" sz="2400" b="1" dirty="0"/>
          </a:p>
        </p:txBody>
      </p:sp>
      <p:sp>
        <p:nvSpPr>
          <p:cNvPr id="10" name="Rectangle 9"/>
          <p:cNvSpPr/>
          <p:nvPr/>
        </p:nvSpPr>
        <p:spPr>
          <a:xfrm>
            <a:off x="762000" y="3581400"/>
            <a:ext cx="4257897" cy="1815882"/>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7200" b="1" cap="none" spc="0" dirty="0">
                <a:ln w="50800"/>
                <a:solidFill>
                  <a:srgbClr val="FF0000"/>
                </a:solidFill>
                <a:effectLst>
                  <a:outerShdw blurRad="38100" dist="38100" dir="2700000" algn="tl">
                    <a:srgbClr val="000000">
                      <a:alpha val="43137"/>
                    </a:srgbClr>
                  </a:outerShdw>
                </a:effectLst>
              </a:rPr>
              <a:t>WAAS GPS</a:t>
            </a:r>
          </a:p>
          <a:p>
            <a:pPr algn="ctr"/>
            <a:r>
              <a:rPr lang="en-US" sz="4000" b="1" dirty="0">
                <a:ln w="50800"/>
              </a:rPr>
              <a:t>Panel Mounted</a:t>
            </a:r>
            <a:endParaRPr lang="en-US" sz="4000" b="1" cap="none" spc="0" dirty="0">
              <a:ln w="50800"/>
              <a:effectLst/>
            </a:endParaRPr>
          </a:p>
        </p:txBody>
      </p:sp>
      <p:pic>
        <p:nvPicPr>
          <p:cNvPr id="12" name="Picture 2" descr="Image result for puzzle transparent"/>
          <p:cNvPicPr>
            <a:picLocks noChangeAspect="1" noChangeArrowheads="1"/>
          </p:cNvPicPr>
          <p:nvPr/>
        </p:nvPicPr>
        <p:blipFill>
          <a:blip r:embed="rId6" cstate="print"/>
          <a:srcRect/>
          <a:stretch>
            <a:fillRect/>
          </a:stretch>
        </p:blipFill>
        <p:spPr bwMode="auto">
          <a:xfrm>
            <a:off x="0" y="1600200"/>
            <a:ext cx="1828800" cy="1828800"/>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media.nzherald.co.nz/webcontent/infographics/1039/JPEG.jpg">
            <a:extLst>
              <a:ext uri="{FF2B5EF4-FFF2-40B4-BE49-F238E27FC236}">
                <a16:creationId xmlns:a16="http://schemas.microsoft.com/office/drawing/2014/main" id="{0B88065A-0919-4713-BAAD-1D910FD597FE}"/>
              </a:ext>
            </a:extLst>
          </p:cNvPr>
          <p:cNvPicPr>
            <a:picLocks noChangeAspect="1" noChangeArrowheads="1"/>
          </p:cNvPicPr>
          <p:nvPr/>
        </p:nvPicPr>
        <p:blipFill>
          <a:blip r:embed="rId2" cstate="print"/>
          <a:srcRect t="45908"/>
          <a:stretch>
            <a:fillRect/>
          </a:stretch>
        </p:blipFill>
        <p:spPr bwMode="auto">
          <a:xfrm>
            <a:off x="457200" y="1524000"/>
            <a:ext cx="5504952" cy="5105400"/>
          </a:xfrm>
          <a:prstGeom prst="rect">
            <a:avLst/>
          </a:prstGeom>
          <a:noFill/>
        </p:spPr>
      </p:pic>
      <p:sp>
        <p:nvSpPr>
          <p:cNvPr id="2" name="Title 1">
            <a:extLst>
              <a:ext uri="{FF2B5EF4-FFF2-40B4-BE49-F238E27FC236}">
                <a16:creationId xmlns:a16="http://schemas.microsoft.com/office/drawing/2014/main" id="{EE1402D4-1839-412C-B8D9-E47E2699A328}"/>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ADS-B</a:t>
            </a:r>
          </a:p>
        </p:txBody>
      </p:sp>
      <p:sp>
        <p:nvSpPr>
          <p:cNvPr id="4" name="Slide Number Placeholder 3">
            <a:extLst>
              <a:ext uri="{FF2B5EF4-FFF2-40B4-BE49-F238E27FC236}">
                <a16:creationId xmlns:a16="http://schemas.microsoft.com/office/drawing/2014/main" id="{488CBF25-6650-4BD9-AA00-CFB418338AB3}"/>
              </a:ext>
            </a:extLst>
          </p:cNvPr>
          <p:cNvSpPr>
            <a:spLocks noGrp="1"/>
          </p:cNvSpPr>
          <p:nvPr>
            <p:ph type="sldNum" sz="quarter" idx="12"/>
          </p:nvPr>
        </p:nvSpPr>
        <p:spPr>
          <a:xfrm>
            <a:off x="76200" y="6370637"/>
            <a:ext cx="2133600" cy="365125"/>
          </a:xfrm>
        </p:spPr>
        <p:txBody>
          <a:bodyPr/>
          <a:lstStyle/>
          <a:p>
            <a:fld id="{8CCC93C7-37EB-4A4E-85FC-B3A37BFCB519}" type="slidenum">
              <a:rPr lang="en-US" smtClean="0"/>
              <a:pPr/>
              <a:t>13</a:t>
            </a:fld>
            <a:endParaRPr lang="en-US" dirty="0"/>
          </a:p>
        </p:txBody>
      </p:sp>
      <p:sp>
        <p:nvSpPr>
          <p:cNvPr id="7" name="Rectangle 6">
            <a:extLst>
              <a:ext uri="{FF2B5EF4-FFF2-40B4-BE49-F238E27FC236}">
                <a16:creationId xmlns:a16="http://schemas.microsoft.com/office/drawing/2014/main" id="{22EBB084-DA14-4205-ACA8-8C391215A8BC}"/>
              </a:ext>
            </a:extLst>
          </p:cNvPr>
          <p:cNvSpPr/>
          <p:nvPr/>
        </p:nvSpPr>
        <p:spPr>
          <a:xfrm>
            <a:off x="6858000" y="4079810"/>
            <a:ext cx="1146596"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Every</a:t>
            </a:r>
          </a:p>
          <a:p>
            <a:pPr algn="ct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Second</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6" name="Picture 2" descr="Image result for second hand animated">
            <a:extLst>
              <a:ext uri="{FF2B5EF4-FFF2-40B4-BE49-F238E27FC236}">
                <a16:creationId xmlns:a16="http://schemas.microsoft.com/office/drawing/2014/main" id="{0A9612B7-7935-47E5-BE72-2117EDE5ADD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82497" y="4876925"/>
            <a:ext cx="3039732" cy="1933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611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FC9F87-41D1-4298-B430-0EE995E70D6B}"/>
              </a:ext>
            </a:extLst>
          </p:cNvPr>
          <p:cNvSpPr>
            <a:spLocks noGrp="1"/>
          </p:cNvSpPr>
          <p:nvPr>
            <p:ph type="title"/>
          </p:nvPr>
        </p:nvSpPr>
        <p:spPr>
          <a:xfrm>
            <a:off x="409763" y="433545"/>
            <a:ext cx="8354890" cy="930447"/>
          </a:xfrm>
        </p:spPr>
        <p:txBody>
          <a:bodyPr vert="horz" lIns="91440" tIns="45720" rIns="91440" bIns="45720" rtlCol="0" anchor="b">
            <a:normAutofit/>
          </a:bodyPr>
          <a:lstStyle/>
          <a:p>
            <a:pPr>
              <a:lnSpc>
                <a:spcPct val="90000"/>
              </a:lnSpc>
            </a:pPr>
            <a:r>
              <a:rPr lang="en-US" sz="4700" b="1" dirty="0">
                <a:solidFill>
                  <a:srgbClr val="FFFFFF"/>
                </a:solidFill>
                <a:effectLst>
                  <a:outerShdw blurRad="38100" dist="38100" dir="2700000" algn="tl">
                    <a:srgbClr val="000000">
                      <a:alpha val="43137"/>
                    </a:srgbClr>
                  </a:outerShdw>
                </a:effectLst>
              </a:rPr>
              <a:t>WAAS  Upgrade: </a:t>
            </a:r>
            <a:r>
              <a:rPr lang="en-US" sz="4700" b="1" dirty="0">
                <a:solidFill>
                  <a:srgbClr val="FFC000"/>
                </a:solidFill>
                <a:effectLst>
                  <a:outerShdw blurRad="38100" dist="38100" dir="2700000" algn="tl">
                    <a:srgbClr val="000000">
                      <a:alpha val="43137"/>
                    </a:srgbClr>
                  </a:outerShdw>
                </a:effectLst>
              </a:rPr>
              <a:t>$4,495</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4" descr="http://avionicsservices.net/wp/wp-content/uploads/2012/09/gns530-unit-radar-PT.jpeg">
            <a:extLst>
              <a:ext uri="{FF2B5EF4-FFF2-40B4-BE49-F238E27FC236}">
                <a16:creationId xmlns:a16="http://schemas.microsoft.com/office/drawing/2014/main" id="{62737F20-36B2-478E-8809-3F91D0A9042D}"/>
              </a:ext>
            </a:extLst>
          </p:cNvPr>
          <p:cNvPicPr>
            <a:picLocks noChangeAspect="1" noChangeArrowheads="1"/>
          </p:cNvPicPr>
          <p:nvPr/>
        </p:nvPicPr>
        <p:blipFill>
          <a:blip r:embed="rId2" cstate="print"/>
          <a:srcRect/>
          <a:stretch>
            <a:fillRect/>
          </a:stretch>
        </p:blipFill>
        <p:spPr bwMode="auto">
          <a:xfrm>
            <a:off x="297661" y="3427109"/>
            <a:ext cx="4091938" cy="2997346"/>
          </a:xfrm>
          <a:prstGeom prst="rect">
            <a:avLst/>
          </a:prstGeom>
          <a:noFill/>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2" descr="http://ehfc.net/planes/gns430Hi.jpg">
            <a:extLst>
              <a:ext uri="{FF2B5EF4-FFF2-40B4-BE49-F238E27FC236}">
                <a16:creationId xmlns:a16="http://schemas.microsoft.com/office/drawing/2014/main" id="{CB5A397E-772D-4FA0-905E-947867AF024F}"/>
              </a:ext>
            </a:extLst>
          </p:cNvPr>
          <p:cNvPicPr>
            <a:picLocks noChangeAspect="1" noChangeArrowheads="1"/>
          </p:cNvPicPr>
          <p:nvPr/>
        </p:nvPicPr>
        <p:blipFill>
          <a:blip r:embed="rId3" cstate="print"/>
          <a:srcRect/>
          <a:stretch>
            <a:fillRect/>
          </a:stretch>
        </p:blipFill>
        <p:spPr bwMode="auto">
          <a:xfrm>
            <a:off x="4833804" y="3571444"/>
            <a:ext cx="4091938" cy="1708384"/>
          </a:xfrm>
          <a:prstGeom prst="rect">
            <a:avLst/>
          </a:prstGeom>
          <a:noFill/>
        </p:spPr>
      </p:pic>
      <p:sp>
        <p:nvSpPr>
          <p:cNvPr id="4" name="Slide Number Placeholder 3">
            <a:extLst>
              <a:ext uri="{FF2B5EF4-FFF2-40B4-BE49-F238E27FC236}">
                <a16:creationId xmlns:a16="http://schemas.microsoft.com/office/drawing/2014/main" id="{705EA2EC-3E51-464B-A7C3-8BC4EF6E0F22}"/>
              </a:ext>
            </a:extLst>
          </p:cNvPr>
          <p:cNvSpPr>
            <a:spLocks noGrp="1"/>
          </p:cNvSpPr>
          <p:nvPr>
            <p:ph type="sldNum" sz="quarter" idx="12"/>
          </p:nvPr>
        </p:nvSpPr>
        <p:spPr>
          <a:xfrm>
            <a:off x="6452507" y="6522430"/>
            <a:ext cx="2057400" cy="347472"/>
          </a:xfrm>
        </p:spPr>
        <p:txBody>
          <a:bodyPr vert="horz" lIns="91440" tIns="45720" rIns="91440" bIns="45720" rtlCol="0" anchor="ctr">
            <a:normAutofit/>
          </a:bodyPr>
          <a:lstStyle/>
          <a:p>
            <a:pPr>
              <a:spcAft>
                <a:spcPts val="600"/>
              </a:spcAft>
            </a:pPr>
            <a:fld id="{8CCC93C7-37EB-4A4E-85FC-B3A37BFCB519}" type="slidenum">
              <a:rPr lang="en-US">
                <a:solidFill>
                  <a:srgbClr val="898989"/>
                </a:solidFill>
              </a:rPr>
              <a:pPr>
                <a:spcAft>
                  <a:spcPts val="600"/>
                </a:spcAft>
              </a:pPr>
              <a:t>130</a:t>
            </a:fld>
            <a:endParaRPr lang="en-US">
              <a:solidFill>
                <a:srgbClr val="898989"/>
              </a:solidFill>
            </a:endParaRPr>
          </a:p>
        </p:txBody>
      </p:sp>
      <p:pic>
        <p:nvPicPr>
          <p:cNvPr id="12" name="Picture 2" descr="Image result for garmin logo">
            <a:extLst>
              <a:ext uri="{FF2B5EF4-FFF2-40B4-BE49-F238E27FC236}">
                <a16:creationId xmlns:a16="http://schemas.microsoft.com/office/drawing/2014/main" id="{C3B42429-86B1-4081-A9BB-3767A6E69D8D}"/>
              </a:ext>
            </a:extLst>
          </p:cNvPr>
          <p:cNvPicPr>
            <a:picLocks noChangeAspect="1" noChangeArrowheads="1"/>
          </p:cNvPicPr>
          <p:nvPr/>
        </p:nvPicPr>
        <p:blipFill>
          <a:blip r:embed="rId4" cstate="print"/>
          <a:srcRect/>
          <a:stretch>
            <a:fillRect/>
          </a:stretch>
        </p:blipFill>
        <p:spPr bwMode="auto">
          <a:xfrm>
            <a:off x="5181600" y="2277801"/>
            <a:ext cx="3102458" cy="837664"/>
          </a:xfrm>
          <a:prstGeom prst="rect">
            <a:avLst/>
          </a:prstGeom>
          <a:noFill/>
        </p:spPr>
      </p:pic>
      <p:pic>
        <p:nvPicPr>
          <p:cNvPr id="10" name="Picture 2" descr="Image result for garmin logo">
            <a:extLst>
              <a:ext uri="{FF2B5EF4-FFF2-40B4-BE49-F238E27FC236}">
                <a16:creationId xmlns:a16="http://schemas.microsoft.com/office/drawing/2014/main" id="{585DDDC2-72AC-4411-99BD-07F32332F18C}"/>
              </a:ext>
            </a:extLst>
          </p:cNvPr>
          <p:cNvPicPr>
            <a:picLocks noChangeAspect="1" noChangeArrowheads="1"/>
          </p:cNvPicPr>
          <p:nvPr/>
        </p:nvPicPr>
        <p:blipFill>
          <a:blip r:embed="rId4" cstate="print"/>
          <a:srcRect/>
          <a:stretch>
            <a:fillRect/>
          </a:stretch>
        </p:blipFill>
        <p:spPr bwMode="auto">
          <a:xfrm>
            <a:off x="859942" y="2277801"/>
            <a:ext cx="3102458" cy="837664"/>
          </a:xfrm>
          <a:prstGeom prst="rect">
            <a:avLst/>
          </a:prstGeom>
          <a:noFill/>
        </p:spPr>
      </p:pic>
    </p:spTree>
    <p:extLst>
      <p:ext uri="{BB962C8B-B14F-4D97-AF65-F5344CB8AC3E}">
        <p14:creationId xmlns:p14="http://schemas.microsoft.com/office/powerpoint/2010/main" val="829948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2" name="Picture 2" descr="http://i.ytimg.com/vi/wk2mCMVZW2k/maxresdefault.jpg"/>
          <p:cNvPicPr>
            <a:picLocks noChangeAspect="1" noChangeArrowheads="1"/>
          </p:cNvPicPr>
          <p:nvPr/>
        </p:nvPicPr>
        <p:blipFill>
          <a:blip r:embed="rId3" cstate="print"/>
          <a:srcRect/>
          <a:stretch>
            <a:fillRect/>
          </a:stretch>
        </p:blipFill>
        <p:spPr bwMode="auto">
          <a:xfrm>
            <a:off x="0" y="1524001"/>
            <a:ext cx="9144000" cy="5334000"/>
          </a:xfrm>
          <a:prstGeom prst="rect">
            <a:avLst/>
          </a:prstGeom>
          <a:noFill/>
        </p:spPr>
      </p:pic>
      <p:sp>
        <p:nvSpPr>
          <p:cNvPr id="2" name="Title 1"/>
          <p:cNvSpPr>
            <a:spLocks noGrp="1"/>
          </p:cNvSpPr>
          <p:nvPr>
            <p:ph type="title"/>
          </p:nvPr>
        </p:nvSpPr>
        <p:spPr/>
        <p:txBody>
          <a:bodyPr/>
          <a:lstStyle/>
          <a:p>
            <a:endParaRPr lang="en-US" dirty="0"/>
          </a:p>
        </p:txBody>
      </p:sp>
      <p:pic>
        <p:nvPicPr>
          <p:cNvPr id="4098" name="Picture 2" descr="http://www.scientificamerican.com/media/inline/feds-push-satellite-tech_1.jpg"/>
          <p:cNvPicPr>
            <a:picLocks noChangeAspect="1" noChangeArrowheads="1"/>
          </p:cNvPicPr>
          <p:nvPr/>
        </p:nvPicPr>
        <p:blipFill>
          <a:blip r:embed="rId4" cstate="print"/>
          <a:srcRect b="65060"/>
          <a:stretch>
            <a:fillRect/>
          </a:stretch>
        </p:blipFill>
        <p:spPr bwMode="auto">
          <a:xfrm>
            <a:off x="0" y="1"/>
            <a:ext cx="9144000" cy="1523999"/>
          </a:xfrm>
          <a:prstGeom prst="rect">
            <a:avLst/>
          </a:prstGeom>
          <a:noFill/>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Calibri"/>
                <a:ea typeface="+mn-ea"/>
                <a:cs typeface="+mn-cs"/>
              </a:rPr>
              <a:t>ADS-B</a:t>
            </a:r>
          </a:p>
        </p:txBody>
      </p:sp>
      <p:sp>
        <p:nvSpPr>
          <p:cNvPr id="10" name="Rectangle 9"/>
          <p:cNvSpPr/>
          <p:nvPr/>
        </p:nvSpPr>
        <p:spPr>
          <a:xfrm>
            <a:off x="2209800" y="762000"/>
            <a:ext cx="426366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LPV Approach</a:t>
            </a:r>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6231568"/>
            <a:ext cx="1752600" cy="626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C93C7-37EB-4A4E-85FC-B3A37BFCB519}" type="slidenum">
              <a:rPr kumimoji="0" lang="en-US" sz="2400" b="1"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52400" y="3124200"/>
            <a:ext cx="9448800" cy="2123658"/>
          </a:xfrm>
          <a:prstGeom prst="rect">
            <a:avLst/>
          </a:prstGeom>
          <a:solidFill>
            <a:srgbClr val="C00000">
              <a:alpha val="39000"/>
            </a:srgb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with      </a:t>
            </a:r>
            <a:endPar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14" name="TextBox 13"/>
          <p:cNvSpPr txBox="1"/>
          <p:nvPr/>
        </p:nvSpPr>
        <p:spPr>
          <a:xfrm>
            <a:off x="1676400" y="3200400"/>
            <a:ext cx="28956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a:ea typeface="+mn-ea"/>
                <a:cs typeface="+mn-cs"/>
              </a:rPr>
              <a:t>L</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ocalizer</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4"/>
          <p:cNvSpPr txBox="1"/>
          <p:nvPr/>
        </p:nvSpPr>
        <p:spPr>
          <a:xfrm>
            <a:off x="4343400" y="3200400"/>
            <a:ext cx="42672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a:ea typeface="+mn-ea"/>
                <a:cs typeface="+mn-cs"/>
              </a:rPr>
              <a:t>P</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erformance</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p:cNvSpPr txBox="1"/>
          <p:nvPr/>
        </p:nvSpPr>
        <p:spPr>
          <a:xfrm>
            <a:off x="-1066800" y="6096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p:cNvSpPr txBox="1"/>
          <p:nvPr/>
        </p:nvSpPr>
        <p:spPr>
          <a:xfrm>
            <a:off x="3581400" y="4114800"/>
            <a:ext cx="58674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a:ea typeface="+mn-ea"/>
                <a:cs typeface="+mn-cs"/>
              </a:rPr>
              <a:t>V</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ertical Guidance</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to="" calcmode="lin" valueType="num">
                                      <p:cBhvr>
                                        <p:cTn id="7" dur="1" fill="hold"/>
                                        <p:tgtEl>
                                          <p:spTgt spid="14">
                                            <p:txEl>
                                              <p:pRg st="0" end="0"/>
                                            </p:txEl>
                                          </p:spTgt>
                                        </p:tgtEl>
                                        <p:attrNameLst>
                                          <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 to="" calcmode="lin" valueType="num">
                                      <p:cBhvr>
                                        <p:cTn id="11" dur="1" fill="hold"/>
                                        <p:tgtEl>
                                          <p:spTgt spid="15">
                                            <p:txEl>
                                              <p:pRg st="0" end="0"/>
                                            </p:txEl>
                                          </p:spTgt>
                                        </p:tgtEl>
                                        <p:attrNameLst>
                                          <p:attrName/>
                                        </p:attrNameLst>
                                      </p:cBhvr>
                                    </p:anim>
                                  </p:child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childTnLst>
                          </p:cTn>
                        </p:par>
                        <p:par>
                          <p:cTn id="16" fill="hold">
                            <p:stCondLst>
                              <p:cond delay="500"/>
                            </p:stCondLst>
                            <p:childTnLst>
                              <p:par>
                                <p:cTn id="17" presetID="24" presetClass="entr" presetSubtype="0" fill="hold" nodeType="after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 to="" calcmode="lin" valueType="num">
                                      <p:cBhvr>
                                        <p:cTn id="19" dur="1" fill="hold"/>
                                        <p:tgtEl>
                                          <p:spTgt spid="17">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PV1.jpg"/>
          <p:cNvPicPr>
            <a:picLocks noChangeAspect="1"/>
          </p:cNvPicPr>
          <p:nvPr/>
        </p:nvPicPr>
        <p:blipFill>
          <a:blip r:embed="rId3" cstate="print"/>
          <a:stretch>
            <a:fillRect/>
          </a:stretch>
        </p:blipFill>
        <p:spPr>
          <a:xfrm>
            <a:off x="0" y="1524000"/>
            <a:ext cx="9144000" cy="3471951"/>
          </a:xfrm>
          <a:prstGeom prst="rect">
            <a:avLst/>
          </a:prstGeom>
        </p:spPr>
      </p:pic>
      <p:sp>
        <p:nvSpPr>
          <p:cNvPr id="2" name="Title 1"/>
          <p:cNvSpPr>
            <a:spLocks noGrp="1"/>
          </p:cNvSpPr>
          <p:nvPr>
            <p:ph type="title"/>
          </p:nvPr>
        </p:nvSpPr>
        <p:spPr/>
        <p:txBody>
          <a:bodyPr/>
          <a:lstStyle/>
          <a:p>
            <a:endParaRPr lang="en-US" dirty="0"/>
          </a:p>
        </p:txBody>
      </p:sp>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Calibri"/>
                <a:ea typeface="+mn-ea"/>
                <a:cs typeface="+mn-cs"/>
              </a:rPr>
              <a:t>ADS-B</a:t>
            </a:r>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C93C7-37EB-4A4E-85FC-B3A37BFCB519}" type="slidenum">
              <a:rPr kumimoji="0" lang="en-US" sz="2400" b="1"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4098" name="Picture 2" descr="http://www.scientificamerican.com/media/inline/feds-push-satellite-tech_1.jpg"/>
          <p:cNvPicPr>
            <a:picLocks noChangeAspect="1" noChangeArrowheads="1"/>
          </p:cNvPicPr>
          <p:nvPr/>
        </p:nvPicPr>
        <p:blipFill>
          <a:blip r:embed="rId5" cstate="print"/>
          <a:srcRect b="65060"/>
          <a:stretch>
            <a:fillRect/>
          </a:stretch>
        </p:blipFill>
        <p:spPr bwMode="auto">
          <a:xfrm>
            <a:off x="0" y="1"/>
            <a:ext cx="9144000" cy="1523999"/>
          </a:xfrm>
          <a:prstGeom prst="rect">
            <a:avLst/>
          </a:prstGeom>
          <a:noFill/>
        </p:spPr>
      </p:pic>
      <p:sp>
        <p:nvSpPr>
          <p:cNvPr id="11" name="Rectangle 10"/>
          <p:cNvSpPr/>
          <p:nvPr/>
        </p:nvSpPr>
        <p:spPr>
          <a:xfrm>
            <a:off x="2514600" y="4876800"/>
            <a:ext cx="426366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LPV Approach</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hyfiles.org/wp-content/uploads/2010/03/clouds.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endParaRPr lang="en-US" dirty="0"/>
          </a:p>
        </p:txBody>
      </p:sp>
      <p:pic>
        <p:nvPicPr>
          <p:cNvPr id="4098" name="Picture 2" descr="http://www.scientificamerican.com/media/inline/feds-push-satellite-tech_1.jpg"/>
          <p:cNvPicPr>
            <a:picLocks noChangeAspect="1" noChangeArrowheads="1"/>
          </p:cNvPicPr>
          <p:nvPr/>
        </p:nvPicPr>
        <p:blipFill>
          <a:blip r:embed="rId4" cstate="print"/>
          <a:srcRect b="65060"/>
          <a:stretch>
            <a:fillRect/>
          </a:stretch>
        </p:blipFill>
        <p:spPr bwMode="auto">
          <a:xfrm>
            <a:off x="0" y="1"/>
            <a:ext cx="9144000" cy="1523999"/>
          </a:xfrm>
          <a:prstGeom prst="rect">
            <a:avLst/>
          </a:prstGeom>
          <a:noFill/>
        </p:spPr>
      </p:pic>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Calibri"/>
                <a:ea typeface="+mn-ea"/>
                <a:cs typeface="+mn-cs"/>
              </a:rPr>
              <a:t>ADS-B</a:t>
            </a: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C93C7-37EB-4A4E-85FC-B3A37BFCB519}" type="slidenum">
              <a:rPr kumimoji="0" lang="en-US" sz="2400" b="1"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Content Placeholder 10" descr="U55.jpg"/>
          <p:cNvPicPr>
            <a:picLocks noGrp="1" noChangeAspect="1"/>
          </p:cNvPicPr>
          <p:nvPr>
            <p:ph idx="1"/>
          </p:nvPr>
        </p:nvPicPr>
        <p:blipFill>
          <a:blip r:embed="rId6" cstate="print"/>
          <a:stretch>
            <a:fillRect/>
          </a:stretch>
        </p:blipFill>
        <p:spPr>
          <a:xfrm>
            <a:off x="3276600" y="209655"/>
            <a:ext cx="4267200" cy="6648345"/>
          </a:xfrm>
          <a:prstGeom prst="rect">
            <a:avLst/>
          </a:prstGeom>
          <a:ln>
            <a:noFill/>
          </a:ln>
          <a:effectLst>
            <a:outerShdw blurRad="292100" dist="139700" dir="2700000" algn="tl" rotWithShape="0">
              <a:srgbClr val="333333">
                <a:alpha val="65000"/>
              </a:srgbClr>
            </a:outerShdw>
          </a:effectLst>
        </p:spPr>
      </p:pic>
      <p:pic>
        <p:nvPicPr>
          <p:cNvPr id="12" name="Content Placeholder 10" descr="U55.jpg"/>
          <p:cNvPicPr>
            <a:picLocks noChangeAspect="1"/>
          </p:cNvPicPr>
          <p:nvPr/>
        </p:nvPicPr>
        <p:blipFill>
          <a:blip r:embed="rId6" cstate="print"/>
          <a:srcRect t="84321" r="59286" b="10453"/>
          <a:stretch>
            <a:fillRect/>
          </a:stretch>
        </p:blipFill>
        <p:spPr>
          <a:xfrm>
            <a:off x="990600" y="4572000"/>
            <a:ext cx="4572000" cy="914400"/>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3810000" y="4953000"/>
            <a:ext cx="5334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p:cNvSpPr/>
          <p:nvPr/>
        </p:nvSpPr>
        <p:spPr>
          <a:xfrm>
            <a:off x="448791" y="1524000"/>
            <a:ext cx="3992695"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Panguich</a:t>
            </a:r>
            <a:r>
              <a:rPr kumimoji="0" lang="en-US" sz="5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 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Pop: 1,623</a:t>
            </a:r>
          </a:p>
        </p:txBody>
      </p:sp>
      <p:sp>
        <p:nvSpPr>
          <p:cNvPr id="15" name="Rectangle 14"/>
          <p:cNvSpPr/>
          <p:nvPr/>
        </p:nvSpPr>
        <p:spPr>
          <a:xfrm>
            <a:off x="3276600" y="5791200"/>
            <a:ext cx="17526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Down Arrow 15"/>
          <p:cNvSpPr/>
          <p:nvPr/>
        </p:nvSpPr>
        <p:spPr>
          <a:xfrm>
            <a:off x="3810000" y="4495800"/>
            <a:ext cx="457200" cy="457200"/>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70" decel="100000"/>
                                        <p:tgtEl>
                                          <p:spTgt spid="12"/>
                                        </p:tgtEl>
                                      </p:cBhvr>
                                    </p:animEffect>
                                    <p:animScale>
                                      <p:cBhvr>
                                        <p:cTn id="8" dur="770" decel="100000"/>
                                        <p:tgtEl>
                                          <p:spTgt spid="12"/>
                                        </p:tgtEl>
                                      </p:cBhvr>
                                      <p:from x="10000" y="10000"/>
                                      <p:to x="200000" y="450000"/>
                                    </p:animScale>
                                    <p:animScale>
                                      <p:cBhvr>
                                        <p:cTn id="9" dur="1230" accel="100000" fill="hold">
                                          <p:stCondLst>
                                            <p:cond delay="770"/>
                                          </p:stCondLst>
                                        </p:cTn>
                                        <p:tgtEl>
                                          <p:spTgt spid="12"/>
                                        </p:tgtEl>
                                      </p:cBhvr>
                                      <p:from x="200000" y="450000"/>
                                      <p:to x="100000" y="100000"/>
                                    </p:animScale>
                                    <p:set>
                                      <p:cBhvr>
                                        <p:cTn id="10" dur="770" fill="hold"/>
                                        <p:tgtEl>
                                          <p:spTgt spid="12"/>
                                        </p:tgtEl>
                                        <p:attrNameLst>
                                          <p:attrName>ppt_x</p:attrName>
                                        </p:attrNameLst>
                                      </p:cBhvr>
                                      <p:to>
                                        <p:strVal val="(0.5)"/>
                                      </p:to>
                                    </p:set>
                                    <p:anim from="(0.5)" to="(#ppt_x)" calcmode="lin" valueType="num">
                                      <p:cBhvr>
                                        <p:cTn id="11" dur="1230" accel="100000" fill="hold">
                                          <p:stCondLst>
                                            <p:cond delay="770"/>
                                          </p:stCondLst>
                                        </p:cTn>
                                        <p:tgtEl>
                                          <p:spTgt spid="12"/>
                                        </p:tgtEl>
                                        <p:attrNameLst>
                                          <p:attrName>ppt_x</p:attrName>
                                        </p:attrNameLst>
                                      </p:cBhvr>
                                    </p:anim>
                                    <p:set>
                                      <p:cBhvr>
                                        <p:cTn id="12" dur="770" fill="hold"/>
                                        <p:tgtEl>
                                          <p:spTgt spid="12"/>
                                        </p:tgtEl>
                                        <p:attrNameLst>
                                          <p:attrName>ppt_y</p:attrName>
                                        </p:attrNameLst>
                                      </p:cBhvr>
                                      <p:to>
                                        <p:strVal val="(#ppt_y+0.4)"/>
                                      </p:to>
                                    </p:set>
                                    <p:anim from="(#ppt_y+0.4)" to="(#ppt_y)" calcmode="lin" valueType="num">
                                      <p:cBhvr>
                                        <p:cTn id="13" dur="1230" accel="100000" fill="hold">
                                          <p:stCondLst>
                                            <p:cond delay="770"/>
                                          </p:stCondLst>
                                        </p:cTn>
                                        <p:tgtEl>
                                          <p:spTgt spid="12"/>
                                        </p:tgtEl>
                                        <p:attrNameLst>
                                          <p:attrName>ppt_y</p:attrName>
                                        </p:attrNameLst>
                                      </p:cBhvr>
                                    </p:anim>
                                  </p:childTnLst>
                                </p:cTn>
                              </p:par>
                            </p:childTnLst>
                          </p:cTn>
                        </p:par>
                        <p:par>
                          <p:cTn id="14" fill="hold">
                            <p:stCondLst>
                              <p:cond delay="2000"/>
                            </p:stCondLst>
                            <p:childTnLst>
                              <p:par>
                                <p:cTn id="15" presetID="51"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385" decel="100000"/>
                                        <p:tgtEl>
                                          <p:spTgt spid="13"/>
                                        </p:tgtEl>
                                      </p:cBhvr>
                                    </p:animEffect>
                                    <p:animScale>
                                      <p:cBhvr>
                                        <p:cTn id="18" dur="385" decel="100000"/>
                                        <p:tgtEl>
                                          <p:spTgt spid="13"/>
                                        </p:tgtEl>
                                      </p:cBhvr>
                                      <p:from x="10000" y="10000"/>
                                      <p:to x="200000" y="450000"/>
                                    </p:animScale>
                                    <p:animScale>
                                      <p:cBhvr>
                                        <p:cTn id="19" dur="615" accel="100000" fill="hold">
                                          <p:stCondLst>
                                            <p:cond delay="385"/>
                                          </p:stCondLst>
                                        </p:cTn>
                                        <p:tgtEl>
                                          <p:spTgt spid="13"/>
                                        </p:tgtEl>
                                      </p:cBhvr>
                                      <p:from x="200000" y="450000"/>
                                      <p:to x="100000" y="100000"/>
                                    </p:animScale>
                                    <p:set>
                                      <p:cBhvr>
                                        <p:cTn id="20" dur="385" fill="hold"/>
                                        <p:tgtEl>
                                          <p:spTgt spid="13"/>
                                        </p:tgtEl>
                                        <p:attrNameLst>
                                          <p:attrName>ppt_x</p:attrName>
                                        </p:attrNameLst>
                                      </p:cBhvr>
                                      <p:to>
                                        <p:strVal val="(0.5)"/>
                                      </p:to>
                                    </p:set>
                                    <p:anim from="(0.5)" to="(#ppt_x)" calcmode="lin" valueType="num">
                                      <p:cBhvr>
                                        <p:cTn id="21" dur="615" accel="100000" fill="hold">
                                          <p:stCondLst>
                                            <p:cond delay="385"/>
                                          </p:stCondLst>
                                        </p:cTn>
                                        <p:tgtEl>
                                          <p:spTgt spid="13"/>
                                        </p:tgtEl>
                                        <p:attrNameLst>
                                          <p:attrName>ppt_x</p:attrName>
                                        </p:attrNameLst>
                                      </p:cBhvr>
                                    </p:anim>
                                    <p:set>
                                      <p:cBhvr>
                                        <p:cTn id="22" dur="385" fill="hold"/>
                                        <p:tgtEl>
                                          <p:spTgt spid="13"/>
                                        </p:tgtEl>
                                        <p:attrNameLst>
                                          <p:attrName>ppt_y</p:attrName>
                                        </p:attrNameLst>
                                      </p:cBhvr>
                                      <p:to>
                                        <p:strVal val="(#ppt_y+0.4)"/>
                                      </p:to>
                                    </p:set>
                                    <p:anim from="(#ppt_y+0.4)" to="(#ppt_y)" calcmode="lin" valueType="num">
                                      <p:cBhvr>
                                        <p:cTn id="23" dur="615" accel="100000" fill="hold">
                                          <p:stCondLst>
                                            <p:cond delay="385"/>
                                          </p:stCondLst>
                                        </p:cTn>
                                        <p:tgtEl>
                                          <p:spTgt spid="13"/>
                                        </p:tgtEl>
                                        <p:attrNameLst>
                                          <p:attrName>ppt_y</p:attrName>
                                        </p:attrNameLst>
                                      </p:cBhvr>
                                    </p:anim>
                                  </p:childTnLst>
                                </p:cTn>
                              </p:par>
                            </p:childTnLst>
                          </p:cTn>
                        </p:par>
                        <p:par>
                          <p:cTn id="24" fill="hold">
                            <p:stCondLst>
                              <p:cond delay="3000"/>
                            </p:stCondLst>
                            <p:childTnLst>
                              <p:par>
                                <p:cTn id="25" presetID="53"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descr="http://www.scientificamerican.com/media/inline/feds-push-satellite-tech_1.jpg"/>
          <p:cNvPicPr>
            <a:picLocks noChangeAspect="1" noChangeArrowheads="1"/>
          </p:cNvPicPr>
          <p:nvPr/>
        </p:nvPicPr>
        <p:blipFill>
          <a:blip r:embed="rId3" cstate="print"/>
          <a:srcRect b="65060"/>
          <a:stretch>
            <a:fillRect/>
          </a:stretch>
        </p:blipFill>
        <p:spPr bwMode="auto">
          <a:xfrm>
            <a:off x="0" y="1"/>
            <a:ext cx="9144000" cy="1523999"/>
          </a:xfrm>
          <a:prstGeom prst="rect">
            <a:avLst/>
          </a:prstGeom>
          <a:noFill/>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Calibri"/>
                <a:ea typeface="+mn-ea"/>
                <a:cs typeface="+mn-cs"/>
              </a:rPr>
              <a:t>ADS-B</a:t>
            </a: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C93C7-37EB-4A4E-85FC-B3A37BFCB519}" type="slidenum">
              <a:rPr kumimoji="0" lang="en-US" sz="24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p:cNvSpPr/>
          <p:nvPr/>
        </p:nvSpPr>
        <p:spPr>
          <a:xfrm>
            <a:off x="381000" y="1066800"/>
            <a:ext cx="8324010"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WAAS Ensures System Integrity</a:t>
            </a:r>
          </a:p>
        </p:txBody>
      </p:sp>
      <p:sp>
        <p:nvSpPr>
          <p:cNvPr id="13" name="TextBox 12"/>
          <p:cNvSpPr txBox="1"/>
          <p:nvPr/>
        </p:nvSpPr>
        <p:spPr>
          <a:xfrm>
            <a:off x="2895600" y="1905000"/>
            <a:ext cx="624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finds problems fast – before it’s too late</a:t>
            </a:r>
          </a:p>
        </p:txBody>
      </p:sp>
      <p:pic>
        <p:nvPicPr>
          <p:cNvPr id="14" name="Content Placeholder 10" descr="U55.jpg"/>
          <p:cNvPicPr>
            <a:picLocks noGrp="1" noChangeAspect="1"/>
          </p:cNvPicPr>
          <p:nvPr>
            <p:ph idx="1"/>
          </p:nvPr>
        </p:nvPicPr>
        <p:blipFill>
          <a:blip r:embed="rId4" cstate="print"/>
          <a:srcRect t="64469"/>
          <a:stretch>
            <a:fillRect/>
          </a:stretch>
        </p:blipFill>
        <p:spPr>
          <a:xfrm>
            <a:off x="2524432" y="2743200"/>
            <a:ext cx="6619568" cy="3664404"/>
          </a:xfrm>
          <a:prstGeom prst="rect">
            <a:avLst/>
          </a:prstGeom>
          <a:ln>
            <a:noFill/>
          </a:ln>
          <a:effectLst>
            <a:outerShdw blurRad="292100" dist="139700" dir="2700000" algn="tl" rotWithShape="0">
              <a:srgbClr val="333333">
                <a:alpha val="65000"/>
              </a:srgbClr>
            </a:outerShdw>
          </a:effectLst>
        </p:spPr>
      </p:pic>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23266" name="Picture 2" descr="http://www.pilotsjourneypodcast.com/images/Ep013/Ep013-G430-RAIM.gif"/>
          <p:cNvPicPr>
            <a:picLocks noChangeAspect="1" noChangeArrowheads="1"/>
          </p:cNvPicPr>
          <p:nvPr/>
        </p:nvPicPr>
        <p:blipFill>
          <a:blip r:embed="rId6" cstate="print"/>
          <a:srcRect r="59223" b="30435"/>
          <a:stretch>
            <a:fillRect/>
          </a:stretch>
        </p:blipFill>
        <p:spPr bwMode="auto">
          <a:xfrm>
            <a:off x="12394" y="2022786"/>
            <a:ext cx="2479381" cy="3305841"/>
          </a:xfrm>
          <a:prstGeom prst="rect">
            <a:avLst/>
          </a:prstGeom>
          <a:noFill/>
        </p:spPr>
      </p:pic>
      <p:pic>
        <p:nvPicPr>
          <p:cNvPr id="15" name="Picture 2" descr="http://www.pilotsjourneypodcast.com/images/Ep013/Ep013-G430-RAIM.gif"/>
          <p:cNvPicPr>
            <a:picLocks noChangeAspect="1" noChangeArrowheads="1"/>
          </p:cNvPicPr>
          <p:nvPr/>
        </p:nvPicPr>
        <p:blipFill>
          <a:blip r:embed="rId6" cstate="print"/>
          <a:srcRect t="74534" r="78641" b="8074"/>
          <a:stretch>
            <a:fillRect/>
          </a:stretch>
        </p:blipFill>
        <p:spPr bwMode="auto">
          <a:xfrm>
            <a:off x="126623" y="4285236"/>
            <a:ext cx="1397378" cy="820164"/>
          </a:xfrm>
          <a:prstGeom prst="rect">
            <a:avLst/>
          </a:prstGeom>
          <a:noFill/>
          <a:effectLst>
            <a:softEdge rad="63500"/>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http://i.ytimg.com/vi/VP9oDejmurE/maxresdefault.jpg"/>
          <p:cNvPicPr>
            <a:picLocks noChangeAspect="1" noChangeArrowheads="1"/>
          </p:cNvPicPr>
          <p:nvPr/>
        </p:nvPicPr>
        <p:blipFill>
          <a:blip r:embed="rId3" cstate="print"/>
          <a:srcRect/>
          <a:stretch>
            <a:fillRect/>
          </a:stretch>
        </p:blipFill>
        <p:spPr bwMode="auto">
          <a:xfrm>
            <a:off x="0" y="1500187"/>
            <a:ext cx="9525000" cy="5357813"/>
          </a:xfrm>
          <a:prstGeom prst="rect">
            <a:avLst/>
          </a:prstGeom>
          <a:noFill/>
        </p:spPr>
      </p:pic>
      <p:sp>
        <p:nvSpPr>
          <p:cNvPr id="2" name="Title 1"/>
          <p:cNvSpPr>
            <a:spLocks noGrp="1"/>
          </p:cNvSpPr>
          <p:nvPr>
            <p:ph type="title"/>
          </p:nvPr>
        </p:nvSpPr>
        <p:spPr/>
        <p:txBody>
          <a:bodyPr/>
          <a:lstStyle/>
          <a:p>
            <a:endParaRPr lang="en-US" dirty="0"/>
          </a:p>
        </p:txBody>
      </p:sp>
      <p:pic>
        <p:nvPicPr>
          <p:cNvPr id="4098" name="Picture 2" descr="http://www.scientificamerican.com/media/inline/feds-push-satellite-tech_1.jpg"/>
          <p:cNvPicPr>
            <a:picLocks noChangeAspect="1" noChangeArrowheads="1"/>
          </p:cNvPicPr>
          <p:nvPr/>
        </p:nvPicPr>
        <p:blipFill>
          <a:blip r:embed="rId4" cstate="print"/>
          <a:srcRect b="65060"/>
          <a:stretch>
            <a:fillRect/>
          </a:stretch>
        </p:blipFill>
        <p:spPr bwMode="auto">
          <a:xfrm>
            <a:off x="0" y="1"/>
            <a:ext cx="9144000" cy="1523999"/>
          </a:xfrm>
          <a:prstGeom prst="rect">
            <a:avLst/>
          </a:prstGeom>
          <a:noFill/>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Calibri"/>
                <a:ea typeface="+mn-ea"/>
                <a:cs typeface="+mn-cs"/>
              </a:rPr>
              <a:t>ADS-B</a:t>
            </a:r>
          </a:p>
        </p:txBody>
      </p:sp>
      <p:sp>
        <p:nvSpPr>
          <p:cNvPr id="10" name="Rectangle 9"/>
          <p:cNvSpPr/>
          <p:nvPr/>
        </p:nvSpPr>
        <p:spPr>
          <a:xfrm>
            <a:off x="304800" y="1676400"/>
            <a:ext cx="679641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3,567 LPV approaches:</a:t>
            </a:r>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C93C7-37EB-4A4E-85FC-B3A37BFCB519}" type="slidenum">
              <a:rPr kumimoji="0" lang="en-US" sz="2400" b="1"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12"/>
          <p:cNvSpPr/>
          <p:nvPr/>
        </p:nvSpPr>
        <p:spPr>
          <a:xfrm>
            <a:off x="381000" y="2362200"/>
            <a:ext cx="8388616" cy="2308324"/>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outerShdw blurRad="38100" dist="38100" dir="2700000" algn="tl">
                    <a:srgbClr val="000000">
                      <a:alpha val="43137"/>
                    </a:srgbClr>
                  </a:outerShdw>
                </a:effectLst>
                <a:uLnTx/>
                <a:uFillTx/>
                <a:latin typeface="Calibri"/>
                <a:ea typeface="+mn-ea"/>
                <a:cs typeface="+mn-cs"/>
              </a:rPr>
              <a:t>serving 1,739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905"/>
                <a:solidFill>
                  <a:prstClr val="white"/>
                </a:solidFill>
                <a:effectLst>
                  <a:outerShdw blurRad="38100" dist="38100" dir="2700000" algn="tl">
                    <a:srgbClr val="000000">
                      <a:alpha val="43137"/>
                    </a:srgbClr>
                  </a:outerShdw>
                </a:effectLst>
                <a:uLnTx/>
                <a:uFillTx/>
                <a:latin typeface="Calibri"/>
                <a:ea typeface="+mn-ea"/>
                <a:cs typeface="+mn-cs"/>
              </a:rPr>
              <a:t>&lt; 1,450 in the US</a:t>
            </a:r>
          </a:p>
        </p:txBody>
      </p:sp>
      <p:sp>
        <p:nvSpPr>
          <p:cNvPr id="11" name="Rectangle 10"/>
          <p:cNvSpPr/>
          <p:nvPr/>
        </p:nvSpPr>
        <p:spPr>
          <a:xfrm>
            <a:off x="282415" y="3200400"/>
            <a:ext cx="475598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ILS approaches: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3">
                                            <p:txEl>
                                              <p:pRg st="0" end="0"/>
                                            </p:txEl>
                                          </p:spTgt>
                                        </p:tgtEl>
                                      </p:cBhvr>
                                    </p:animEffect>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anim calcmode="lin" valueType="num">
                                      <p:cBhvr>
                                        <p:cTn id="13" dur="1000" fill="hold"/>
                                        <p:tgtEl>
                                          <p:spTgt spid="13">
                                            <p:txEl>
                                              <p:pRg st="3" end="3"/>
                                            </p:txEl>
                                          </p:spTgt>
                                        </p:tgtEl>
                                        <p:attrNameLst>
                                          <p:attrName>ppt_w</p:attrName>
                                        </p:attrNameLst>
                                      </p:cBhvr>
                                      <p:tavLst>
                                        <p:tav tm="0">
                                          <p:val>
                                            <p:fltVal val="0"/>
                                          </p:val>
                                        </p:tav>
                                        <p:tav tm="100000">
                                          <p:val>
                                            <p:strVal val="#ppt_w"/>
                                          </p:val>
                                        </p:tav>
                                      </p:tavLst>
                                    </p:anim>
                                    <p:anim calcmode="lin" valueType="num">
                                      <p:cBhvr>
                                        <p:cTn id="14" dur="1000" fill="hold"/>
                                        <p:tgtEl>
                                          <p:spTgt spid="13">
                                            <p:txEl>
                                              <p:pRg st="3" end="3"/>
                                            </p:txEl>
                                          </p:spTgt>
                                        </p:tgtEl>
                                        <p:attrNameLst>
                                          <p:attrName>ppt_h</p:attrName>
                                        </p:attrNameLst>
                                      </p:cBhvr>
                                      <p:tavLst>
                                        <p:tav tm="0">
                                          <p:val>
                                            <p:fltVal val="0"/>
                                          </p:val>
                                        </p:tav>
                                        <p:tav tm="100000">
                                          <p:val>
                                            <p:strVal val="#ppt_h"/>
                                          </p:val>
                                        </p:tav>
                                      </p:tavLst>
                                    </p:anim>
                                    <p:anim calcmode="lin" valueType="num">
                                      <p:cBhvr>
                                        <p:cTn id="15" dur="1000" fill="hold"/>
                                        <p:tgtEl>
                                          <p:spTgt spid="13">
                                            <p:txEl>
                                              <p:pRg st="3" end="3"/>
                                            </p:txEl>
                                          </p:spTgt>
                                        </p:tgtEl>
                                        <p:attrNameLst>
                                          <p:attrName>style.rotation</p:attrName>
                                        </p:attrNameLst>
                                      </p:cBhvr>
                                      <p:tavLst>
                                        <p:tav tm="0">
                                          <p:val>
                                            <p:fltVal val="360"/>
                                          </p:val>
                                        </p:tav>
                                        <p:tav tm="100000">
                                          <p:val>
                                            <p:fltVal val="0"/>
                                          </p:val>
                                        </p:tav>
                                      </p:tavLst>
                                    </p:anim>
                                    <p:animEffect transition="in" filter="fade">
                                      <p:cBhvr>
                                        <p:cTn id="16" dur="10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96711-76AD-4C5C-BB12-AFD88361B011}"/>
              </a:ext>
            </a:extLst>
          </p:cNvPr>
          <p:cNvSpPr>
            <a:spLocks noGrp="1"/>
          </p:cNvSpPr>
          <p:nvPr>
            <p:ph type="title"/>
          </p:nvPr>
        </p:nvSpPr>
        <p:spPr>
          <a:xfrm>
            <a:off x="957834" y="2844747"/>
            <a:ext cx="2532887" cy="3681976"/>
          </a:xfrm>
          <a:noFill/>
        </p:spPr>
        <p:txBody>
          <a:bodyPr vert="horz" lIns="91440" tIns="45720" rIns="91440" bIns="45720" rtlCol="0" anchor="b">
            <a:normAutofit fontScale="90000"/>
          </a:bodyPr>
          <a:lstStyle/>
          <a:p>
            <a:pPr algn="l">
              <a:lnSpc>
                <a:spcPct val="90000"/>
              </a:lnSpc>
            </a:pPr>
            <a:r>
              <a:rPr lang="en-US" sz="3800" b="1" dirty="0">
                <a:effectLst>
                  <a:outerShdw blurRad="38100" dist="38100" dir="2700000" algn="tl">
                    <a:srgbClr val="000000">
                      <a:alpha val="43137"/>
                    </a:srgbClr>
                  </a:outerShdw>
                </a:effectLst>
              </a:rPr>
              <a:t>GTN 750, </a:t>
            </a:r>
            <a:r>
              <a:rPr lang="en-US" sz="3800" b="1" dirty="0">
                <a:solidFill>
                  <a:srgbClr val="FF0000"/>
                </a:solidFill>
                <a:effectLst>
                  <a:outerShdw blurRad="38100" dist="38100" dir="2700000" algn="tl">
                    <a:srgbClr val="000000">
                      <a:alpha val="43137"/>
                    </a:srgbClr>
                  </a:outerShdw>
                </a:effectLst>
              </a:rPr>
              <a:t>$14,500</a:t>
            </a:r>
            <a:br>
              <a:rPr lang="en-US" sz="3800" b="1" dirty="0">
                <a:effectLst>
                  <a:outerShdw blurRad="38100" dist="38100" dir="2700000" algn="tl">
                    <a:srgbClr val="000000">
                      <a:alpha val="43137"/>
                    </a:srgbClr>
                  </a:outerShdw>
                </a:effectLst>
              </a:rPr>
            </a:br>
            <a:br>
              <a:rPr lang="en-US" sz="3800" b="1" dirty="0">
                <a:effectLst>
                  <a:outerShdw blurRad="38100" dist="38100" dir="2700000" algn="tl">
                    <a:srgbClr val="000000">
                      <a:alpha val="43137"/>
                    </a:srgbClr>
                  </a:outerShdw>
                </a:effectLst>
              </a:rPr>
            </a:br>
            <a:br>
              <a:rPr lang="en-US" sz="3800" b="1" dirty="0">
                <a:effectLst>
                  <a:outerShdw blurRad="38100" dist="38100" dir="2700000" algn="tl">
                    <a:srgbClr val="000000">
                      <a:alpha val="43137"/>
                    </a:srgbClr>
                  </a:outerShdw>
                </a:effectLst>
              </a:rPr>
            </a:br>
            <a:br>
              <a:rPr lang="en-US" sz="3800" b="1" dirty="0">
                <a:effectLst>
                  <a:outerShdw blurRad="38100" dist="38100" dir="2700000" algn="tl">
                    <a:srgbClr val="000000">
                      <a:alpha val="43137"/>
                    </a:srgbClr>
                  </a:outerShdw>
                </a:effectLst>
              </a:rPr>
            </a:br>
            <a:br>
              <a:rPr lang="en-US" sz="3800" b="1" dirty="0">
                <a:effectLst>
                  <a:outerShdw blurRad="38100" dist="38100" dir="2700000" algn="tl">
                    <a:srgbClr val="000000">
                      <a:alpha val="43137"/>
                    </a:srgbClr>
                  </a:outerShdw>
                </a:effectLst>
              </a:rPr>
            </a:br>
            <a:br>
              <a:rPr lang="en-US" sz="3800" b="1" dirty="0">
                <a:effectLst>
                  <a:outerShdw blurRad="38100" dist="38100" dir="2700000" algn="tl">
                    <a:srgbClr val="000000">
                      <a:alpha val="43137"/>
                    </a:srgbClr>
                  </a:outerShdw>
                </a:effectLst>
              </a:rPr>
            </a:br>
            <a:r>
              <a:rPr lang="en-US" sz="3800" b="1" dirty="0">
                <a:effectLst>
                  <a:outerShdw blurRad="38100" dist="38100" dir="2700000" algn="tl">
                    <a:srgbClr val="000000">
                      <a:alpha val="43137"/>
                    </a:srgbClr>
                  </a:outerShdw>
                </a:effectLst>
              </a:rPr>
              <a:t>GTN 650, </a:t>
            </a:r>
            <a:r>
              <a:rPr lang="en-US" sz="3800" b="1" dirty="0">
                <a:solidFill>
                  <a:srgbClr val="FF0000"/>
                </a:solidFill>
                <a:effectLst>
                  <a:outerShdw blurRad="38100" dist="38100" dir="2700000" algn="tl">
                    <a:srgbClr val="000000">
                      <a:alpha val="43137"/>
                    </a:srgbClr>
                  </a:outerShdw>
                </a:effectLst>
              </a:rPr>
              <a:t>$9,800</a:t>
            </a:r>
          </a:p>
        </p:txBody>
      </p:sp>
      <p:pic>
        <p:nvPicPr>
          <p:cNvPr id="8" name="Content Placeholder 4" descr="http://www.midwestflyer.com/wp-content/uploads/2011/06/GARMIN-GTN-750_650.jpg">
            <a:extLst>
              <a:ext uri="{FF2B5EF4-FFF2-40B4-BE49-F238E27FC236}">
                <a16:creationId xmlns:a16="http://schemas.microsoft.com/office/drawing/2014/main" id="{0C31496E-A5FA-4991-BE48-CA53F1EF5C27}"/>
              </a:ext>
            </a:extLst>
          </p:cNvPr>
          <p:cNvPicPr>
            <a:picLocks noGrp="1" noChangeAspect="1" noChangeArrowheads="1"/>
          </p:cNvPicPr>
          <p:nvPr>
            <p:ph idx="1"/>
          </p:nvPr>
        </p:nvPicPr>
        <p:blipFill rotWithShape="1">
          <a:blip r:embed="rId2" cstate="print"/>
          <a:srcRect t="6266" r="2" b="6090"/>
          <a:stretch/>
        </p:blipFill>
        <p:spPr bwMode="auto">
          <a:xfrm>
            <a:off x="3490722" y="10"/>
            <a:ext cx="5653278" cy="6857990"/>
          </a:xfrm>
          <a:prstGeom prst="rect">
            <a:avLst/>
          </a:prstGeom>
          <a:noFill/>
        </p:spPr>
      </p:pic>
      <p:sp>
        <p:nvSpPr>
          <p:cNvPr id="4" name="Slide Number Placeholder 3">
            <a:extLst>
              <a:ext uri="{FF2B5EF4-FFF2-40B4-BE49-F238E27FC236}">
                <a16:creationId xmlns:a16="http://schemas.microsoft.com/office/drawing/2014/main" id="{7DC7B68B-91F0-4D17-8E0A-0E33344AE9F6}"/>
              </a:ext>
            </a:extLst>
          </p:cNvPr>
          <p:cNvSpPr>
            <a:spLocks noGrp="1"/>
          </p:cNvSpPr>
          <p:nvPr>
            <p:ph type="sldNum" sz="quarter" idx="12"/>
          </p:nvPr>
        </p:nvSpPr>
        <p:spPr>
          <a:xfrm>
            <a:off x="8194857" y="6356350"/>
            <a:ext cx="469082" cy="365125"/>
          </a:xfrm>
          <a:noFill/>
        </p:spPr>
        <p:txBody>
          <a:bodyPr vert="horz" lIns="91440" tIns="45720" rIns="91440" bIns="45720" rtlCol="0" anchor="ctr">
            <a:normAutofit/>
          </a:bodyPr>
          <a:lstStyle/>
          <a:p>
            <a:pPr>
              <a:spcAft>
                <a:spcPts val="600"/>
              </a:spcAft>
              <a:defRPr/>
            </a:pPr>
            <a:fld id="{8CCC93C7-37EB-4A4E-85FC-B3A37BFCB519}" type="slidenum">
              <a:rPr lang="en-US">
                <a:solidFill>
                  <a:srgbClr val="FFFFFF"/>
                </a:solidFill>
                <a:latin typeface="Calibri" panose="020F0502020204030204"/>
              </a:rPr>
              <a:pPr>
                <a:spcAft>
                  <a:spcPts val="600"/>
                </a:spcAft>
                <a:defRPr/>
              </a:pPr>
              <a:t>136</a:t>
            </a:fld>
            <a:endParaRPr lang="en-US">
              <a:solidFill>
                <a:srgbClr val="FFFFFF"/>
              </a:solidFill>
              <a:latin typeface="Calibri" panose="020F0502020204030204"/>
            </a:endParaRPr>
          </a:p>
        </p:txBody>
      </p:sp>
      <p:pic>
        <p:nvPicPr>
          <p:cNvPr id="7" name="Picture 4" descr="http://www.fullcycle.com.au/storage/bikelogos/Garmin-Logo.gif?__SQUARESPACE_CACHEVERSION=1335501166310">
            <a:extLst>
              <a:ext uri="{FF2B5EF4-FFF2-40B4-BE49-F238E27FC236}">
                <a16:creationId xmlns:a16="http://schemas.microsoft.com/office/drawing/2014/main" id="{1E2A2DD5-B5A7-4422-ACC7-3B080CAB55F7}"/>
              </a:ext>
            </a:extLst>
          </p:cNvPr>
          <p:cNvPicPr>
            <a:picLocks noChangeAspect="1" noChangeArrowheads="1"/>
          </p:cNvPicPr>
          <p:nvPr/>
        </p:nvPicPr>
        <p:blipFill>
          <a:blip r:embed="rId3" cstate="print"/>
          <a:srcRect/>
          <a:stretch>
            <a:fillRect/>
          </a:stretch>
        </p:blipFill>
        <p:spPr bwMode="auto">
          <a:xfrm>
            <a:off x="228601" y="487150"/>
            <a:ext cx="3262122" cy="884449"/>
          </a:xfrm>
          <a:prstGeom prst="rect">
            <a:avLst/>
          </a:prstGeom>
          <a:noFill/>
        </p:spPr>
      </p:pic>
    </p:spTree>
    <p:extLst>
      <p:ext uri="{BB962C8B-B14F-4D97-AF65-F5344CB8AC3E}">
        <p14:creationId xmlns:p14="http://schemas.microsoft.com/office/powerpoint/2010/main" val="2999185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C7B68B-91F0-4D17-8E0A-0E33344AE9F6}"/>
              </a:ext>
            </a:extLst>
          </p:cNvPr>
          <p:cNvSpPr>
            <a:spLocks noGrp="1"/>
          </p:cNvSpPr>
          <p:nvPr>
            <p:ph type="sldNum" sz="quarter" idx="12"/>
          </p:nvPr>
        </p:nvSpPr>
        <p:spPr>
          <a:xfrm>
            <a:off x="8194857" y="6356350"/>
            <a:ext cx="469082" cy="365125"/>
          </a:xfrm>
          <a:noFill/>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CCC93C7-37EB-4A4E-85FC-B3A37BFCB519}"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137</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AD512A1A-5AA1-4A07-8DF2-E8EEA3E62233}"/>
              </a:ext>
            </a:extLst>
          </p:cNvPr>
          <p:cNvSpPr>
            <a:spLocks noGrp="1"/>
          </p:cNvSpPr>
          <p:nvPr>
            <p:ph idx="1"/>
          </p:nvPr>
        </p:nvSpPr>
        <p:spPr>
          <a:xfrm>
            <a:off x="457200" y="1600200"/>
            <a:ext cx="2532887" cy="4525963"/>
          </a:xfrm>
        </p:spPr>
        <p:txBody>
          <a:bodyPr/>
          <a:lstStyle/>
          <a:p>
            <a:pPr marL="0" indent="0">
              <a:buNone/>
            </a:pPr>
            <a:r>
              <a:rPr lang="en-US" b="1" dirty="0">
                <a:effectLst>
                  <a:outerShdw blurRad="38100" dist="38100" dir="2700000" algn="tl">
                    <a:srgbClr val="000000">
                      <a:alpha val="43137"/>
                    </a:srgbClr>
                  </a:outerShdw>
                </a:effectLst>
              </a:rPr>
              <a:t>IFD550, </a:t>
            </a:r>
            <a:r>
              <a:rPr lang="en-US" b="1" dirty="0">
                <a:solidFill>
                  <a:srgbClr val="FF0000"/>
                </a:solidFill>
                <a:effectLst>
                  <a:outerShdw blurRad="38100" dist="38100" dir="2700000" algn="tl">
                    <a:srgbClr val="000000">
                      <a:alpha val="43137"/>
                    </a:srgbClr>
                  </a:outerShdw>
                </a:effectLst>
              </a:rPr>
              <a:t>$13,500</a:t>
            </a:r>
          </a:p>
          <a:p>
            <a:pPr marL="0" indent="0">
              <a:buNone/>
            </a:pPr>
            <a:endParaRPr lang="en-US" b="1" dirty="0">
              <a:effectLst>
                <a:outerShdw blurRad="38100" dist="38100" dir="2700000" algn="tl">
                  <a:srgbClr val="000000">
                    <a:alpha val="43137"/>
                  </a:srgbClr>
                </a:outerShdw>
              </a:effectLst>
            </a:endParaRPr>
          </a:p>
          <a:p>
            <a:pPr marL="0" indent="0">
              <a:buNone/>
            </a:pPr>
            <a:endParaRPr lang="en-US" b="1" dirty="0">
              <a:effectLst>
                <a:outerShdw blurRad="38100" dist="38100" dir="2700000" algn="tl">
                  <a:srgbClr val="000000">
                    <a:alpha val="43137"/>
                  </a:srgbClr>
                </a:outerShdw>
              </a:effectLst>
            </a:endParaRPr>
          </a:p>
          <a:p>
            <a:pPr marL="0" indent="0">
              <a:buNone/>
            </a:pPr>
            <a:endParaRPr lang="en-US" b="1" dirty="0">
              <a:effectLst>
                <a:outerShdw blurRad="38100" dist="38100" dir="2700000" algn="tl">
                  <a:srgbClr val="000000">
                    <a:alpha val="43137"/>
                  </a:srgbClr>
                </a:outerShdw>
              </a:effectLst>
            </a:endParaRPr>
          </a:p>
          <a:p>
            <a:pPr marL="0" indent="0">
              <a:buNone/>
            </a:pPr>
            <a:r>
              <a:rPr lang="en-US" b="1" dirty="0">
                <a:effectLst>
                  <a:outerShdw blurRad="38100" dist="38100" dir="2700000" algn="tl">
                    <a:srgbClr val="000000">
                      <a:alpha val="43137"/>
                    </a:srgbClr>
                  </a:outerShdw>
                </a:effectLst>
              </a:rPr>
              <a:t>IFD440, </a:t>
            </a:r>
            <a:r>
              <a:rPr lang="en-US" b="1" dirty="0">
                <a:solidFill>
                  <a:srgbClr val="FF0000"/>
                </a:solidFill>
                <a:effectLst>
                  <a:outerShdw blurRad="38100" dist="38100" dir="2700000" algn="tl">
                    <a:srgbClr val="000000">
                      <a:alpha val="43137"/>
                    </a:srgbClr>
                  </a:outerShdw>
                </a:effectLst>
              </a:rPr>
              <a:t>$10,000</a:t>
            </a:r>
          </a:p>
        </p:txBody>
      </p:sp>
      <p:pic>
        <p:nvPicPr>
          <p:cNvPr id="9" name="Picture 2" descr="Avidyne IFD540 Touch Screen GPS">
            <a:extLst>
              <a:ext uri="{FF2B5EF4-FFF2-40B4-BE49-F238E27FC236}">
                <a16:creationId xmlns:a16="http://schemas.microsoft.com/office/drawing/2014/main" id="{EC220343-779E-4D3E-B922-8DA44C0B4F0D}"/>
              </a:ext>
            </a:extLst>
          </p:cNvPr>
          <p:cNvPicPr>
            <a:picLocks noChangeAspect="1" noChangeArrowheads="1"/>
          </p:cNvPicPr>
          <p:nvPr/>
        </p:nvPicPr>
        <p:blipFill>
          <a:blip r:embed="rId2" cstate="print"/>
          <a:srcRect l="5333" t="1376" r="4000" b="3673"/>
          <a:stretch>
            <a:fillRect/>
          </a:stretch>
        </p:blipFill>
        <p:spPr bwMode="auto">
          <a:xfrm>
            <a:off x="3129984" y="0"/>
            <a:ext cx="6014016" cy="6858000"/>
          </a:xfrm>
          <a:prstGeom prst="rect">
            <a:avLst/>
          </a:prstGeom>
          <a:noFill/>
        </p:spPr>
      </p:pic>
      <p:pic>
        <p:nvPicPr>
          <p:cNvPr id="10" name="Picture 8" descr="http://www.brownaviationlease.com/Portals/97982/images/logo_avidyne.gif">
            <a:extLst>
              <a:ext uri="{FF2B5EF4-FFF2-40B4-BE49-F238E27FC236}">
                <a16:creationId xmlns:a16="http://schemas.microsoft.com/office/drawing/2014/main" id="{12846014-0F7D-46B7-B4A3-466CB3A0443F}"/>
              </a:ext>
            </a:extLst>
          </p:cNvPr>
          <p:cNvPicPr>
            <a:picLocks noChangeAspect="1" noChangeArrowheads="1"/>
          </p:cNvPicPr>
          <p:nvPr/>
        </p:nvPicPr>
        <p:blipFill>
          <a:blip r:embed="rId3" cstate="print"/>
          <a:srcRect/>
          <a:stretch>
            <a:fillRect/>
          </a:stretch>
        </p:blipFill>
        <p:spPr bwMode="auto">
          <a:xfrm>
            <a:off x="420757" y="236537"/>
            <a:ext cx="3499258" cy="990600"/>
          </a:xfrm>
          <a:prstGeom prst="rect">
            <a:avLst/>
          </a:prstGeom>
          <a:noFill/>
        </p:spPr>
      </p:pic>
    </p:spTree>
    <p:extLst>
      <p:ext uri="{BB962C8B-B14F-4D97-AF65-F5344CB8AC3E}">
        <p14:creationId xmlns:p14="http://schemas.microsoft.com/office/powerpoint/2010/main" val="232464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2ED7DEC5-F3E5-432C-9B1A-2BA855CC4D0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138</a:t>
            </a:fld>
            <a:endParaRPr lang="en-US" sz="2400" b="1" dirty="0"/>
          </a:p>
        </p:txBody>
      </p:sp>
      <p:sp>
        <p:nvSpPr>
          <p:cNvPr id="10" name="Rectangle 9"/>
          <p:cNvSpPr/>
          <p:nvPr/>
        </p:nvSpPr>
        <p:spPr>
          <a:xfrm>
            <a:off x="1828800" y="2514600"/>
            <a:ext cx="7315200" cy="1200329"/>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7200" b="1" cap="none" spc="0" dirty="0">
                <a:ln w="50800"/>
                <a:solidFill>
                  <a:srgbClr val="0070C0"/>
                </a:solidFill>
                <a:effectLst>
                  <a:outerShdw blurRad="38100" dist="38100" dir="2700000" algn="tl">
                    <a:srgbClr val="000000">
                      <a:alpha val="43137"/>
                    </a:srgbClr>
                  </a:outerShdw>
                </a:effectLst>
              </a:rPr>
              <a:t>E</a:t>
            </a:r>
            <a:r>
              <a:rPr lang="en-US" sz="7200" b="1" cap="none" spc="0" dirty="0">
                <a:ln w="50800"/>
                <a:solidFill>
                  <a:srgbClr val="FF0000"/>
                </a:solidFill>
                <a:effectLst>
                  <a:outerShdw blurRad="38100" dist="38100" dir="2700000" algn="tl">
                    <a:srgbClr val="000000">
                      <a:alpha val="43137"/>
                    </a:srgbClr>
                  </a:outerShdw>
                </a:effectLst>
              </a:rPr>
              <a:t>xtended </a:t>
            </a:r>
            <a:r>
              <a:rPr lang="en-US" sz="7200" b="1" dirty="0" err="1">
                <a:ln w="50800"/>
                <a:solidFill>
                  <a:srgbClr val="0070C0"/>
                </a:solidFill>
                <a:effectLst>
                  <a:outerShdw blurRad="38100" dist="38100" dir="2700000" algn="tl">
                    <a:srgbClr val="000000">
                      <a:alpha val="43137"/>
                    </a:srgbClr>
                  </a:outerShdw>
                </a:effectLst>
              </a:rPr>
              <a:t>S</a:t>
            </a:r>
            <a:r>
              <a:rPr lang="en-US" sz="7200" b="1" cap="none" spc="0" dirty="0" err="1">
                <a:ln w="50800"/>
                <a:solidFill>
                  <a:srgbClr val="FF0000"/>
                </a:solidFill>
                <a:effectLst>
                  <a:outerShdw blurRad="38100" dist="38100" dir="2700000" algn="tl">
                    <a:srgbClr val="000000">
                      <a:alpha val="43137"/>
                    </a:srgbClr>
                  </a:outerShdw>
                </a:effectLst>
              </a:rPr>
              <a:t>quitter</a:t>
            </a:r>
            <a:endParaRPr lang="en-US" sz="7200" b="1" cap="none" spc="0" dirty="0">
              <a:ln w="50800"/>
              <a:solidFill>
                <a:srgbClr val="FF0000"/>
              </a:solidFill>
              <a:effectLst>
                <a:outerShdw blurRad="38100" dist="38100" dir="2700000" algn="tl">
                  <a:srgbClr val="000000">
                    <a:alpha val="43137"/>
                  </a:srgbClr>
                </a:outerShdw>
              </a:effectLst>
            </a:endParaRPr>
          </a:p>
        </p:txBody>
      </p:sp>
      <p:sp>
        <p:nvSpPr>
          <p:cNvPr id="11" name="Rectangle 10"/>
          <p:cNvSpPr/>
          <p:nvPr/>
        </p:nvSpPr>
        <p:spPr>
          <a:xfrm>
            <a:off x="228600" y="3810000"/>
            <a:ext cx="2743200" cy="1323439"/>
          </a:xfrm>
          <a:prstGeom prst="rect">
            <a:avLst/>
          </a:prstGeom>
        </p:spPr>
        <p:txBody>
          <a:bodyPr wrap="square">
            <a:spAutoFit/>
          </a:bodyPr>
          <a:lstStyle/>
          <a:p>
            <a:r>
              <a:rPr lang="en-US" sz="4000" b="1" dirty="0">
                <a:solidFill>
                  <a:srgbClr val="0070C0"/>
                </a:solidFill>
                <a:effectLst>
                  <a:outerShdw blurRad="38100" dist="38100" dir="2700000" algn="tl">
                    <a:srgbClr val="000000">
                      <a:alpha val="43137"/>
                    </a:srgbClr>
                  </a:outerShdw>
                </a:effectLst>
              </a:rPr>
              <a:t>More data</a:t>
            </a:r>
          </a:p>
          <a:p>
            <a:r>
              <a:rPr lang="en-US" sz="4000" b="1" dirty="0">
                <a:solidFill>
                  <a:srgbClr val="0070C0"/>
                </a:solidFill>
                <a:effectLst>
                  <a:outerShdw blurRad="38100" dist="38100" dir="2700000" algn="tl">
                    <a:srgbClr val="000000">
                      <a:alpha val="43137"/>
                    </a:srgbClr>
                  </a:outerShdw>
                </a:effectLst>
              </a:rPr>
              <a:t>Per Squit</a:t>
            </a:r>
          </a:p>
        </p:txBody>
      </p:sp>
      <p:pic>
        <p:nvPicPr>
          <p:cNvPr id="15" name="Picture 2" descr="http://www.bendixking.com/HWL/media/2013/ProductImages/p-KT74-01-detail-470x290.png"/>
          <p:cNvPicPr>
            <a:picLocks noChangeAspect="1" noChangeArrowheads="1"/>
          </p:cNvPicPr>
          <p:nvPr/>
        </p:nvPicPr>
        <p:blipFill>
          <a:blip r:embed="rId5" cstate="print"/>
          <a:srcRect t="29467"/>
          <a:stretch>
            <a:fillRect/>
          </a:stretch>
        </p:blipFill>
        <p:spPr bwMode="auto">
          <a:xfrm>
            <a:off x="2438400" y="3810000"/>
            <a:ext cx="6705600" cy="2918299"/>
          </a:xfrm>
          <a:prstGeom prst="rect">
            <a:avLst/>
          </a:prstGeom>
          <a:noFill/>
        </p:spPr>
      </p:pic>
      <p:pic>
        <p:nvPicPr>
          <p:cNvPr id="16" name="Picture 2" descr="Image result for puzzle transparent"/>
          <p:cNvPicPr>
            <a:picLocks noChangeAspect="1" noChangeArrowheads="1"/>
          </p:cNvPicPr>
          <p:nvPr/>
        </p:nvPicPr>
        <p:blipFill>
          <a:blip r:embed="rId6" cstate="print"/>
          <a:srcRect/>
          <a:stretch>
            <a:fillRect/>
          </a:stretch>
        </p:blipFill>
        <p:spPr bwMode="auto">
          <a:xfrm>
            <a:off x="0" y="1524000"/>
            <a:ext cx="1828800" cy="1828800"/>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5193FD-6763-48EF-B94F-F5A267E24947}"/>
              </a:ext>
            </a:extLst>
          </p:cNvPr>
          <p:cNvSpPr>
            <a:spLocks noGrp="1"/>
          </p:cNvSpPr>
          <p:nvPr>
            <p:ph type="title"/>
          </p:nvPr>
        </p:nvSpPr>
        <p:spPr>
          <a:xfrm>
            <a:off x="4953000" y="3425890"/>
            <a:ext cx="3483937" cy="2889114"/>
          </a:xfrm>
        </p:spPr>
        <p:txBody>
          <a:bodyPr vert="horz" lIns="91440" tIns="45720" rIns="91440" bIns="45720" rtlCol="0" anchor="b">
            <a:normAutofit fontScale="90000"/>
          </a:bodyPr>
          <a:lstStyle/>
          <a:p>
            <a:pPr algn="l">
              <a:lnSpc>
                <a:spcPct val="90000"/>
              </a:lnSpc>
            </a:pPr>
            <a:br>
              <a:rPr lang="en-US" sz="6000" b="1" kern="1200" dirty="0">
                <a:solidFill>
                  <a:srgbClr val="FFC000"/>
                </a:solidFill>
                <a:effectLst>
                  <a:outerShdw blurRad="38100" dist="38100" dir="2700000" algn="tl">
                    <a:srgbClr val="000000">
                      <a:alpha val="43137"/>
                    </a:srgbClr>
                  </a:outerShdw>
                </a:effectLst>
                <a:latin typeface="+mj-lt"/>
                <a:ea typeface="+mj-ea"/>
                <a:cs typeface="+mj-cs"/>
              </a:rPr>
            </a:br>
            <a:br>
              <a:rPr lang="en-US" sz="6000" b="1" kern="1200" dirty="0">
                <a:solidFill>
                  <a:srgbClr val="FFC000"/>
                </a:solidFill>
                <a:effectLst>
                  <a:outerShdw blurRad="38100" dist="38100" dir="2700000" algn="tl">
                    <a:srgbClr val="000000">
                      <a:alpha val="43137"/>
                    </a:srgbClr>
                  </a:outerShdw>
                </a:effectLst>
                <a:latin typeface="+mj-lt"/>
                <a:ea typeface="+mj-ea"/>
                <a:cs typeface="+mj-cs"/>
              </a:rPr>
            </a:br>
            <a:r>
              <a:rPr lang="en-US" sz="6000" b="1" kern="1200" dirty="0">
                <a:solidFill>
                  <a:srgbClr val="FFC000"/>
                </a:solidFill>
                <a:effectLst>
                  <a:outerShdw blurRad="38100" dist="38100" dir="2700000" algn="tl">
                    <a:srgbClr val="000000">
                      <a:alpha val="43137"/>
                    </a:srgbClr>
                  </a:outerShdw>
                </a:effectLst>
                <a:latin typeface="+mj-lt"/>
                <a:ea typeface="+mj-ea"/>
                <a:cs typeface="+mj-cs"/>
              </a:rPr>
              <a:t>Mode S Traffic</a:t>
            </a:r>
            <a:br>
              <a:rPr lang="en-US" sz="6000" kern="1200" dirty="0">
                <a:solidFill>
                  <a:schemeClr val="bg1"/>
                </a:solidFill>
                <a:latin typeface="+mj-lt"/>
                <a:ea typeface="+mj-ea"/>
                <a:cs typeface="+mj-cs"/>
              </a:rPr>
            </a:br>
            <a:br>
              <a:rPr lang="en-US" sz="6000" kern="1200" dirty="0">
                <a:solidFill>
                  <a:schemeClr val="bg1"/>
                </a:solidFill>
                <a:latin typeface="+mj-lt"/>
                <a:ea typeface="+mj-ea"/>
                <a:cs typeface="+mj-cs"/>
              </a:rPr>
            </a:br>
            <a:r>
              <a:rPr lang="en-US" sz="6000" b="1" kern="1200" dirty="0">
                <a:solidFill>
                  <a:schemeClr val="bg1"/>
                </a:solidFill>
                <a:effectLst>
                  <a:outerShdw blurRad="38100" dist="38100" dir="2700000" algn="tl">
                    <a:srgbClr val="000000">
                      <a:alpha val="43137"/>
                    </a:srgbClr>
                  </a:outerShdw>
                </a:effectLst>
                <a:latin typeface="+mj-lt"/>
                <a:ea typeface="+mj-ea"/>
                <a:cs typeface="+mj-cs"/>
              </a:rPr>
              <a:t>55 mile radius of any Class </a:t>
            </a:r>
            <a:r>
              <a:rPr lang="en-US" sz="6000" b="1" kern="1200" dirty="0">
                <a:solidFill>
                  <a:srgbClr val="FFC000"/>
                </a:solidFill>
                <a:effectLst>
                  <a:outerShdw blurRad="38100" dist="38100" dir="2700000" algn="tl">
                    <a:srgbClr val="000000">
                      <a:alpha val="43137"/>
                    </a:srgbClr>
                  </a:outerShdw>
                </a:effectLst>
                <a:latin typeface="+mj-lt"/>
                <a:ea typeface="+mj-ea"/>
                <a:cs typeface="+mj-cs"/>
              </a:rPr>
              <a:t>B</a:t>
            </a:r>
            <a:r>
              <a:rPr lang="en-US" sz="6000" b="1" kern="1200" dirty="0">
                <a:solidFill>
                  <a:schemeClr val="bg1"/>
                </a:solidFill>
                <a:effectLst>
                  <a:outerShdw blurRad="38100" dist="38100" dir="2700000" algn="tl">
                    <a:srgbClr val="000000">
                      <a:alpha val="43137"/>
                    </a:srgbClr>
                  </a:outerShdw>
                </a:effectLst>
                <a:latin typeface="+mj-lt"/>
                <a:ea typeface="+mj-ea"/>
                <a:cs typeface="+mj-cs"/>
              </a:rPr>
              <a:t> or Class </a:t>
            </a:r>
            <a:r>
              <a:rPr lang="en-US" sz="6000" b="1" kern="1200" dirty="0">
                <a:solidFill>
                  <a:srgbClr val="00B0F0"/>
                </a:solidFill>
                <a:effectLst>
                  <a:outerShdw blurRad="38100" dist="38100" dir="2700000" algn="tl">
                    <a:srgbClr val="000000">
                      <a:alpha val="43137"/>
                    </a:srgbClr>
                  </a:outerShdw>
                </a:effectLst>
                <a:latin typeface="+mj-lt"/>
                <a:ea typeface="+mj-ea"/>
                <a:cs typeface="+mj-cs"/>
              </a:rPr>
              <a:t>C</a:t>
            </a:r>
            <a:r>
              <a:rPr lang="en-US" sz="6000" b="1" kern="1200" dirty="0">
                <a:solidFill>
                  <a:schemeClr val="bg1"/>
                </a:solidFill>
                <a:effectLst>
                  <a:outerShdw blurRad="38100" dist="38100" dir="2700000" algn="tl">
                    <a:srgbClr val="000000">
                      <a:alpha val="43137"/>
                    </a:srgbClr>
                  </a:outerShdw>
                </a:effectLst>
                <a:latin typeface="+mj-lt"/>
                <a:ea typeface="+mj-ea"/>
                <a:cs typeface="+mj-cs"/>
              </a:rPr>
              <a:t> airport</a:t>
            </a:r>
          </a:p>
        </p:txBody>
      </p:sp>
      <p:sp>
        <p:nvSpPr>
          <p:cNvPr id="19" name="Freeform: Shape 1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18115"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https://static.garmincdn.com/en/products/010-00285-00/g/cf-lg.jpg">
            <a:extLst>
              <a:ext uri="{FF2B5EF4-FFF2-40B4-BE49-F238E27FC236}">
                <a16:creationId xmlns:a16="http://schemas.microsoft.com/office/drawing/2014/main" id="{2CAA261A-A51C-40B0-A226-30BB72FA327E}"/>
              </a:ext>
            </a:extLst>
          </p:cNvPr>
          <p:cNvPicPr>
            <a:picLocks noChangeAspect="1" noChangeArrowheads="1"/>
          </p:cNvPicPr>
          <p:nvPr/>
        </p:nvPicPr>
        <p:blipFill>
          <a:blip r:embed="rId2" cstate="print"/>
          <a:srcRect l="15795" t="16000" r="13296" b="14667"/>
          <a:stretch>
            <a:fillRect/>
          </a:stretch>
        </p:blipFill>
        <p:spPr bwMode="auto">
          <a:xfrm>
            <a:off x="37619" y="2362201"/>
            <a:ext cx="4208318" cy="4114800"/>
          </a:xfrm>
          <a:prstGeom prst="rect">
            <a:avLst/>
          </a:prstGeom>
          <a:noFill/>
        </p:spPr>
      </p:pic>
      <p:pic>
        <p:nvPicPr>
          <p:cNvPr id="1026" name="Picture 2" descr="Image result for bonus">
            <a:extLst>
              <a:ext uri="{FF2B5EF4-FFF2-40B4-BE49-F238E27FC236}">
                <a16:creationId xmlns:a16="http://schemas.microsoft.com/office/drawing/2014/main" id="{56BCD18D-0EA1-49D3-99B0-F0A4913EEE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78817"/>
            <a:ext cx="3026737" cy="2289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306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9019-7400-4EE3-AD9B-5035FE394D1A}"/>
              </a:ext>
            </a:extLst>
          </p:cNvPr>
          <p:cNvSpPr>
            <a:spLocks noGrp="1"/>
          </p:cNvSpPr>
          <p:nvPr>
            <p:ph type="title"/>
          </p:nvPr>
        </p:nvSpPr>
        <p:spPr>
          <a:xfrm>
            <a:off x="457200" y="140821"/>
            <a:ext cx="8229600" cy="1143000"/>
          </a:xfrm>
        </p:spPr>
        <p:txBody>
          <a:bodyPr/>
          <a:lstStyle/>
          <a:p>
            <a:endParaRPr lang="en-US" dirty="0"/>
          </a:p>
        </p:txBody>
      </p:sp>
      <p:sp>
        <p:nvSpPr>
          <p:cNvPr id="3" name="Content Placeholder 2">
            <a:extLst>
              <a:ext uri="{FF2B5EF4-FFF2-40B4-BE49-F238E27FC236}">
                <a16:creationId xmlns:a16="http://schemas.microsoft.com/office/drawing/2014/main" id="{97D61164-FE15-4A01-A0E7-3AC1706E81CB}"/>
              </a:ext>
            </a:extLst>
          </p:cNvPr>
          <p:cNvSpPr>
            <a:spLocks noGrp="1"/>
          </p:cNvSpPr>
          <p:nvPr>
            <p:ph idx="1"/>
          </p:nvPr>
        </p:nvSpPr>
        <p:spPr>
          <a:xfrm>
            <a:off x="457200" y="1600200"/>
            <a:ext cx="8229600" cy="4525963"/>
          </a:xfrm>
        </p:spPr>
        <p:txBody>
          <a:bodyPr/>
          <a:lstStyle/>
          <a:p>
            <a:endParaRPr lang="en-US" dirty="0"/>
          </a:p>
        </p:txBody>
      </p:sp>
      <p:sp>
        <p:nvSpPr>
          <p:cNvPr id="4" name="Slide Number Placeholder 3">
            <a:extLst>
              <a:ext uri="{FF2B5EF4-FFF2-40B4-BE49-F238E27FC236}">
                <a16:creationId xmlns:a16="http://schemas.microsoft.com/office/drawing/2014/main" id="{8E6875F2-D125-4A46-A559-A425A8F7987E}"/>
              </a:ext>
            </a:extLst>
          </p:cNvPr>
          <p:cNvSpPr>
            <a:spLocks noGrp="1"/>
          </p:cNvSpPr>
          <p:nvPr>
            <p:ph type="sldNum" sz="quarter" idx="12"/>
          </p:nvPr>
        </p:nvSpPr>
        <p:spPr>
          <a:xfrm>
            <a:off x="6553200" y="6356350"/>
            <a:ext cx="2133600" cy="365125"/>
          </a:xfrm>
        </p:spPr>
        <p:txBody>
          <a:bodyPr/>
          <a:lstStyle/>
          <a:p>
            <a:fld id="{8CCC93C7-37EB-4A4E-85FC-B3A37BFCB519}" type="slidenum">
              <a:rPr lang="en-US" smtClean="0"/>
              <a:pPr/>
              <a:t>14</a:t>
            </a:fld>
            <a:endParaRPr lang="en-US" dirty="0"/>
          </a:p>
        </p:txBody>
      </p:sp>
      <p:pic>
        <p:nvPicPr>
          <p:cNvPr id="5" name="Picture 2" descr="Related image">
            <a:extLst>
              <a:ext uri="{FF2B5EF4-FFF2-40B4-BE49-F238E27FC236}">
                <a16:creationId xmlns:a16="http://schemas.microsoft.com/office/drawing/2014/main" id="{8788537F-C34F-4577-8940-F1BE1B7C2582}"/>
              </a:ext>
            </a:extLst>
          </p:cNvPr>
          <p:cNvPicPr>
            <a:picLocks noChangeAspect="1" noChangeArrowheads="1"/>
          </p:cNvPicPr>
          <p:nvPr/>
        </p:nvPicPr>
        <p:blipFill rotWithShape="1">
          <a:blip r:embed="rId2" cstate="print"/>
          <a:srcRect t="14633" b="17074"/>
          <a:stretch/>
        </p:blipFill>
        <p:spPr bwMode="auto">
          <a:xfrm>
            <a:off x="0" y="0"/>
            <a:ext cx="5323469" cy="2133600"/>
          </a:xfrm>
          <a:prstGeom prst="rect">
            <a:avLst/>
          </a:prstGeom>
          <a:noFill/>
        </p:spPr>
      </p:pic>
      <p:pic>
        <p:nvPicPr>
          <p:cNvPr id="6" name="Picture 4" descr="Related image">
            <a:extLst>
              <a:ext uri="{FF2B5EF4-FFF2-40B4-BE49-F238E27FC236}">
                <a16:creationId xmlns:a16="http://schemas.microsoft.com/office/drawing/2014/main" id="{9972EFDD-C1A2-4BB1-9E9F-71ACF2799EBC}"/>
              </a:ext>
            </a:extLst>
          </p:cNvPr>
          <p:cNvPicPr>
            <a:picLocks noChangeAspect="1" noChangeArrowheads="1"/>
          </p:cNvPicPr>
          <p:nvPr/>
        </p:nvPicPr>
        <p:blipFill rotWithShape="1">
          <a:blip r:embed="rId3" cstate="print"/>
          <a:srcRect t="8791" b="14634"/>
          <a:stretch/>
        </p:blipFill>
        <p:spPr bwMode="auto">
          <a:xfrm>
            <a:off x="5297004" y="0"/>
            <a:ext cx="3873610" cy="2133600"/>
          </a:xfrm>
          <a:prstGeom prst="rect">
            <a:avLst/>
          </a:prstGeom>
          <a:noFill/>
        </p:spPr>
      </p:pic>
      <p:pic>
        <p:nvPicPr>
          <p:cNvPr id="8" name="Picture 7" descr="TrajectoryOperations">
            <a:extLst>
              <a:ext uri="{FF2B5EF4-FFF2-40B4-BE49-F238E27FC236}">
                <a16:creationId xmlns:a16="http://schemas.microsoft.com/office/drawing/2014/main" id="{CF62821C-09F6-4E54-974D-78DDE9204764}"/>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524000"/>
            <a:ext cx="9144000" cy="533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6" descr="Image result for in 60 years">
            <a:extLst>
              <a:ext uri="{FF2B5EF4-FFF2-40B4-BE49-F238E27FC236}">
                <a16:creationId xmlns:a16="http://schemas.microsoft.com/office/drawing/2014/main" id="{BFCEF326-BCC9-4217-B994-4F71F22C48F2}"/>
              </a:ext>
            </a:extLst>
          </p:cNvPr>
          <p:cNvPicPr>
            <a:picLocks noChangeAspect="1" noChangeArrowheads="1"/>
          </p:cNvPicPr>
          <p:nvPr/>
        </p:nvPicPr>
        <p:blipFill>
          <a:blip r:embed="rId5" cstate="print"/>
          <a:srcRect/>
          <a:stretch>
            <a:fillRect/>
          </a:stretch>
        </p:blipFill>
        <p:spPr bwMode="auto">
          <a:xfrm>
            <a:off x="1905000" y="4499697"/>
            <a:ext cx="1921079" cy="1156893"/>
          </a:xfrm>
          <a:prstGeom prst="rect">
            <a:avLst/>
          </a:prstGeom>
          <a:noFill/>
        </p:spPr>
      </p:pic>
    </p:spTree>
    <p:extLst>
      <p:ext uri="{BB962C8B-B14F-4D97-AF65-F5344CB8AC3E}">
        <p14:creationId xmlns:p14="http://schemas.microsoft.com/office/powerpoint/2010/main" val="30672709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2CD5F-5E1F-4604-8DE7-F6A81DF3F795}"/>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Mode S Radar Sites</a:t>
            </a:r>
          </a:p>
        </p:txBody>
      </p:sp>
      <p:sp>
        <p:nvSpPr>
          <p:cNvPr id="3" name="Content Placeholder 2">
            <a:extLst>
              <a:ext uri="{FF2B5EF4-FFF2-40B4-BE49-F238E27FC236}">
                <a16:creationId xmlns:a16="http://schemas.microsoft.com/office/drawing/2014/main" id="{BD88B656-4BC0-43F1-AE90-FA367622895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7E736D2-17A6-49D2-8623-3DF04B16253D}"/>
              </a:ext>
            </a:extLst>
          </p:cNvPr>
          <p:cNvSpPr>
            <a:spLocks noGrp="1"/>
          </p:cNvSpPr>
          <p:nvPr>
            <p:ph type="sldNum" sz="quarter" idx="12"/>
          </p:nvPr>
        </p:nvSpPr>
        <p:spPr/>
        <p:txBody>
          <a:bodyPr/>
          <a:lstStyle/>
          <a:p>
            <a:fld id="{8CCC93C7-37EB-4A4E-85FC-B3A37BFCB519}" type="slidenum">
              <a:rPr lang="en-US" smtClean="0"/>
              <a:pPr/>
              <a:t>140</a:t>
            </a:fld>
            <a:endParaRPr lang="en-US" dirty="0"/>
          </a:p>
        </p:txBody>
      </p:sp>
      <p:pic>
        <p:nvPicPr>
          <p:cNvPr id="5" name="Picture 2" descr="http://www.flyngo.com/sites/default/files/images/aim040505.preview.png">
            <a:extLst>
              <a:ext uri="{FF2B5EF4-FFF2-40B4-BE49-F238E27FC236}">
                <a16:creationId xmlns:a16="http://schemas.microsoft.com/office/drawing/2014/main" id="{FBA1EB74-0DA9-4F76-AB20-E3EDCA7CA11D}"/>
              </a:ext>
            </a:extLst>
          </p:cNvPr>
          <p:cNvPicPr>
            <a:picLocks noChangeAspect="1" noChangeArrowheads="1"/>
          </p:cNvPicPr>
          <p:nvPr/>
        </p:nvPicPr>
        <p:blipFill rotWithShape="1">
          <a:blip r:embed="rId2" cstate="print"/>
          <a:srcRect t="14785"/>
          <a:stretch/>
        </p:blipFill>
        <p:spPr bwMode="auto">
          <a:xfrm>
            <a:off x="457200" y="1301351"/>
            <a:ext cx="8077200" cy="5237561"/>
          </a:xfrm>
          <a:prstGeom prst="rect">
            <a:avLst/>
          </a:prstGeom>
          <a:noFill/>
        </p:spPr>
      </p:pic>
      <p:pic>
        <p:nvPicPr>
          <p:cNvPr id="6" name="Picture 2" descr="https://static.garmincdn.com/en/products/010-00285-00/g/cf-lg.jpg">
            <a:extLst>
              <a:ext uri="{FF2B5EF4-FFF2-40B4-BE49-F238E27FC236}">
                <a16:creationId xmlns:a16="http://schemas.microsoft.com/office/drawing/2014/main" id="{A8AA3B8A-EBC0-4A55-BEEA-73DC2C9F2786}"/>
              </a:ext>
            </a:extLst>
          </p:cNvPr>
          <p:cNvPicPr>
            <a:picLocks noChangeAspect="1" noChangeArrowheads="1"/>
          </p:cNvPicPr>
          <p:nvPr/>
        </p:nvPicPr>
        <p:blipFill>
          <a:blip r:embed="rId3" cstate="print"/>
          <a:srcRect l="15795" t="16000" r="13296" b="14667"/>
          <a:stretch>
            <a:fillRect/>
          </a:stretch>
        </p:blipFill>
        <p:spPr bwMode="auto">
          <a:xfrm>
            <a:off x="7453605" y="237197"/>
            <a:ext cx="1524000" cy="1490133"/>
          </a:xfrm>
          <a:prstGeom prst="rect">
            <a:avLst/>
          </a:prstGeom>
          <a:noFill/>
        </p:spPr>
      </p:pic>
      <p:pic>
        <p:nvPicPr>
          <p:cNvPr id="7" name="Picture 4" descr="http://mysite.verizon.net/helen_woods/Educator/event2_details.aspx_files/h_logo.jpg">
            <a:extLst>
              <a:ext uri="{FF2B5EF4-FFF2-40B4-BE49-F238E27FC236}">
                <a16:creationId xmlns:a16="http://schemas.microsoft.com/office/drawing/2014/main" id="{29CEC1D4-C6B7-47AE-9502-689629625B73}"/>
              </a:ext>
            </a:extLst>
          </p:cNvPr>
          <p:cNvPicPr>
            <a:picLocks noChangeAspect="1" noChangeArrowheads="1"/>
          </p:cNvPicPr>
          <p:nvPr/>
        </p:nvPicPr>
        <p:blipFill>
          <a:blip r:embed="rId4" cstate="print"/>
          <a:srcRect/>
          <a:stretch>
            <a:fillRect/>
          </a:stretch>
        </p:blipFill>
        <p:spPr bwMode="auto">
          <a:xfrm>
            <a:off x="-1" y="6172200"/>
            <a:ext cx="1918696" cy="685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82699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8175AF07-3B24-4969-AEF0-E5967C4233D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14" name="Picture 13" descr="unnamed.jpg"/>
          <p:cNvPicPr>
            <a:picLocks noChangeAspect="1"/>
          </p:cNvPicPr>
          <p:nvPr/>
        </p:nvPicPr>
        <p:blipFill>
          <a:blip r:embed="rId4" cstate="print"/>
          <a:srcRect l="14634" t="19517" b="13798"/>
          <a:stretch>
            <a:fillRect/>
          </a:stretch>
        </p:blipFill>
        <p:spPr>
          <a:xfrm>
            <a:off x="0" y="1502229"/>
            <a:ext cx="9144000" cy="5355771"/>
          </a:xfrm>
          <a:prstGeom prst="rect">
            <a:avLst/>
          </a:prstGeom>
        </p:spPr>
      </p:pic>
      <p:sp>
        <p:nvSpPr>
          <p:cNvPr id="2" name="Title 1"/>
          <p:cNvSpPr>
            <a:spLocks noGrp="1"/>
          </p:cNvSpPr>
          <p:nvPr>
            <p:ph type="title"/>
          </p:nvPr>
        </p:nvSpPr>
        <p:spPr/>
        <p:txBody>
          <a:bodyPr/>
          <a:lstStyle/>
          <a:p>
            <a:endParaRPr lang="en-US" dirty="0"/>
          </a:p>
        </p:txBody>
      </p:sp>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11" name="Slide Number Placeholder 10"/>
          <p:cNvSpPr>
            <a:spLocks noGrp="1"/>
          </p:cNvSpPr>
          <p:nvPr>
            <p:ph type="sldNum" sz="quarter" idx="12"/>
          </p:nvPr>
        </p:nvSpPr>
        <p:spPr/>
        <p:txBody>
          <a:bodyPr/>
          <a:lstStyle/>
          <a:p>
            <a:fld id="{8CCC93C7-37EB-4A4E-85FC-B3A37BFCB519}" type="slidenum">
              <a:rPr lang="en-US" sz="2400" b="1" smtClean="0">
                <a:solidFill>
                  <a:schemeClr val="tx1">
                    <a:lumMod val="50000"/>
                    <a:lumOff val="50000"/>
                  </a:schemeClr>
                </a:solidFill>
              </a:rPr>
              <a:pPr/>
              <a:t>141</a:t>
            </a:fld>
            <a:endParaRPr lang="en-US" sz="2400" b="1" dirty="0">
              <a:solidFill>
                <a:schemeClr val="tx1">
                  <a:lumMod val="50000"/>
                  <a:lumOff val="50000"/>
                </a:schemeClr>
              </a:solidFill>
            </a:endParaRPr>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1" y="6324600"/>
            <a:ext cx="1492318" cy="533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ounded Rectangle 8"/>
          <p:cNvSpPr/>
          <p:nvPr/>
        </p:nvSpPr>
        <p:spPr>
          <a:xfrm>
            <a:off x="6096000" y="2057400"/>
            <a:ext cx="2667000" cy="2057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C7A7372C-0DB9-477B-ABCF-501D8F7420A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sp>
        <p:nvSpPr>
          <p:cNvPr id="5" name="Content Placeholder 4"/>
          <p:cNvSpPr>
            <a:spLocks noGrp="1"/>
          </p:cNvSpPr>
          <p:nvPr>
            <p:ph idx="1"/>
          </p:nvPr>
        </p:nvSpPr>
        <p:spPr>
          <a:xfrm>
            <a:off x="457200" y="2133600"/>
            <a:ext cx="8229600" cy="3992563"/>
          </a:xfrm>
        </p:spPr>
        <p:txBody>
          <a:bodyPr>
            <a:normAutofit/>
          </a:bodyPr>
          <a:lstStyle/>
          <a:p>
            <a:pPr>
              <a:buNone/>
            </a:pPr>
            <a:r>
              <a:rPr lang="en-US" dirty="0">
                <a:effectLst>
                  <a:outerShdw blurRad="38100" dist="38100" dir="2700000" algn="tl">
                    <a:srgbClr val="000000">
                      <a:alpha val="43137"/>
                    </a:srgbClr>
                  </a:outerShdw>
                </a:effectLst>
              </a:rPr>
              <a:t>Upgrading from </a:t>
            </a:r>
            <a:r>
              <a:rPr lang="en-US" dirty="0">
                <a:solidFill>
                  <a:srgbClr val="C00000"/>
                </a:solidFill>
                <a:effectLst>
                  <a:outerShdw blurRad="38100" dist="38100" dir="2700000" algn="tl">
                    <a:srgbClr val="000000">
                      <a:alpha val="43137"/>
                    </a:srgbClr>
                  </a:outerShdw>
                </a:effectLst>
              </a:rPr>
              <a:t>GTX 330 </a:t>
            </a:r>
            <a:r>
              <a:rPr lang="en-US" dirty="0">
                <a:effectLst>
                  <a:outerShdw blurRad="38100" dist="38100" dir="2700000" algn="tl">
                    <a:srgbClr val="000000">
                      <a:alpha val="43137"/>
                    </a:srgbClr>
                  </a:outerShdw>
                </a:effectLst>
              </a:rPr>
              <a:t>Mode S to ES</a:t>
            </a:r>
          </a:p>
          <a:p>
            <a:pPr>
              <a:buNone/>
            </a:pPr>
            <a:endParaRPr lang="en-US" sz="8000" dirty="0"/>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6172200"/>
            <a:ext cx="1918698"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pic>
        <p:nvPicPr>
          <p:cNvPr id="10" name="Picture 4" descr="http://www8.garmin.com/products/gtx330/graphics/gtx330pic.jpg"/>
          <p:cNvPicPr>
            <a:picLocks noChangeAspect="1" noChangeArrowheads="1"/>
          </p:cNvPicPr>
          <p:nvPr/>
        </p:nvPicPr>
        <p:blipFill>
          <a:blip r:embed="rId5" cstate="print"/>
          <a:srcRect/>
          <a:stretch>
            <a:fillRect/>
          </a:stretch>
        </p:blipFill>
        <p:spPr bwMode="auto">
          <a:xfrm>
            <a:off x="5486405" y="4038600"/>
            <a:ext cx="3428995"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softEdge rad="127000"/>
          </a:effectLst>
        </p:spPr>
      </p:pic>
      <p:sp>
        <p:nvSpPr>
          <p:cNvPr id="16" name="Rectangle 15"/>
          <p:cNvSpPr/>
          <p:nvPr/>
        </p:nvSpPr>
        <p:spPr>
          <a:xfrm>
            <a:off x="3364994" y="5105400"/>
            <a:ext cx="2550699" cy="110799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$1,150</a:t>
            </a:r>
          </a:p>
        </p:txBody>
      </p:sp>
      <p:pic>
        <p:nvPicPr>
          <p:cNvPr id="69634" name="Picture 2" descr="http://static.garmincdn.com/en/m/g/custom-pages/in-the-air/ads-b/screen-gtx-330.png"/>
          <p:cNvPicPr>
            <a:picLocks noChangeAspect="1" noChangeArrowheads="1"/>
          </p:cNvPicPr>
          <p:nvPr/>
        </p:nvPicPr>
        <p:blipFill>
          <a:blip r:embed="rId6" cstate="print"/>
          <a:srcRect/>
          <a:stretch>
            <a:fillRect/>
          </a:stretch>
        </p:blipFill>
        <p:spPr bwMode="auto">
          <a:xfrm>
            <a:off x="0" y="2895600"/>
            <a:ext cx="3733800" cy="799561"/>
          </a:xfrm>
          <a:prstGeom prst="rect">
            <a:avLst/>
          </a:prstGeom>
          <a:noFill/>
        </p:spPr>
      </p:pic>
      <p:pic>
        <p:nvPicPr>
          <p:cNvPr id="69636" name="Picture 4" descr="http://static.garmincdn.com/en/m/g/custom-pages/in-the-air/ads-b/screen-gtx-330-es.png"/>
          <p:cNvPicPr>
            <a:picLocks noChangeAspect="1" noChangeArrowheads="1"/>
          </p:cNvPicPr>
          <p:nvPr/>
        </p:nvPicPr>
        <p:blipFill>
          <a:blip r:embed="rId7" cstate="print"/>
          <a:srcRect/>
          <a:stretch>
            <a:fillRect/>
          </a:stretch>
        </p:blipFill>
        <p:spPr bwMode="auto">
          <a:xfrm>
            <a:off x="5410200" y="2895600"/>
            <a:ext cx="3733800" cy="799561"/>
          </a:xfrm>
          <a:prstGeom prst="rect">
            <a:avLst/>
          </a:prstGeom>
          <a:noFill/>
        </p:spPr>
      </p:pic>
      <p:sp>
        <p:nvSpPr>
          <p:cNvPr id="17" name="Right Arrow 16"/>
          <p:cNvSpPr/>
          <p:nvPr/>
        </p:nvSpPr>
        <p:spPr>
          <a:xfrm>
            <a:off x="3962400" y="2971800"/>
            <a:ext cx="1219200" cy="6096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18"/>
          <p:cNvSpPr>
            <a:spLocks noGrp="1"/>
          </p:cNvSpPr>
          <p:nvPr>
            <p:ph type="sldNum" sz="quarter" idx="12"/>
          </p:nvPr>
        </p:nvSpPr>
        <p:spPr/>
        <p:txBody>
          <a:bodyPr/>
          <a:lstStyle/>
          <a:p>
            <a:fld id="{8CCC93C7-37EB-4A4E-85FC-B3A37BFCB519}" type="slidenum">
              <a:rPr lang="en-US" sz="2400" b="1" smtClean="0"/>
              <a:pPr/>
              <a:t>142</a:t>
            </a:fld>
            <a:endParaRPr lang="en-US" sz="2400" b="1" dirty="0"/>
          </a:p>
        </p:txBody>
      </p:sp>
      <p:sp>
        <p:nvSpPr>
          <p:cNvPr id="20" name="Oval 19"/>
          <p:cNvSpPr/>
          <p:nvPr/>
        </p:nvSpPr>
        <p:spPr>
          <a:xfrm>
            <a:off x="7467600" y="2895600"/>
            <a:ext cx="381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4" descr="http://www.fullcycle.com.au/storage/bikelogos/Garmin-Logo.gif?__SQUARESPACE_CACHEVERSION=1335501166310">
            <a:extLst>
              <a:ext uri="{FF2B5EF4-FFF2-40B4-BE49-F238E27FC236}">
                <a16:creationId xmlns:a16="http://schemas.microsoft.com/office/drawing/2014/main" id="{377F01EF-5D7A-4D22-9306-1691058A418B}"/>
              </a:ext>
            </a:extLst>
          </p:cNvPr>
          <p:cNvPicPr>
            <a:picLocks noChangeAspect="1" noChangeArrowheads="1"/>
          </p:cNvPicPr>
          <p:nvPr/>
        </p:nvPicPr>
        <p:blipFill>
          <a:blip r:embed="rId8" cstate="print"/>
          <a:srcRect/>
          <a:stretch>
            <a:fillRect/>
          </a:stretch>
        </p:blipFill>
        <p:spPr bwMode="auto">
          <a:xfrm>
            <a:off x="3723373" y="1604331"/>
            <a:ext cx="1433322" cy="388612"/>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from="(-#ppt_w/2)" to="(#ppt_x)" calcmode="lin" valueType="num">
                                      <p:cBhvr>
                                        <p:cTn id="7" dur="600" fill="hold">
                                          <p:stCondLst>
                                            <p:cond delay="0"/>
                                          </p:stCondLst>
                                        </p:cTn>
                                        <p:tgtEl>
                                          <p:spTgt spid="16"/>
                                        </p:tgtEl>
                                        <p:attrNameLst>
                                          <p:attrName>ppt_x</p:attrName>
                                        </p:attrNameLst>
                                      </p:cBhvr>
                                    </p:anim>
                                    <p:anim from="0" to="-1.0" calcmode="lin" valueType="num">
                                      <p:cBhvr>
                                        <p:cTn id="8" dur="200" decel="50000" autoRev="1" fill="hold">
                                          <p:stCondLst>
                                            <p:cond delay="600"/>
                                          </p:stCondLst>
                                        </p:cTn>
                                        <p:tgtEl>
                                          <p:spTgt spid="16"/>
                                        </p:tgtEl>
                                        <p:attrNameLst>
                                          <p:attrName>xshear</p:attrName>
                                        </p:attrNameLst>
                                      </p:cBhvr>
                                    </p:anim>
                                    <p:animScale>
                                      <p:cBhvr>
                                        <p:cTn id="9" dur="200" decel="100000" autoRev="1" fill="hold">
                                          <p:stCondLst>
                                            <p:cond delay="600"/>
                                          </p:stCondLst>
                                        </p:cTn>
                                        <p:tgtEl>
                                          <p:spTgt spid="16"/>
                                        </p:tgtEl>
                                      </p:cBhvr>
                                      <p:from x="100000" y="100000"/>
                                      <p:to x="80000" y="100000"/>
                                    </p:animScale>
                                    <p:anim by="(#ppt_h/3+#ppt_w*0.1)" calcmode="lin" valueType="num">
                                      <p:cBhvr additive="sum">
                                        <p:cTn id="10" dur="200" decel="100000" autoRev="1" fill="hold">
                                          <p:stCondLst>
                                            <p:cond delay="600"/>
                                          </p:stCondLst>
                                        </p:cTn>
                                        <p:tgtEl>
                                          <p:spTgt spid="16"/>
                                        </p:tgtEl>
                                        <p:attrNameLst>
                                          <p:attrName>ppt_x</p:attrName>
                                        </p:attrNameLst>
                                      </p:cBhvr>
                                    </p:anim>
                                  </p:childTnLst>
                                </p:cTn>
                              </p:par>
                              <p:par>
                                <p:cTn id="11" presetID="53"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12CB70-4D5E-49D1-B8FE-A3FA48FEDF8A}"/>
              </a:ext>
            </a:extLst>
          </p:cNvPr>
          <p:cNvSpPr>
            <a:spLocks noGrp="1"/>
          </p:cNvSpPr>
          <p:nvPr>
            <p:ph type="title"/>
          </p:nvPr>
        </p:nvSpPr>
        <p:spPr>
          <a:xfrm>
            <a:off x="394554" y="4756638"/>
            <a:ext cx="8354891" cy="930447"/>
          </a:xfrm>
        </p:spPr>
        <p:txBody>
          <a:bodyPr vert="horz" lIns="91440" tIns="45720" rIns="91440" bIns="45720" rtlCol="0" anchor="b">
            <a:normAutofit/>
          </a:bodyPr>
          <a:lstStyle/>
          <a:p>
            <a:pPr>
              <a:lnSpc>
                <a:spcPct val="90000"/>
              </a:lnSpc>
            </a:pPr>
            <a:r>
              <a:rPr lang="en-US" sz="4700" b="1" kern="1200" dirty="0">
                <a:solidFill>
                  <a:srgbClr val="FFC000"/>
                </a:solidFill>
                <a:effectLst>
                  <a:outerShdw blurRad="38100" dist="38100" dir="2700000" algn="tl">
                    <a:srgbClr val="000000">
                      <a:alpha val="43137"/>
                    </a:srgbClr>
                  </a:outerShdw>
                </a:effectLst>
                <a:latin typeface="+mj-lt"/>
                <a:ea typeface="+mj-ea"/>
                <a:cs typeface="+mj-cs"/>
              </a:rPr>
              <a:t>Already have a WAAS GPS?</a:t>
            </a:r>
          </a:p>
        </p:txBody>
      </p:sp>
      <p:pic>
        <p:nvPicPr>
          <p:cNvPr id="8" name="Picture 2" descr="http://ehfc.net/planes/gns430Hi.jpg">
            <a:extLst>
              <a:ext uri="{FF2B5EF4-FFF2-40B4-BE49-F238E27FC236}">
                <a16:creationId xmlns:a16="http://schemas.microsoft.com/office/drawing/2014/main" id="{C7B84A4F-6471-41CD-B20A-0DD9F3E5408F}"/>
              </a:ext>
            </a:extLst>
          </p:cNvPr>
          <p:cNvPicPr>
            <a:picLocks noGrp="1" noChangeAspect="1" noChangeArrowheads="1"/>
          </p:cNvPicPr>
          <p:nvPr>
            <p:ph idx="1"/>
          </p:nvPr>
        </p:nvPicPr>
        <p:blipFill>
          <a:blip r:embed="rId2" cstate="print"/>
          <a:srcRect/>
          <a:stretch>
            <a:fillRect/>
          </a:stretch>
        </p:blipFill>
        <p:spPr bwMode="auto">
          <a:xfrm>
            <a:off x="240030" y="506579"/>
            <a:ext cx="8622615" cy="3599941"/>
          </a:xfrm>
          <a:prstGeom prst="rect">
            <a:avLst/>
          </a:prstGeom>
          <a:noFill/>
        </p:spPr>
      </p:pic>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68E14A72-DBC5-4704-AE4C-CD1707B63257}"/>
              </a:ext>
            </a:extLst>
          </p:cNvPr>
          <p:cNvSpPr>
            <a:spLocks noGrp="1"/>
          </p:cNvSpPr>
          <p:nvPr>
            <p:ph type="sldNum" sz="quarter" idx="12"/>
          </p:nvPr>
        </p:nvSpPr>
        <p:spPr>
          <a:xfrm>
            <a:off x="6457950" y="6522430"/>
            <a:ext cx="2057400" cy="347472"/>
          </a:xfrm>
        </p:spPr>
        <p:txBody>
          <a:bodyPr vert="horz" lIns="91440" tIns="45720" rIns="91440" bIns="45720" rtlCol="0" anchor="ctr">
            <a:normAutofit/>
          </a:bodyPr>
          <a:lstStyle/>
          <a:p>
            <a:pPr>
              <a:spcAft>
                <a:spcPts val="600"/>
              </a:spcAft>
            </a:pPr>
            <a:fld id="{8CCC93C7-37EB-4A4E-85FC-B3A37BFCB519}" type="slidenum">
              <a:rPr lang="en-US" sz="1000">
                <a:solidFill>
                  <a:srgbClr val="898989"/>
                </a:solidFill>
              </a:rPr>
              <a:pPr>
                <a:spcAft>
                  <a:spcPts val="600"/>
                </a:spcAft>
              </a:pPr>
              <a:t>143</a:t>
            </a:fld>
            <a:endParaRPr lang="en-US" sz="1000">
              <a:solidFill>
                <a:srgbClr val="898989"/>
              </a:solidFill>
            </a:endParaRPr>
          </a:p>
        </p:txBody>
      </p:sp>
    </p:spTree>
    <p:extLst>
      <p:ext uri="{BB962C8B-B14F-4D97-AF65-F5344CB8AC3E}">
        <p14:creationId xmlns:p14="http://schemas.microsoft.com/office/powerpoint/2010/main" val="3966819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C3035-EAB4-4F77-8864-7343CA99112F}"/>
              </a:ext>
            </a:extLst>
          </p:cNvPr>
          <p:cNvSpPr>
            <a:spLocks noGrp="1"/>
          </p:cNvSpPr>
          <p:nvPr>
            <p:ph type="title"/>
          </p:nvPr>
        </p:nvSpPr>
        <p:spPr>
          <a:xfrm>
            <a:off x="1131425" y="2762176"/>
            <a:ext cx="6858000" cy="1355750"/>
          </a:xfrm>
        </p:spPr>
        <p:txBody>
          <a:bodyPr vert="horz" lIns="91440" tIns="45720" rIns="91440" bIns="45720" rtlCol="0" anchor="b">
            <a:normAutofit/>
          </a:bodyPr>
          <a:lstStyle/>
          <a:p>
            <a:pPr>
              <a:lnSpc>
                <a:spcPct val="90000"/>
              </a:lnSpc>
            </a:pPr>
            <a:r>
              <a:rPr lang="en-US" sz="4700" b="1" kern="1200" dirty="0">
                <a:solidFill>
                  <a:srgbClr val="FF0000"/>
                </a:solidFill>
                <a:effectLst>
                  <a:outerShdw blurRad="38100" dist="38100" dir="2700000" algn="tl">
                    <a:srgbClr val="000000">
                      <a:alpha val="43137"/>
                    </a:srgbClr>
                  </a:outerShdw>
                </a:effectLst>
                <a:latin typeface="+mj-lt"/>
                <a:ea typeface="+mj-ea"/>
                <a:cs typeface="+mj-cs"/>
              </a:rPr>
              <a:t>$2,900</a:t>
            </a:r>
          </a:p>
        </p:txBody>
      </p:sp>
      <p:sp>
        <p:nvSpPr>
          <p:cNvPr id="17" name="Freeform 31">
            <a:extLst>
              <a:ext uri="{FF2B5EF4-FFF2-40B4-BE49-F238E27FC236}">
                <a16:creationId xmlns:a16="http://schemas.microsoft.com/office/drawing/2014/main" id="{A2AEA782-0EA4-42E9-871D-7401D6A09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6355" cy="2130951"/>
          </a:xfrm>
          <a:custGeom>
            <a:avLst/>
            <a:gdLst>
              <a:gd name="connsiteX0" fmla="*/ 0 w 4475140"/>
              <a:gd name="connsiteY0" fmla="*/ 0 h 2130951"/>
              <a:gd name="connsiteX1" fmla="*/ 1074821 w 4475140"/>
              <a:gd name="connsiteY1" fmla="*/ 0 h 2130951"/>
              <a:gd name="connsiteX2" fmla="*/ 1074821 w 4475140"/>
              <a:gd name="connsiteY2" fmla="*/ 478 h 2130951"/>
              <a:gd name="connsiteX3" fmla="*/ 4475140 w 4475140"/>
              <a:gd name="connsiteY3" fmla="*/ 478 h 2130951"/>
              <a:gd name="connsiteX4" fmla="*/ 3488452 w 4475140"/>
              <a:gd name="connsiteY4" fmla="*/ 2130951 h 2130951"/>
              <a:gd name="connsiteX5" fmla="*/ 0 w 4475140"/>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951">
                <a:moveTo>
                  <a:pt x="0" y="0"/>
                </a:moveTo>
                <a:lnTo>
                  <a:pt x="1074821" y="0"/>
                </a:lnTo>
                <a:lnTo>
                  <a:pt x="1074821" y="478"/>
                </a:lnTo>
                <a:lnTo>
                  <a:pt x="4475140" y="478"/>
                </a:lnTo>
                <a:lnTo>
                  <a:pt x="3488452" y="2130951"/>
                </a:lnTo>
                <a:lnTo>
                  <a:pt x="0" y="2130951"/>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Garmin's GTX 345 1090ES transponder also receives both ADS-B frequencies.">
            <a:extLst>
              <a:ext uri="{FF2B5EF4-FFF2-40B4-BE49-F238E27FC236}">
                <a16:creationId xmlns:a16="http://schemas.microsoft.com/office/drawing/2014/main" id="{AE951A1F-AFD9-49A9-B360-6FC8D6F9802B}"/>
              </a:ext>
            </a:extLst>
          </p:cNvPr>
          <p:cNvPicPr/>
          <p:nvPr/>
        </p:nvPicPr>
        <p:blipFill rotWithShape="1">
          <a:blip r:embed="rId2" cstate="print"/>
          <a:srcRect t="29446" r="3" b="23722"/>
          <a:stretch/>
        </p:blipFill>
        <p:spPr bwMode="auto">
          <a:xfrm>
            <a:off x="2736988" y="10"/>
            <a:ext cx="6407012" cy="2130463"/>
          </a:xfrm>
          <a:custGeom>
            <a:avLst/>
            <a:gdLst>
              <a:gd name="connsiteX0" fmla="*/ 986689 w 8542682"/>
              <a:gd name="connsiteY0" fmla="*/ 0 h 2130473"/>
              <a:gd name="connsiteX1" fmla="*/ 8542682 w 8542682"/>
              <a:gd name="connsiteY1" fmla="*/ 0 h 2130473"/>
              <a:gd name="connsiteX2" fmla="*/ 8542682 w 8542682"/>
              <a:gd name="connsiteY2" fmla="*/ 2130473 h 2130473"/>
              <a:gd name="connsiteX3" fmla="*/ 0 w 8542682"/>
              <a:gd name="connsiteY3" fmla="*/ 2130473 h 2130473"/>
            </a:gdLst>
            <a:ahLst/>
            <a:cxnLst>
              <a:cxn ang="0">
                <a:pos x="connsiteX0" y="connsiteY0"/>
              </a:cxn>
              <a:cxn ang="0">
                <a:pos x="connsiteX1" y="connsiteY1"/>
              </a:cxn>
              <a:cxn ang="0">
                <a:pos x="connsiteX2" y="connsiteY2"/>
              </a:cxn>
              <a:cxn ang="0">
                <a:pos x="connsiteX3" y="connsiteY3"/>
              </a:cxn>
            </a:cxnLst>
            <a:rect l="l" t="t" r="r" b="b"/>
            <a:pathLst>
              <a:path w="8542682" h="2130473">
                <a:moveTo>
                  <a:pt x="986689" y="0"/>
                </a:moveTo>
                <a:lnTo>
                  <a:pt x="8542682" y="0"/>
                </a:lnTo>
                <a:lnTo>
                  <a:pt x="8542682" y="2130473"/>
                </a:lnTo>
                <a:lnTo>
                  <a:pt x="0" y="2130473"/>
                </a:lnTo>
                <a:close/>
              </a:path>
            </a:pathLst>
          </a:custGeom>
          <a:noFill/>
        </p:spPr>
      </p:pic>
      <p:sp>
        <p:nvSpPr>
          <p:cNvPr id="19" name="Freeform 34">
            <a:extLst>
              <a:ext uri="{FF2B5EF4-FFF2-40B4-BE49-F238E27FC236}">
                <a16:creationId xmlns:a16="http://schemas.microsoft.com/office/drawing/2014/main" id="{B0992639-1CDA-4FE6-BB95-E13221490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787645" y="4682362"/>
            <a:ext cx="3356355" cy="2174680"/>
          </a:xfrm>
          <a:custGeom>
            <a:avLst/>
            <a:gdLst>
              <a:gd name="connsiteX0" fmla="*/ 3468199 w 4475140"/>
              <a:gd name="connsiteY0" fmla="*/ 2174680 h 2174680"/>
              <a:gd name="connsiteX1" fmla="*/ 0 w 4475140"/>
              <a:gd name="connsiteY1" fmla="*/ 2174680 h 2174680"/>
              <a:gd name="connsiteX2" fmla="*/ 0 w 4475140"/>
              <a:gd name="connsiteY2" fmla="*/ 0 h 2174680"/>
              <a:gd name="connsiteX3" fmla="*/ 1074821 w 4475140"/>
              <a:gd name="connsiteY3" fmla="*/ 0 h 2174680"/>
              <a:gd name="connsiteX4" fmla="*/ 1074821 w 4475140"/>
              <a:gd name="connsiteY4" fmla="*/ 478 h 2174680"/>
              <a:gd name="connsiteX5" fmla="*/ 4475140 w 4475140"/>
              <a:gd name="connsiteY5" fmla="*/ 478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3468199" y="2174680"/>
                </a:moveTo>
                <a:lnTo>
                  <a:pt x="0" y="2174680"/>
                </a:lnTo>
                <a:lnTo>
                  <a:pt x="0" y="0"/>
                </a:lnTo>
                <a:lnTo>
                  <a:pt x="1074821" y="0"/>
                </a:lnTo>
                <a:lnTo>
                  <a:pt x="1074821" y="478"/>
                </a:lnTo>
                <a:lnTo>
                  <a:pt x="4475140" y="478"/>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out.jpg">
            <a:extLst>
              <a:ext uri="{FF2B5EF4-FFF2-40B4-BE49-F238E27FC236}">
                <a16:creationId xmlns:a16="http://schemas.microsoft.com/office/drawing/2014/main" id="{93E84632-DA6A-4C3E-9C8B-2B3B6BC9900A}"/>
              </a:ext>
            </a:extLst>
          </p:cNvPr>
          <p:cNvPicPr>
            <a:picLocks noChangeAspect="1"/>
          </p:cNvPicPr>
          <p:nvPr/>
        </p:nvPicPr>
        <p:blipFill rotWithShape="1">
          <a:blip r:embed="rId3" cstate="print"/>
          <a:srcRect t="15262" r="-2" b="32432"/>
          <a:stretch/>
        </p:blipFill>
        <p:spPr>
          <a:xfrm>
            <a:off x="20" y="4682840"/>
            <a:ext cx="6422512" cy="2175160"/>
          </a:xfrm>
          <a:custGeom>
            <a:avLst/>
            <a:gdLst>
              <a:gd name="connsiteX0" fmla="*/ 0 w 8563376"/>
              <a:gd name="connsiteY0" fmla="*/ 0 h 2175160"/>
              <a:gd name="connsiteX1" fmla="*/ 8563376 w 8563376"/>
              <a:gd name="connsiteY1" fmla="*/ 0 h 2175160"/>
              <a:gd name="connsiteX2" fmla="*/ 7555992 w 8563376"/>
              <a:gd name="connsiteY2" fmla="*/ 2175160 h 2175160"/>
              <a:gd name="connsiteX3" fmla="*/ 0 w 8563376"/>
              <a:gd name="connsiteY3" fmla="*/ 2175160 h 2175160"/>
            </a:gdLst>
            <a:ahLst/>
            <a:cxnLst>
              <a:cxn ang="0">
                <a:pos x="connsiteX0" y="connsiteY0"/>
              </a:cxn>
              <a:cxn ang="0">
                <a:pos x="connsiteX1" y="connsiteY1"/>
              </a:cxn>
              <a:cxn ang="0">
                <a:pos x="connsiteX2" y="connsiteY2"/>
              </a:cxn>
              <a:cxn ang="0">
                <a:pos x="connsiteX3" y="connsiteY3"/>
              </a:cxn>
            </a:cxnLst>
            <a:rect l="l" t="t" r="r" b="b"/>
            <a:pathLst>
              <a:path w="8563376" h="2175160">
                <a:moveTo>
                  <a:pt x="0" y="0"/>
                </a:moveTo>
                <a:lnTo>
                  <a:pt x="8563376" y="0"/>
                </a:lnTo>
                <a:lnTo>
                  <a:pt x="7555992" y="2175160"/>
                </a:lnTo>
                <a:lnTo>
                  <a:pt x="0" y="2175160"/>
                </a:lnTo>
                <a:close/>
              </a:path>
            </a:pathLst>
          </a:custGeom>
        </p:spPr>
      </p:pic>
      <p:sp>
        <p:nvSpPr>
          <p:cNvPr id="4" name="Slide Number Placeholder 3">
            <a:extLst>
              <a:ext uri="{FF2B5EF4-FFF2-40B4-BE49-F238E27FC236}">
                <a16:creationId xmlns:a16="http://schemas.microsoft.com/office/drawing/2014/main" id="{FF3C3A40-F020-4C46-A26B-33D954101F44}"/>
              </a:ext>
            </a:extLst>
          </p:cNvPr>
          <p:cNvSpPr>
            <a:spLocks noGrp="1"/>
          </p:cNvSpPr>
          <p:nvPr>
            <p:ph type="sldNum" sz="quarter" idx="12"/>
          </p:nvPr>
        </p:nvSpPr>
        <p:spPr>
          <a:xfrm>
            <a:off x="6615112" y="6356350"/>
            <a:ext cx="1900238" cy="365125"/>
          </a:xfrm>
        </p:spPr>
        <p:txBody>
          <a:bodyPr vert="horz" lIns="91440" tIns="45720" rIns="91440" bIns="45720" rtlCol="0" anchor="ctr">
            <a:normAutofit/>
          </a:bodyPr>
          <a:lstStyle/>
          <a:p>
            <a:pPr>
              <a:spcAft>
                <a:spcPts val="600"/>
              </a:spcAft>
            </a:pPr>
            <a:fld id="{8CCC93C7-37EB-4A4E-85FC-B3A37BFCB519}" type="slidenum">
              <a:rPr lang="en-US">
                <a:solidFill>
                  <a:srgbClr val="898989"/>
                </a:solidFill>
              </a:rPr>
              <a:pPr>
                <a:spcAft>
                  <a:spcPts val="600"/>
                </a:spcAft>
              </a:pPr>
              <a:t>144</a:t>
            </a:fld>
            <a:endParaRPr lang="en-US">
              <a:solidFill>
                <a:srgbClr val="898989"/>
              </a:solidFill>
            </a:endParaRPr>
          </a:p>
        </p:txBody>
      </p:sp>
      <p:pic>
        <p:nvPicPr>
          <p:cNvPr id="9" name="Picture 4" descr="http://www.fullcycle.com.au/storage/bikelogos/Garmin-Logo.gif?__SQUARESPACE_CACHEVERSION=1335501166310">
            <a:extLst>
              <a:ext uri="{FF2B5EF4-FFF2-40B4-BE49-F238E27FC236}">
                <a16:creationId xmlns:a16="http://schemas.microsoft.com/office/drawing/2014/main" id="{BC925F1E-8497-48B1-950C-2E5EBA351E16}"/>
              </a:ext>
            </a:extLst>
          </p:cNvPr>
          <p:cNvPicPr>
            <a:picLocks noChangeAspect="1" noChangeArrowheads="1"/>
          </p:cNvPicPr>
          <p:nvPr/>
        </p:nvPicPr>
        <p:blipFill>
          <a:blip r:embed="rId4" cstate="print"/>
          <a:srcRect/>
          <a:stretch>
            <a:fillRect/>
          </a:stretch>
        </p:blipFill>
        <p:spPr bwMode="auto">
          <a:xfrm>
            <a:off x="2238701" y="2147280"/>
            <a:ext cx="4496789" cy="1219200"/>
          </a:xfrm>
          <a:prstGeom prst="rect">
            <a:avLst/>
          </a:prstGeom>
          <a:noFill/>
        </p:spPr>
      </p:pic>
      <p:sp>
        <p:nvSpPr>
          <p:cNvPr id="3" name="TextBox 2">
            <a:extLst>
              <a:ext uri="{FF2B5EF4-FFF2-40B4-BE49-F238E27FC236}">
                <a16:creationId xmlns:a16="http://schemas.microsoft.com/office/drawing/2014/main" id="{58BBC9E7-0595-4517-8DF5-487BB2B388F1}"/>
              </a:ext>
            </a:extLst>
          </p:cNvPr>
          <p:cNvSpPr txBox="1"/>
          <p:nvPr/>
        </p:nvSpPr>
        <p:spPr>
          <a:xfrm>
            <a:off x="339794" y="304800"/>
            <a:ext cx="2362200" cy="830997"/>
          </a:xfrm>
          <a:prstGeom prst="rect">
            <a:avLst/>
          </a:prstGeom>
          <a:noFill/>
        </p:spPr>
        <p:txBody>
          <a:bodyPr wrap="square" rtlCol="0">
            <a:spAutoFit/>
          </a:bodyPr>
          <a:lstStyle/>
          <a:p>
            <a:r>
              <a:rPr lang="en-US" sz="4800" b="1" dirty="0">
                <a:effectLst>
                  <a:outerShdw blurRad="38100" dist="38100" dir="2700000" algn="tl">
                    <a:srgbClr val="000000">
                      <a:alpha val="43137"/>
                    </a:srgbClr>
                  </a:outerShdw>
                </a:effectLst>
              </a:rPr>
              <a:t>GTX 335</a:t>
            </a:r>
          </a:p>
        </p:txBody>
      </p:sp>
      <p:pic>
        <p:nvPicPr>
          <p:cNvPr id="10" name="Picture 2" descr="Image result for favorite">
            <a:extLst>
              <a:ext uri="{FF2B5EF4-FFF2-40B4-BE49-F238E27FC236}">
                <a16:creationId xmlns:a16="http://schemas.microsoft.com/office/drawing/2014/main" id="{54F2D330-6976-4006-97D3-7A77BFF9BF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147280"/>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771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C3035-EAB4-4F77-8864-7343CA99112F}"/>
              </a:ext>
            </a:extLst>
          </p:cNvPr>
          <p:cNvSpPr>
            <a:spLocks noGrp="1"/>
          </p:cNvSpPr>
          <p:nvPr>
            <p:ph type="title"/>
          </p:nvPr>
        </p:nvSpPr>
        <p:spPr>
          <a:xfrm>
            <a:off x="4342410" y="2728542"/>
            <a:ext cx="4496790" cy="1355750"/>
          </a:xfrm>
        </p:spPr>
        <p:txBody>
          <a:bodyPr vert="horz" lIns="91440" tIns="45720" rIns="91440" bIns="45720" rtlCol="0" anchor="b">
            <a:normAutofit/>
          </a:bodyPr>
          <a:lstStyle/>
          <a:p>
            <a:pPr>
              <a:lnSpc>
                <a:spcPct val="90000"/>
              </a:lnSpc>
            </a:pPr>
            <a:r>
              <a:rPr lang="en-US" sz="4700" b="1" kern="1200" dirty="0">
                <a:solidFill>
                  <a:srgbClr val="FF0000"/>
                </a:solidFill>
                <a:effectLst>
                  <a:outerShdw blurRad="38100" dist="38100" dir="2700000" algn="tl">
                    <a:srgbClr val="000000">
                      <a:alpha val="43137"/>
                    </a:srgbClr>
                  </a:outerShdw>
                </a:effectLst>
                <a:latin typeface="+mj-lt"/>
                <a:ea typeface="+mj-ea"/>
                <a:cs typeface="+mj-cs"/>
              </a:rPr>
              <a:t>$6,500</a:t>
            </a:r>
          </a:p>
        </p:txBody>
      </p:sp>
      <p:sp>
        <p:nvSpPr>
          <p:cNvPr id="17" name="Freeform 31">
            <a:extLst>
              <a:ext uri="{FF2B5EF4-FFF2-40B4-BE49-F238E27FC236}">
                <a16:creationId xmlns:a16="http://schemas.microsoft.com/office/drawing/2014/main" id="{A2AEA782-0EA4-42E9-871D-7401D6A09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6355" cy="2130951"/>
          </a:xfrm>
          <a:custGeom>
            <a:avLst/>
            <a:gdLst>
              <a:gd name="connsiteX0" fmla="*/ 0 w 4475140"/>
              <a:gd name="connsiteY0" fmla="*/ 0 h 2130951"/>
              <a:gd name="connsiteX1" fmla="*/ 1074821 w 4475140"/>
              <a:gd name="connsiteY1" fmla="*/ 0 h 2130951"/>
              <a:gd name="connsiteX2" fmla="*/ 1074821 w 4475140"/>
              <a:gd name="connsiteY2" fmla="*/ 478 h 2130951"/>
              <a:gd name="connsiteX3" fmla="*/ 4475140 w 4475140"/>
              <a:gd name="connsiteY3" fmla="*/ 478 h 2130951"/>
              <a:gd name="connsiteX4" fmla="*/ 3488452 w 4475140"/>
              <a:gd name="connsiteY4" fmla="*/ 2130951 h 2130951"/>
              <a:gd name="connsiteX5" fmla="*/ 0 w 4475140"/>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951">
                <a:moveTo>
                  <a:pt x="0" y="0"/>
                </a:moveTo>
                <a:lnTo>
                  <a:pt x="1074821" y="0"/>
                </a:lnTo>
                <a:lnTo>
                  <a:pt x="1074821" y="478"/>
                </a:lnTo>
                <a:lnTo>
                  <a:pt x="4475140" y="478"/>
                </a:lnTo>
                <a:lnTo>
                  <a:pt x="3488452" y="2130951"/>
                </a:lnTo>
                <a:lnTo>
                  <a:pt x="0" y="2130951"/>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descr="Garmin's GTX 345 1090ES transponder also receives both ADS-B frequencies.">
            <a:extLst>
              <a:ext uri="{FF2B5EF4-FFF2-40B4-BE49-F238E27FC236}">
                <a16:creationId xmlns:a16="http://schemas.microsoft.com/office/drawing/2014/main" id="{AE951A1F-AFD9-49A9-B360-6FC8D6F9802B}"/>
              </a:ext>
            </a:extLst>
          </p:cNvPr>
          <p:cNvPicPr/>
          <p:nvPr/>
        </p:nvPicPr>
        <p:blipFill rotWithShape="1">
          <a:blip r:embed="rId2" cstate="print"/>
          <a:srcRect t="29446" r="3" b="23722"/>
          <a:stretch/>
        </p:blipFill>
        <p:spPr bwMode="auto">
          <a:xfrm>
            <a:off x="2736988" y="10"/>
            <a:ext cx="6407012" cy="2130463"/>
          </a:xfrm>
          <a:custGeom>
            <a:avLst/>
            <a:gdLst>
              <a:gd name="connsiteX0" fmla="*/ 986689 w 8542682"/>
              <a:gd name="connsiteY0" fmla="*/ 0 h 2130473"/>
              <a:gd name="connsiteX1" fmla="*/ 8542682 w 8542682"/>
              <a:gd name="connsiteY1" fmla="*/ 0 h 2130473"/>
              <a:gd name="connsiteX2" fmla="*/ 8542682 w 8542682"/>
              <a:gd name="connsiteY2" fmla="*/ 2130473 h 2130473"/>
              <a:gd name="connsiteX3" fmla="*/ 0 w 8542682"/>
              <a:gd name="connsiteY3" fmla="*/ 2130473 h 2130473"/>
            </a:gdLst>
            <a:ahLst/>
            <a:cxnLst>
              <a:cxn ang="0">
                <a:pos x="connsiteX0" y="connsiteY0"/>
              </a:cxn>
              <a:cxn ang="0">
                <a:pos x="connsiteX1" y="connsiteY1"/>
              </a:cxn>
              <a:cxn ang="0">
                <a:pos x="connsiteX2" y="connsiteY2"/>
              </a:cxn>
              <a:cxn ang="0">
                <a:pos x="connsiteX3" y="connsiteY3"/>
              </a:cxn>
            </a:cxnLst>
            <a:rect l="l" t="t" r="r" b="b"/>
            <a:pathLst>
              <a:path w="8542682" h="2130473">
                <a:moveTo>
                  <a:pt x="986689" y="0"/>
                </a:moveTo>
                <a:lnTo>
                  <a:pt x="8542682" y="0"/>
                </a:lnTo>
                <a:lnTo>
                  <a:pt x="8542682" y="2130473"/>
                </a:lnTo>
                <a:lnTo>
                  <a:pt x="0" y="2130473"/>
                </a:lnTo>
                <a:close/>
              </a:path>
            </a:pathLst>
          </a:custGeom>
          <a:noFill/>
        </p:spPr>
      </p:pic>
      <p:sp>
        <p:nvSpPr>
          <p:cNvPr id="19" name="Freeform 34">
            <a:extLst>
              <a:ext uri="{FF2B5EF4-FFF2-40B4-BE49-F238E27FC236}">
                <a16:creationId xmlns:a16="http://schemas.microsoft.com/office/drawing/2014/main" id="{B0992639-1CDA-4FE6-BB95-E13221490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787645" y="4682362"/>
            <a:ext cx="3356355" cy="2174680"/>
          </a:xfrm>
          <a:custGeom>
            <a:avLst/>
            <a:gdLst>
              <a:gd name="connsiteX0" fmla="*/ 3468199 w 4475140"/>
              <a:gd name="connsiteY0" fmla="*/ 2174680 h 2174680"/>
              <a:gd name="connsiteX1" fmla="*/ 0 w 4475140"/>
              <a:gd name="connsiteY1" fmla="*/ 2174680 h 2174680"/>
              <a:gd name="connsiteX2" fmla="*/ 0 w 4475140"/>
              <a:gd name="connsiteY2" fmla="*/ 0 h 2174680"/>
              <a:gd name="connsiteX3" fmla="*/ 1074821 w 4475140"/>
              <a:gd name="connsiteY3" fmla="*/ 0 h 2174680"/>
              <a:gd name="connsiteX4" fmla="*/ 1074821 w 4475140"/>
              <a:gd name="connsiteY4" fmla="*/ 478 h 2174680"/>
              <a:gd name="connsiteX5" fmla="*/ 4475140 w 4475140"/>
              <a:gd name="connsiteY5" fmla="*/ 478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3468199" y="2174680"/>
                </a:moveTo>
                <a:lnTo>
                  <a:pt x="0" y="2174680"/>
                </a:lnTo>
                <a:lnTo>
                  <a:pt x="0" y="0"/>
                </a:lnTo>
                <a:lnTo>
                  <a:pt x="1074821" y="0"/>
                </a:lnTo>
                <a:lnTo>
                  <a:pt x="1074821" y="478"/>
                </a:lnTo>
                <a:lnTo>
                  <a:pt x="4475140" y="478"/>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descr="out.jpg">
            <a:extLst>
              <a:ext uri="{FF2B5EF4-FFF2-40B4-BE49-F238E27FC236}">
                <a16:creationId xmlns:a16="http://schemas.microsoft.com/office/drawing/2014/main" id="{93E84632-DA6A-4C3E-9C8B-2B3B6BC9900A}"/>
              </a:ext>
            </a:extLst>
          </p:cNvPr>
          <p:cNvPicPr>
            <a:picLocks noChangeAspect="1"/>
          </p:cNvPicPr>
          <p:nvPr/>
        </p:nvPicPr>
        <p:blipFill rotWithShape="1">
          <a:blip r:embed="rId3" cstate="print"/>
          <a:srcRect t="15262" r="-2" b="32432"/>
          <a:stretch/>
        </p:blipFill>
        <p:spPr>
          <a:xfrm>
            <a:off x="20" y="4682840"/>
            <a:ext cx="6422512" cy="2175160"/>
          </a:xfrm>
          <a:custGeom>
            <a:avLst/>
            <a:gdLst>
              <a:gd name="connsiteX0" fmla="*/ 0 w 8563376"/>
              <a:gd name="connsiteY0" fmla="*/ 0 h 2175160"/>
              <a:gd name="connsiteX1" fmla="*/ 8563376 w 8563376"/>
              <a:gd name="connsiteY1" fmla="*/ 0 h 2175160"/>
              <a:gd name="connsiteX2" fmla="*/ 7555992 w 8563376"/>
              <a:gd name="connsiteY2" fmla="*/ 2175160 h 2175160"/>
              <a:gd name="connsiteX3" fmla="*/ 0 w 8563376"/>
              <a:gd name="connsiteY3" fmla="*/ 2175160 h 2175160"/>
            </a:gdLst>
            <a:ahLst/>
            <a:cxnLst>
              <a:cxn ang="0">
                <a:pos x="connsiteX0" y="connsiteY0"/>
              </a:cxn>
              <a:cxn ang="0">
                <a:pos x="connsiteX1" y="connsiteY1"/>
              </a:cxn>
              <a:cxn ang="0">
                <a:pos x="connsiteX2" y="connsiteY2"/>
              </a:cxn>
              <a:cxn ang="0">
                <a:pos x="connsiteX3" y="connsiteY3"/>
              </a:cxn>
            </a:cxnLst>
            <a:rect l="l" t="t" r="r" b="b"/>
            <a:pathLst>
              <a:path w="8563376" h="2175160">
                <a:moveTo>
                  <a:pt x="0" y="0"/>
                </a:moveTo>
                <a:lnTo>
                  <a:pt x="8563376" y="0"/>
                </a:lnTo>
                <a:lnTo>
                  <a:pt x="7555992" y="2175160"/>
                </a:lnTo>
                <a:lnTo>
                  <a:pt x="0" y="2175160"/>
                </a:lnTo>
                <a:close/>
              </a:path>
            </a:pathLst>
          </a:custGeom>
        </p:spPr>
      </p:pic>
      <p:sp>
        <p:nvSpPr>
          <p:cNvPr id="4" name="Slide Number Placeholder 3">
            <a:extLst>
              <a:ext uri="{FF2B5EF4-FFF2-40B4-BE49-F238E27FC236}">
                <a16:creationId xmlns:a16="http://schemas.microsoft.com/office/drawing/2014/main" id="{FF3C3A40-F020-4C46-A26B-33D954101F44}"/>
              </a:ext>
            </a:extLst>
          </p:cNvPr>
          <p:cNvSpPr>
            <a:spLocks noGrp="1"/>
          </p:cNvSpPr>
          <p:nvPr>
            <p:ph type="sldNum" sz="quarter" idx="12"/>
          </p:nvPr>
        </p:nvSpPr>
        <p:spPr>
          <a:xfrm>
            <a:off x="6615112" y="6356350"/>
            <a:ext cx="1900238"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CCC93C7-37EB-4A4E-85FC-B3A37BFCB519}" type="slidenum">
              <a:rPr kumimoji="0" 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145</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9" name="Picture 4" descr="http://www.fullcycle.com.au/storage/bikelogos/Garmin-Logo.gif?__SQUARESPACE_CACHEVERSION=1335501166310">
            <a:extLst>
              <a:ext uri="{FF2B5EF4-FFF2-40B4-BE49-F238E27FC236}">
                <a16:creationId xmlns:a16="http://schemas.microsoft.com/office/drawing/2014/main" id="{BC925F1E-8497-48B1-950C-2E5EBA351E16}"/>
              </a:ext>
            </a:extLst>
          </p:cNvPr>
          <p:cNvPicPr>
            <a:picLocks noChangeAspect="1" noChangeArrowheads="1"/>
          </p:cNvPicPr>
          <p:nvPr/>
        </p:nvPicPr>
        <p:blipFill>
          <a:blip r:embed="rId4" cstate="print"/>
          <a:srcRect/>
          <a:stretch>
            <a:fillRect/>
          </a:stretch>
        </p:blipFill>
        <p:spPr bwMode="auto">
          <a:xfrm>
            <a:off x="4258039" y="2103144"/>
            <a:ext cx="4496789" cy="1219200"/>
          </a:xfrm>
          <a:prstGeom prst="rect">
            <a:avLst/>
          </a:prstGeom>
          <a:noFill/>
        </p:spPr>
      </p:pic>
      <p:sp>
        <p:nvSpPr>
          <p:cNvPr id="3" name="TextBox 2">
            <a:extLst>
              <a:ext uri="{FF2B5EF4-FFF2-40B4-BE49-F238E27FC236}">
                <a16:creationId xmlns:a16="http://schemas.microsoft.com/office/drawing/2014/main" id="{58BBC9E7-0595-4517-8DF5-487BB2B388F1}"/>
              </a:ext>
            </a:extLst>
          </p:cNvPr>
          <p:cNvSpPr txBox="1"/>
          <p:nvPr/>
        </p:nvSpPr>
        <p:spPr>
          <a:xfrm>
            <a:off x="339794" y="304800"/>
            <a:ext cx="23622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GTX 335</a:t>
            </a:r>
            <a:r>
              <a:rPr kumimoji="0" lang="en-US"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mn-cs"/>
              </a:rPr>
              <a:t>D</a:t>
            </a:r>
          </a:p>
        </p:txBody>
      </p:sp>
      <p:pic>
        <p:nvPicPr>
          <p:cNvPr id="6" name="Picture 5">
            <a:extLst>
              <a:ext uri="{FF2B5EF4-FFF2-40B4-BE49-F238E27FC236}">
                <a16:creationId xmlns:a16="http://schemas.microsoft.com/office/drawing/2014/main" id="{DA586A6F-6E9A-4EC5-8588-7BF03FEE2845}"/>
              </a:ext>
            </a:extLst>
          </p:cNvPr>
          <p:cNvPicPr>
            <a:picLocks noChangeAspect="1"/>
          </p:cNvPicPr>
          <p:nvPr/>
        </p:nvPicPr>
        <p:blipFill rotWithShape="1">
          <a:blip r:embed="rId5"/>
          <a:srcRect b="13559"/>
          <a:stretch/>
        </p:blipFill>
        <p:spPr>
          <a:xfrm>
            <a:off x="58538" y="2130473"/>
            <a:ext cx="3810330" cy="2060527"/>
          </a:xfrm>
          <a:prstGeom prst="rect">
            <a:avLst/>
          </a:prstGeom>
        </p:spPr>
      </p:pic>
    </p:spTree>
    <p:extLst>
      <p:ext uri="{BB962C8B-B14F-4D97-AF65-F5344CB8AC3E}">
        <p14:creationId xmlns:p14="http://schemas.microsoft.com/office/powerpoint/2010/main" val="2859114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C3035-EAB4-4F77-8864-7343CA99112F}"/>
              </a:ext>
            </a:extLst>
          </p:cNvPr>
          <p:cNvSpPr>
            <a:spLocks noGrp="1"/>
          </p:cNvSpPr>
          <p:nvPr>
            <p:ph type="title"/>
          </p:nvPr>
        </p:nvSpPr>
        <p:spPr>
          <a:xfrm>
            <a:off x="1295400" y="2401297"/>
            <a:ext cx="6858000" cy="1355750"/>
          </a:xfrm>
        </p:spPr>
        <p:txBody>
          <a:bodyPr vert="horz" lIns="91440" tIns="45720" rIns="91440" bIns="45720" rtlCol="0" anchor="b">
            <a:normAutofit/>
          </a:bodyPr>
          <a:lstStyle/>
          <a:p>
            <a:pPr>
              <a:lnSpc>
                <a:spcPct val="90000"/>
              </a:lnSpc>
            </a:pPr>
            <a:r>
              <a:rPr lang="en-US" sz="4700" b="1" kern="1200" dirty="0">
                <a:solidFill>
                  <a:srgbClr val="FF0000"/>
                </a:solidFill>
                <a:effectLst>
                  <a:outerShdw blurRad="38100" dist="38100" dir="2700000" algn="tl">
                    <a:srgbClr val="000000">
                      <a:alpha val="43137"/>
                    </a:srgbClr>
                  </a:outerShdw>
                </a:effectLst>
                <a:latin typeface="+mj-lt"/>
                <a:ea typeface="+mj-ea"/>
                <a:cs typeface="+mj-cs"/>
              </a:rPr>
              <a:t>$4,300</a:t>
            </a:r>
          </a:p>
        </p:txBody>
      </p:sp>
      <p:sp>
        <p:nvSpPr>
          <p:cNvPr id="13" name="Freeform 31">
            <a:extLst>
              <a:ext uri="{FF2B5EF4-FFF2-40B4-BE49-F238E27FC236}">
                <a16:creationId xmlns:a16="http://schemas.microsoft.com/office/drawing/2014/main" id="{A2AEA782-0EA4-42E9-871D-7401D6A09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6355" cy="2130951"/>
          </a:xfrm>
          <a:custGeom>
            <a:avLst/>
            <a:gdLst>
              <a:gd name="connsiteX0" fmla="*/ 0 w 4475140"/>
              <a:gd name="connsiteY0" fmla="*/ 0 h 2130951"/>
              <a:gd name="connsiteX1" fmla="*/ 1074821 w 4475140"/>
              <a:gd name="connsiteY1" fmla="*/ 0 h 2130951"/>
              <a:gd name="connsiteX2" fmla="*/ 1074821 w 4475140"/>
              <a:gd name="connsiteY2" fmla="*/ 478 h 2130951"/>
              <a:gd name="connsiteX3" fmla="*/ 4475140 w 4475140"/>
              <a:gd name="connsiteY3" fmla="*/ 478 h 2130951"/>
              <a:gd name="connsiteX4" fmla="*/ 3488452 w 4475140"/>
              <a:gd name="connsiteY4" fmla="*/ 2130951 h 2130951"/>
              <a:gd name="connsiteX5" fmla="*/ 0 w 4475140"/>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951">
                <a:moveTo>
                  <a:pt x="0" y="0"/>
                </a:moveTo>
                <a:lnTo>
                  <a:pt x="1074821" y="0"/>
                </a:lnTo>
                <a:lnTo>
                  <a:pt x="1074821" y="478"/>
                </a:lnTo>
                <a:lnTo>
                  <a:pt x="4475140" y="478"/>
                </a:lnTo>
                <a:lnTo>
                  <a:pt x="3488452" y="2130951"/>
                </a:lnTo>
                <a:lnTo>
                  <a:pt x="0" y="2130951"/>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Garmin's GTX 345 1090ES transponder also receives both ADS-B frequencies.">
            <a:extLst>
              <a:ext uri="{FF2B5EF4-FFF2-40B4-BE49-F238E27FC236}">
                <a16:creationId xmlns:a16="http://schemas.microsoft.com/office/drawing/2014/main" id="{AE951A1F-AFD9-49A9-B360-6FC8D6F9802B}"/>
              </a:ext>
            </a:extLst>
          </p:cNvPr>
          <p:cNvPicPr/>
          <p:nvPr/>
        </p:nvPicPr>
        <p:blipFill rotWithShape="1">
          <a:blip r:embed="rId2" cstate="print"/>
          <a:srcRect t="29446" r="3" b="23722"/>
          <a:stretch/>
        </p:blipFill>
        <p:spPr bwMode="auto">
          <a:xfrm>
            <a:off x="2736988" y="10"/>
            <a:ext cx="6407012" cy="2130463"/>
          </a:xfrm>
          <a:custGeom>
            <a:avLst/>
            <a:gdLst>
              <a:gd name="connsiteX0" fmla="*/ 986689 w 8542682"/>
              <a:gd name="connsiteY0" fmla="*/ 0 h 2130473"/>
              <a:gd name="connsiteX1" fmla="*/ 8542682 w 8542682"/>
              <a:gd name="connsiteY1" fmla="*/ 0 h 2130473"/>
              <a:gd name="connsiteX2" fmla="*/ 8542682 w 8542682"/>
              <a:gd name="connsiteY2" fmla="*/ 2130473 h 2130473"/>
              <a:gd name="connsiteX3" fmla="*/ 0 w 8542682"/>
              <a:gd name="connsiteY3" fmla="*/ 2130473 h 2130473"/>
            </a:gdLst>
            <a:ahLst/>
            <a:cxnLst>
              <a:cxn ang="0">
                <a:pos x="connsiteX0" y="connsiteY0"/>
              </a:cxn>
              <a:cxn ang="0">
                <a:pos x="connsiteX1" y="connsiteY1"/>
              </a:cxn>
              <a:cxn ang="0">
                <a:pos x="connsiteX2" y="connsiteY2"/>
              </a:cxn>
              <a:cxn ang="0">
                <a:pos x="connsiteX3" y="connsiteY3"/>
              </a:cxn>
            </a:cxnLst>
            <a:rect l="l" t="t" r="r" b="b"/>
            <a:pathLst>
              <a:path w="8542682" h="2130473">
                <a:moveTo>
                  <a:pt x="986689" y="0"/>
                </a:moveTo>
                <a:lnTo>
                  <a:pt x="8542682" y="0"/>
                </a:lnTo>
                <a:lnTo>
                  <a:pt x="8542682" y="2130473"/>
                </a:lnTo>
                <a:lnTo>
                  <a:pt x="0" y="2130473"/>
                </a:lnTo>
                <a:close/>
              </a:path>
            </a:pathLst>
          </a:custGeom>
          <a:noFill/>
        </p:spPr>
      </p:pic>
      <p:sp>
        <p:nvSpPr>
          <p:cNvPr id="15" name="Freeform 34">
            <a:extLst>
              <a:ext uri="{FF2B5EF4-FFF2-40B4-BE49-F238E27FC236}">
                <a16:creationId xmlns:a16="http://schemas.microsoft.com/office/drawing/2014/main" id="{B0992639-1CDA-4FE6-BB95-E13221490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787645" y="4682362"/>
            <a:ext cx="3356355" cy="2174680"/>
          </a:xfrm>
          <a:custGeom>
            <a:avLst/>
            <a:gdLst>
              <a:gd name="connsiteX0" fmla="*/ 3468199 w 4475140"/>
              <a:gd name="connsiteY0" fmla="*/ 2174680 h 2174680"/>
              <a:gd name="connsiteX1" fmla="*/ 0 w 4475140"/>
              <a:gd name="connsiteY1" fmla="*/ 2174680 h 2174680"/>
              <a:gd name="connsiteX2" fmla="*/ 0 w 4475140"/>
              <a:gd name="connsiteY2" fmla="*/ 0 h 2174680"/>
              <a:gd name="connsiteX3" fmla="*/ 1074821 w 4475140"/>
              <a:gd name="connsiteY3" fmla="*/ 0 h 2174680"/>
              <a:gd name="connsiteX4" fmla="*/ 1074821 w 4475140"/>
              <a:gd name="connsiteY4" fmla="*/ 478 h 2174680"/>
              <a:gd name="connsiteX5" fmla="*/ 4475140 w 4475140"/>
              <a:gd name="connsiteY5" fmla="*/ 478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3468199" y="2174680"/>
                </a:moveTo>
                <a:lnTo>
                  <a:pt x="0" y="2174680"/>
                </a:lnTo>
                <a:lnTo>
                  <a:pt x="0" y="0"/>
                </a:lnTo>
                <a:lnTo>
                  <a:pt x="1074821" y="0"/>
                </a:lnTo>
                <a:lnTo>
                  <a:pt x="1074821" y="478"/>
                </a:lnTo>
                <a:lnTo>
                  <a:pt x="4475140" y="478"/>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FF3C3A40-F020-4C46-A26B-33D954101F44}"/>
              </a:ext>
            </a:extLst>
          </p:cNvPr>
          <p:cNvSpPr>
            <a:spLocks noGrp="1"/>
          </p:cNvSpPr>
          <p:nvPr>
            <p:ph type="sldNum" sz="quarter" idx="12"/>
          </p:nvPr>
        </p:nvSpPr>
        <p:spPr>
          <a:xfrm>
            <a:off x="6615112" y="6356350"/>
            <a:ext cx="1900238" cy="365125"/>
          </a:xfrm>
        </p:spPr>
        <p:txBody>
          <a:bodyPr vert="horz" lIns="91440" tIns="45720" rIns="91440" bIns="45720" rtlCol="0" anchor="ctr">
            <a:normAutofit/>
          </a:bodyPr>
          <a:lstStyle/>
          <a:p>
            <a:pPr>
              <a:spcAft>
                <a:spcPts val="600"/>
              </a:spcAft>
            </a:pPr>
            <a:fld id="{8CCC93C7-37EB-4A4E-85FC-B3A37BFCB519}" type="slidenum">
              <a:rPr lang="en-US">
                <a:solidFill>
                  <a:srgbClr val="898989"/>
                </a:solidFill>
              </a:rPr>
              <a:pPr>
                <a:spcAft>
                  <a:spcPts val="600"/>
                </a:spcAft>
              </a:pPr>
              <a:t>146</a:t>
            </a:fld>
            <a:endParaRPr lang="en-US">
              <a:solidFill>
                <a:srgbClr val="898989"/>
              </a:solidFill>
            </a:endParaRPr>
          </a:p>
        </p:txBody>
      </p:sp>
      <p:pic>
        <p:nvPicPr>
          <p:cNvPr id="11" name="Picture 2" descr="http://www.ketofastfood.com/assets/images/logos/in-n-out.png">
            <a:extLst>
              <a:ext uri="{FF2B5EF4-FFF2-40B4-BE49-F238E27FC236}">
                <a16:creationId xmlns:a16="http://schemas.microsoft.com/office/drawing/2014/main" id="{A3D5E760-2799-4B18-8487-1C55EC0B0E98}"/>
              </a:ext>
            </a:extLst>
          </p:cNvPr>
          <p:cNvPicPr>
            <a:picLocks noChangeAspect="1" noChangeArrowheads="1"/>
          </p:cNvPicPr>
          <p:nvPr/>
        </p:nvPicPr>
        <p:blipFill>
          <a:blip r:embed="rId3" cstate="print"/>
          <a:stretch>
            <a:fillRect/>
          </a:stretch>
        </p:blipFill>
        <p:spPr bwMode="auto">
          <a:xfrm>
            <a:off x="1447800" y="4666907"/>
            <a:ext cx="3998820" cy="2016252"/>
          </a:xfrm>
          <a:prstGeom prst="rect">
            <a:avLst/>
          </a:prstGeom>
          <a:noFill/>
        </p:spPr>
      </p:pic>
      <p:pic>
        <p:nvPicPr>
          <p:cNvPr id="9" name="Picture 4" descr="http://www.fullcycle.com.au/storage/bikelogos/Garmin-Logo.gif?__SQUARESPACE_CACHEVERSION=1335501166310">
            <a:extLst>
              <a:ext uri="{FF2B5EF4-FFF2-40B4-BE49-F238E27FC236}">
                <a16:creationId xmlns:a16="http://schemas.microsoft.com/office/drawing/2014/main" id="{A1EA970A-5D35-4BFE-8C56-595185780C36}"/>
              </a:ext>
            </a:extLst>
          </p:cNvPr>
          <p:cNvPicPr>
            <a:picLocks noChangeAspect="1" noChangeArrowheads="1"/>
          </p:cNvPicPr>
          <p:nvPr/>
        </p:nvPicPr>
        <p:blipFill>
          <a:blip r:embed="rId4" cstate="print"/>
          <a:srcRect/>
          <a:stretch>
            <a:fillRect/>
          </a:stretch>
        </p:blipFill>
        <p:spPr bwMode="auto">
          <a:xfrm>
            <a:off x="2364317" y="2109575"/>
            <a:ext cx="3576177" cy="969597"/>
          </a:xfrm>
          <a:prstGeom prst="rect">
            <a:avLst/>
          </a:prstGeom>
          <a:noFill/>
        </p:spPr>
      </p:pic>
      <p:sp>
        <p:nvSpPr>
          <p:cNvPr id="3" name="TextBox 2">
            <a:extLst>
              <a:ext uri="{FF2B5EF4-FFF2-40B4-BE49-F238E27FC236}">
                <a16:creationId xmlns:a16="http://schemas.microsoft.com/office/drawing/2014/main" id="{5CBF339A-2C64-4760-AF87-DED48B9AB0B1}"/>
              </a:ext>
            </a:extLst>
          </p:cNvPr>
          <p:cNvSpPr txBox="1"/>
          <p:nvPr/>
        </p:nvSpPr>
        <p:spPr>
          <a:xfrm>
            <a:off x="228600" y="304800"/>
            <a:ext cx="2362200" cy="830997"/>
          </a:xfrm>
          <a:prstGeom prst="rect">
            <a:avLst/>
          </a:prstGeom>
          <a:noFill/>
        </p:spPr>
        <p:txBody>
          <a:bodyPr wrap="square" rtlCol="0">
            <a:spAutoFit/>
          </a:bodyPr>
          <a:lstStyle/>
          <a:p>
            <a:r>
              <a:rPr lang="en-US" sz="4800" b="1" dirty="0">
                <a:effectLst>
                  <a:outerShdw blurRad="38100" dist="38100" dir="2700000" algn="tl">
                    <a:srgbClr val="000000">
                      <a:alpha val="43137"/>
                    </a:srgbClr>
                  </a:outerShdw>
                </a:effectLst>
              </a:rPr>
              <a:t>GTX 345</a:t>
            </a:r>
          </a:p>
        </p:txBody>
      </p:sp>
    </p:spTree>
    <p:extLst>
      <p:ext uri="{BB962C8B-B14F-4D97-AF65-F5344CB8AC3E}">
        <p14:creationId xmlns:p14="http://schemas.microsoft.com/office/powerpoint/2010/main" val="2241673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C3035-EAB4-4F77-8864-7343CA99112F}"/>
              </a:ext>
            </a:extLst>
          </p:cNvPr>
          <p:cNvSpPr>
            <a:spLocks noGrp="1"/>
          </p:cNvSpPr>
          <p:nvPr>
            <p:ph type="title"/>
          </p:nvPr>
        </p:nvSpPr>
        <p:spPr>
          <a:xfrm>
            <a:off x="5562600" y="2401297"/>
            <a:ext cx="2590800" cy="1355750"/>
          </a:xfrm>
        </p:spPr>
        <p:txBody>
          <a:bodyPr vert="horz" lIns="91440" tIns="45720" rIns="91440" bIns="45720" rtlCol="0" anchor="b">
            <a:normAutofit/>
          </a:bodyPr>
          <a:lstStyle/>
          <a:p>
            <a:pPr>
              <a:lnSpc>
                <a:spcPct val="90000"/>
              </a:lnSpc>
            </a:pPr>
            <a:r>
              <a:rPr lang="en-US" sz="4700" b="1" kern="1200" dirty="0">
                <a:solidFill>
                  <a:srgbClr val="FF0000"/>
                </a:solidFill>
                <a:effectLst>
                  <a:outerShdw blurRad="38100" dist="38100" dir="2700000" algn="tl">
                    <a:srgbClr val="000000">
                      <a:alpha val="43137"/>
                    </a:srgbClr>
                  </a:outerShdw>
                </a:effectLst>
                <a:latin typeface="+mj-lt"/>
                <a:ea typeface="+mj-ea"/>
                <a:cs typeface="+mj-cs"/>
              </a:rPr>
              <a:t>$8,000</a:t>
            </a:r>
          </a:p>
        </p:txBody>
      </p:sp>
      <p:sp>
        <p:nvSpPr>
          <p:cNvPr id="13" name="Freeform 31">
            <a:extLst>
              <a:ext uri="{FF2B5EF4-FFF2-40B4-BE49-F238E27FC236}">
                <a16:creationId xmlns:a16="http://schemas.microsoft.com/office/drawing/2014/main" id="{A2AEA782-0EA4-42E9-871D-7401D6A09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6355" cy="2130951"/>
          </a:xfrm>
          <a:custGeom>
            <a:avLst/>
            <a:gdLst>
              <a:gd name="connsiteX0" fmla="*/ 0 w 4475140"/>
              <a:gd name="connsiteY0" fmla="*/ 0 h 2130951"/>
              <a:gd name="connsiteX1" fmla="*/ 1074821 w 4475140"/>
              <a:gd name="connsiteY1" fmla="*/ 0 h 2130951"/>
              <a:gd name="connsiteX2" fmla="*/ 1074821 w 4475140"/>
              <a:gd name="connsiteY2" fmla="*/ 478 h 2130951"/>
              <a:gd name="connsiteX3" fmla="*/ 4475140 w 4475140"/>
              <a:gd name="connsiteY3" fmla="*/ 478 h 2130951"/>
              <a:gd name="connsiteX4" fmla="*/ 3488452 w 4475140"/>
              <a:gd name="connsiteY4" fmla="*/ 2130951 h 2130951"/>
              <a:gd name="connsiteX5" fmla="*/ 0 w 4475140"/>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951">
                <a:moveTo>
                  <a:pt x="0" y="0"/>
                </a:moveTo>
                <a:lnTo>
                  <a:pt x="1074821" y="0"/>
                </a:lnTo>
                <a:lnTo>
                  <a:pt x="1074821" y="478"/>
                </a:lnTo>
                <a:lnTo>
                  <a:pt x="4475140" y="478"/>
                </a:lnTo>
                <a:lnTo>
                  <a:pt x="3488452" y="2130951"/>
                </a:lnTo>
                <a:lnTo>
                  <a:pt x="0" y="2130951"/>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descr="Garmin's GTX 345 1090ES transponder also receives both ADS-B frequencies.">
            <a:extLst>
              <a:ext uri="{FF2B5EF4-FFF2-40B4-BE49-F238E27FC236}">
                <a16:creationId xmlns:a16="http://schemas.microsoft.com/office/drawing/2014/main" id="{AE951A1F-AFD9-49A9-B360-6FC8D6F9802B}"/>
              </a:ext>
            </a:extLst>
          </p:cNvPr>
          <p:cNvPicPr/>
          <p:nvPr/>
        </p:nvPicPr>
        <p:blipFill rotWithShape="1">
          <a:blip r:embed="rId2" cstate="print"/>
          <a:srcRect t="29446" r="3" b="23722"/>
          <a:stretch/>
        </p:blipFill>
        <p:spPr bwMode="auto">
          <a:xfrm>
            <a:off x="2736988" y="10"/>
            <a:ext cx="6407012" cy="2130463"/>
          </a:xfrm>
          <a:custGeom>
            <a:avLst/>
            <a:gdLst>
              <a:gd name="connsiteX0" fmla="*/ 986689 w 8542682"/>
              <a:gd name="connsiteY0" fmla="*/ 0 h 2130473"/>
              <a:gd name="connsiteX1" fmla="*/ 8542682 w 8542682"/>
              <a:gd name="connsiteY1" fmla="*/ 0 h 2130473"/>
              <a:gd name="connsiteX2" fmla="*/ 8542682 w 8542682"/>
              <a:gd name="connsiteY2" fmla="*/ 2130473 h 2130473"/>
              <a:gd name="connsiteX3" fmla="*/ 0 w 8542682"/>
              <a:gd name="connsiteY3" fmla="*/ 2130473 h 2130473"/>
            </a:gdLst>
            <a:ahLst/>
            <a:cxnLst>
              <a:cxn ang="0">
                <a:pos x="connsiteX0" y="connsiteY0"/>
              </a:cxn>
              <a:cxn ang="0">
                <a:pos x="connsiteX1" y="connsiteY1"/>
              </a:cxn>
              <a:cxn ang="0">
                <a:pos x="connsiteX2" y="connsiteY2"/>
              </a:cxn>
              <a:cxn ang="0">
                <a:pos x="connsiteX3" y="connsiteY3"/>
              </a:cxn>
            </a:cxnLst>
            <a:rect l="l" t="t" r="r" b="b"/>
            <a:pathLst>
              <a:path w="8542682" h="2130473">
                <a:moveTo>
                  <a:pt x="986689" y="0"/>
                </a:moveTo>
                <a:lnTo>
                  <a:pt x="8542682" y="0"/>
                </a:lnTo>
                <a:lnTo>
                  <a:pt x="8542682" y="2130473"/>
                </a:lnTo>
                <a:lnTo>
                  <a:pt x="0" y="2130473"/>
                </a:lnTo>
                <a:close/>
              </a:path>
            </a:pathLst>
          </a:custGeom>
          <a:noFill/>
        </p:spPr>
      </p:pic>
      <p:sp>
        <p:nvSpPr>
          <p:cNvPr id="15" name="Freeform 34">
            <a:extLst>
              <a:ext uri="{FF2B5EF4-FFF2-40B4-BE49-F238E27FC236}">
                <a16:creationId xmlns:a16="http://schemas.microsoft.com/office/drawing/2014/main" id="{B0992639-1CDA-4FE6-BB95-E13221490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787645" y="4682362"/>
            <a:ext cx="3356355" cy="2174680"/>
          </a:xfrm>
          <a:custGeom>
            <a:avLst/>
            <a:gdLst>
              <a:gd name="connsiteX0" fmla="*/ 3468199 w 4475140"/>
              <a:gd name="connsiteY0" fmla="*/ 2174680 h 2174680"/>
              <a:gd name="connsiteX1" fmla="*/ 0 w 4475140"/>
              <a:gd name="connsiteY1" fmla="*/ 2174680 h 2174680"/>
              <a:gd name="connsiteX2" fmla="*/ 0 w 4475140"/>
              <a:gd name="connsiteY2" fmla="*/ 0 h 2174680"/>
              <a:gd name="connsiteX3" fmla="*/ 1074821 w 4475140"/>
              <a:gd name="connsiteY3" fmla="*/ 0 h 2174680"/>
              <a:gd name="connsiteX4" fmla="*/ 1074821 w 4475140"/>
              <a:gd name="connsiteY4" fmla="*/ 478 h 2174680"/>
              <a:gd name="connsiteX5" fmla="*/ 4475140 w 4475140"/>
              <a:gd name="connsiteY5" fmla="*/ 478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3468199" y="2174680"/>
                </a:moveTo>
                <a:lnTo>
                  <a:pt x="0" y="2174680"/>
                </a:lnTo>
                <a:lnTo>
                  <a:pt x="0" y="0"/>
                </a:lnTo>
                <a:lnTo>
                  <a:pt x="1074821" y="0"/>
                </a:lnTo>
                <a:lnTo>
                  <a:pt x="1074821" y="478"/>
                </a:lnTo>
                <a:lnTo>
                  <a:pt x="4475140" y="478"/>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F3C3A40-F020-4C46-A26B-33D954101F44}"/>
              </a:ext>
            </a:extLst>
          </p:cNvPr>
          <p:cNvSpPr>
            <a:spLocks noGrp="1"/>
          </p:cNvSpPr>
          <p:nvPr>
            <p:ph type="sldNum" sz="quarter" idx="12"/>
          </p:nvPr>
        </p:nvSpPr>
        <p:spPr>
          <a:xfrm>
            <a:off x="6615112" y="6356350"/>
            <a:ext cx="1900238"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CCC93C7-37EB-4A4E-85FC-B3A37BFCB519}" type="slidenum">
              <a:rPr kumimoji="0" 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147</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11" name="Picture 2" descr="http://www.ketofastfood.com/assets/images/logos/in-n-out.png">
            <a:extLst>
              <a:ext uri="{FF2B5EF4-FFF2-40B4-BE49-F238E27FC236}">
                <a16:creationId xmlns:a16="http://schemas.microsoft.com/office/drawing/2014/main" id="{A3D5E760-2799-4B18-8487-1C55EC0B0E98}"/>
              </a:ext>
            </a:extLst>
          </p:cNvPr>
          <p:cNvPicPr>
            <a:picLocks noChangeAspect="1" noChangeArrowheads="1"/>
          </p:cNvPicPr>
          <p:nvPr/>
        </p:nvPicPr>
        <p:blipFill>
          <a:blip r:embed="rId3" cstate="print"/>
          <a:stretch>
            <a:fillRect/>
          </a:stretch>
        </p:blipFill>
        <p:spPr bwMode="auto">
          <a:xfrm>
            <a:off x="1447800" y="4666907"/>
            <a:ext cx="3998820" cy="2016252"/>
          </a:xfrm>
          <a:prstGeom prst="rect">
            <a:avLst/>
          </a:prstGeom>
          <a:noFill/>
        </p:spPr>
      </p:pic>
      <p:pic>
        <p:nvPicPr>
          <p:cNvPr id="9" name="Picture 4" descr="http://www.fullcycle.com.au/storage/bikelogos/Garmin-Logo.gif?__SQUARESPACE_CACHEVERSION=1335501166310">
            <a:extLst>
              <a:ext uri="{FF2B5EF4-FFF2-40B4-BE49-F238E27FC236}">
                <a16:creationId xmlns:a16="http://schemas.microsoft.com/office/drawing/2014/main" id="{A1EA970A-5D35-4BFE-8C56-595185780C36}"/>
              </a:ext>
            </a:extLst>
          </p:cNvPr>
          <p:cNvPicPr>
            <a:picLocks noChangeAspect="1" noChangeArrowheads="1"/>
          </p:cNvPicPr>
          <p:nvPr/>
        </p:nvPicPr>
        <p:blipFill>
          <a:blip r:embed="rId4" cstate="print"/>
          <a:srcRect/>
          <a:stretch>
            <a:fillRect/>
          </a:stretch>
        </p:blipFill>
        <p:spPr bwMode="auto">
          <a:xfrm>
            <a:off x="5181600" y="1916020"/>
            <a:ext cx="3576177" cy="969597"/>
          </a:xfrm>
          <a:prstGeom prst="rect">
            <a:avLst/>
          </a:prstGeom>
          <a:noFill/>
        </p:spPr>
      </p:pic>
      <p:sp>
        <p:nvSpPr>
          <p:cNvPr id="3" name="TextBox 2">
            <a:extLst>
              <a:ext uri="{FF2B5EF4-FFF2-40B4-BE49-F238E27FC236}">
                <a16:creationId xmlns:a16="http://schemas.microsoft.com/office/drawing/2014/main" id="{5CBF339A-2C64-4760-AF87-DED48B9AB0B1}"/>
              </a:ext>
            </a:extLst>
          </p:cNvPr>
          <p:cNvSpPr txBox="1"/>
          <p:nvPr/>
        </p:nvSpPr>
        <p:spPr>
          <a:xfrm>
            <a:off x="228600" y="304800"/>
            <a:ext cx="23622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GTX 345</a:t>
            </a:r>
            <a:r>
              <a:rPr kumimoji="0" lang="en-US"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mn-cs"/>
              </a:rPr>
              <a:t>D</a:t>
            </a:r>
          </a:p>
        </p:txBody>
      </p:sp>
      <p:pic>
        <p:nvPicPr>
          <p:cNvPr id="3074" name="Picture 2" descr="Image result for canadian flag gif">
            <a:extLst>
              <a:ext uri="{FF2B5EF4-FFF2-40B4-BE49-F238E27FC236}">
                <a16:creationId xmlns:a16="http://schemas.microsoft.com/office/drawing/2014/main" id="{C734EB25-CB1A-45BE-BA15-217C38DF6D0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2620" y="2165264"/>
            <a:ext cx="3810000" cy="2385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550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8A31F-C219-46AD-955B-E09CFEA93240}"/>
              </a:ext>
            </a:extLst>
          </p:cNvPr>
          <p:cNvSpPr>
            <a:spLocks noGrp="1"/>
          </p:cNvSpPr>
          <p:nvPr>
            <p:ph type="title"/>
          </p:nvPr>
        </p:nvSpPr>
        <p:spPr>
          <a:xfrm>
            <a:off x="2819400" y="2594130"/>
            <a:ext cx="5364657" cy="1355750"/>
          </a:xfrm>
        </p:spPr>
        <p:txBody>
          <a:bodyPr vert="horz" lIns="91440" tIns="45720" rIns="91440" bIns="45720" rtlCol="0" anchor="b">
            <a:normAutofit/>
          </a:bodyPr>
          <a:lstStyle/>
          <a:p>
            <a:pPr>
              <a:lnSpc>
                <a:spcPct val="90000"/>
              </a:lnSpc>
            </a:pPr>
            <a:r>
              <a:rPr lang="en-US" sz="4700" b="1" kern="1200" dirty="0">
                <a:solidFill>
                  <a:srgbClr val="FF0000"/>
                </a:solidFill>
                <a:effectLst>
                  <a:outerShdw blurRad="38100" dist="38100" dir="2700000" algn="tl">
                    <a:srgbClr val="000000">
                      <a:alpha val="43137"/>
                    </a:srgbClr>
                  </a:outerShdw>
                </a:effectLst>
                <a:latin typeface="+mj-lt"/>
                <a:ea typeface="+mj-ea"/>
                <a:cs typeface="+mj-cs"/>
              </a:rPr>
              <a:t>$2,500</a:t>
            </a:r>
          </a:p>
        </p:txBody>
      </p:sp>
      <p:sp>
        <p:nvSpPr>
          <p:cNvPr id="11" name="Freeform 31">
            <a:extLst>
              <a:ext uri="{FF2B5EF4-FFF2-40B4-BE49-F238E27FC236}">
                <a16:creationId xmlns:a16="http://schemas.microsoft.com/office/drawing/2014/main" id="{A2AEA782-0EA4-42E9-871D-7401D6A09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6355" cy="2130951"/>
          </a:xfrm>
          <a:custGeom>
            <a:avLst/>
            <a:gdLst>
              <a:gd name="connsiteX0" fmla="*/ 0 w 4475140"/>
              <a:gd name="connsiteY0" fmla="*/ 0 h 2130951"/>
              <a:gd name="connsiteX1" fmla="*/ 1074821 w 4475140"/>
              <a:gd name="connsiteY1" fmla="*/ 0 h 2130951"/>
              <a:gd name="connsiteX2" fmla="*/ 1074821 w 4475140"/>
              <a:gd name="connsiteY2" fmla="*/ 478 h 2130951"/>
              <a:gd name="connsiteX3" fmla="*/ 4475140 w 4475140"/>
              <a:gd name="connsiteY3" fmla="*/ 478 h 2130951"/>
              <a:gd name="connsiteX4" fmla="*/ 3488452 w 4475140"/>
              <a:gd name="connsiteY4" fmla="*/ 2130951 h 2130951"/>
              <a:gd name="connsiteX5" fmla="*/ 0 w 4475140"/>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951">
                <a:moveTo>
                  <a:pt x="0" y="0"/>
                </a:moveTo>
                <a:lnTo>
                  <a:pt x="1074821" y="0"/>
                </a:lnTo>
                <a:lnTo>
                  <a:pt x="1074821" y="478"/>
                </a:lnTo>
                <a:lnTo>
                  <a:pt x="4475140" y="478"/>
                </a:lnTo>
                <a:lnTo>
                  <a:pt x="3488452" y="2130951"/>
                </a:lnTo>
                <a:lnTo>
                  <a:pt x="0" y="2130951"/>
                </a:lnTo>
                <a:close/>
              </a:path>
            </a:pathLst>
          </a:custGeom>
          <a:solidFill>
            <a:srgbClr val="393B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2" descr="esg">
            <a:extLst>
              <a:ext uri="{FF2B5EF4-FFF2-40B4-BE49-F238E27FC236}">
                <a16:creationId xmlns:a16="http://schemas.microsoft.com/office/drawing/2014/main" id="{3221A795-6AAB-4034-A19D-F8230F3B2BD5}"/>
              </a:ext>
            </a:extLst>
          </p:cNvPr>
          <p:cNvPicPr>
            <a:picLocks noChangeAspect="1" noChangeArrowheads="1"/>
          </p:cNvPicPr>
          <p:nvPr/>
        </p:nvPicPr>
        <p:blipFill rotWithShape="1">
          <a:blip r:embed="rId2" cstate="print"/>
          <a:srcRect t="20092" r="3" b="10272"/>
          <a:stretch/>
        </p:blipFill>
        <p:spPr bwMode="auto">
          <a:xfrm>
            <a:off x="2736988" y="10"/>
            <a:ext cx="6407012" cy="2130463"/>
          </a:xfrm>
          <a:custGeom>
            <a:avLst/>
            <a:gdLst>
              <a:gd name="connsiteX0" fmla="*/ 986689 w 8542682"/>
              <a:gd name="connsiteY0" fmla="*/ 0 h 2130473"/>
              <a:gd name="connsiteX1" fmla="*/ 8542682 w 8542682"/>
              <a:gd name="connsiteY1" fmla="*/ 0 h 2130473"/>
              <a:gd name="connsiteX2" fmla="*/ 8542682 w 8542682"/>
              <a:gd name="connsiteY2" fmla="*/ 2130473 h 2130473"/>
              <a:gd name="connsiteX3" fmla="*/ 0 w 8542682"/>
              <a:gd name="connsiteY3" fmla="*/ 2130473 h 2130473"/>
            </a:gdLst>
            <a:ahLst/>
            <a:cxnLst>
              <a:cxn ang="0">
                <a:pos x="connsiteX0" y="connsiteY0"/>
              </a:cxn>
              <a:cxn ang="0">
                <a:pos x="connsiteX1" y="connsiteY1"/>
              </a:cxn>
              <a:cxn ang="0">
                <a:pos x="connsiteX2" y="connsiteY2"/>
              </a:cxn>
              <a:cxn ang="0">
                <a:pos x="connsiteX3" y="connsiteY3"/>
              </a:cxn>
            </a:cxnLst>
            <a:rect l="l" t="t" r="r" b="b"/>
            <a:pathLst>
              <a:path w="8542682" h="2130473">
                <a:moveTo>
                  <a:pt x="986689" y="0"/>
                </a:moveTo>
                <a:lnTo>
                  <a:pt x="8542682" y="0"/>
                </a:lnTo>
                <a:lnTo>
                  <a:pt x="8542682" y="2130473"/>
                </a:lnTo>
                <a:lnTo>
                  <a:pt x="0" y="2130473"/>
                </a:lnTo>
                <a:close/>
              </a:path>
            </a:pathLst>
          </a:custGeom>
          <a:noFill/>
        </p:spPr>
      </p:pic>
      <p:sp>
        <p:nvSpPr>
          <p:cNvPr id="13" name="Freeform 34">
            <a:extLst>
              <a:ext uri="{FF2B5EF4-FFF2-40B4-BE49-F238E27FC236}">
                <a16:creationId xmlns:a16="http://schemas.microsoft.com/office/drawing/2014/main" id="{B0992639-1CDA-4FE6-BB95-E13221490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787645" y="4682362"/>
            <a:ext cx="3356355" cy="2174680"/>
          </a:xfrm>
          <a:custGeom>
            <a:avLst/>
            <a:gdLst>
              <a:gd name="connsiteX0" fmla="*/ 3468199 w 4475140"/>
              <a:gd name="connsiteY0" fmla="*/ 2174680 h 2174680"/>
              <a:gd name="connsiteX1" fmla="*/ 0 w 4475140"/>
              <a:gd name="connsiteY1" fmla="*/ 2174680 h 2174680"/>
              <a:gd name="connsiteX2" fmla="*/ 0 w 4475140"/>
              <a:gd name="connsiteY2" fmla="*/ 0 h 2174680"/>
              <a:gd name="connsiteX3" fmla="*/ 1074821 w 4475140"/>
              <a:gd name="connsiteY3" fmla="*/ 0 h 2174680"/>
              <a:gd name="connsiteX4" fmla="*/ 1074821 w 4475140"/>
              <a:gd name="connsiteY4" fmla="*/ 478 h 2174680"/>
              <a:gd name="connsiteX5" fmla="*/ 4475140 w 4475140"/>
              <a:gd name="connsiteY5" fmla="*/ 478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3468199" y="2174680"/>
                </a:moveTo>
                <a:lnTo>
                  <a:pt x="0" y="2174680"/>
                </a:lnTo>
                <a:lnTo>
                  <a:pt x="0" y="0"/>
                </a:lnTo>
                <a:lnTo>
                  <a:pt x="1074821" y="0"/>
                </a:lnTo>
                <a:lnTo>
                  <a:pt x="1074821" y="478"/>
                </a:lnTo>
                <a:lnTo>
                  <a:pt x="4475140" y="478"/>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out.jpg">
            <a:extLst>
              <a:ext uri="{FF2B5EF4-FFF2-40B4-BE49-F238E27FC236}">
                <a16:creationId xmlns:a16="http://schemas.microsoft.com/office/drawing/2014/main" id="{EB6C3248-FD38-4ADD-8B1E-71A13A955ADB}"/>
              </a:ext>
            </a:extLst>
          </p:cNvPr>
          <p:cNvPicPr>
            <a:picLocks noChangeAspect="1"/>
          </p:cNvPicPr>
          <p:nvPr/>
        </p:nvPicPr>
        <p:blipFill rotWithShape="1">
          <a:blip r:embed="rId3" cstate="print"/>
          <a:srcRect t="15262" r="-2" b="32432"/>
          <a:stretch/>
        </p:blipFill>
        <p:spPr>
          <a:xfrm>
            <a:off x="20" y="4682840"/>
            <a:ext cx="6422512" cy="2175160"/>
          </a:xfrm>
          <a:custGeom>
            <a:avLst/>
            <a:gdLst>
              <a:gd name="connsiteX0" fmla="*/ 0 w 8563376"/>
              <a:gd name="connsiteY0" fmla="*/ 0 h 2175160"/>
              <a:gd name="connsiteX1" fmla="*/ 8563376 w 8563376"/>
              <a:gd name="connsiteY1" fmla="*/ 0 h 2175160"/>
              <a:gd name="connsiteX2" fmla="*/ 7555992 w 8563376"/>
              <a:gd name="connsiteY2" fmla="*/ 2175160 h 2175160"/>
              <a:gd name="connsiteX3" fmla="*/ 0 w 8563376"/>
              <a:gd name="connsiteY3" fmla="*/ 2175160 h 2175160"/>
            </a:gdLst>
            <a:ahLst/>
            <a:cxnLst>
              <a:cxn ang="0">
                <a:pos x="connsiteX0" y="connsiteY0"/>
              </a:cxn>
              <a:cxn ang="0">
                <a:pos x="connsiteX1" y="connsiteY1"/>
              </a:cxn>
              <a:cxn ang="0">
                <a:pos x="connsiteX2" y="connsiteY2"/>
              </a:cxn>
              <a:cxn ang="0">
                <a:pos x="connsiteX3" y="connsiteY3"/>
              </a:cxn>
            </a:cxnLst>
            <a:rect l="l" t="t" r="r" b="b"/>
            <a:pathLst>
              <a:path w="8563376" h="2175160">
                <a:moveTo>
                  <a:pt x="0" y="0"/>
                </a:moveTo>
                <a:lnTo>
                  <a:pt x="8563376" y="0"/>
                </a:lnTo>
                <a:lnTo>
                  <a:pt x="7555992" y="2175160"/>
                </a:lnTo>
                <a:lnTo>
                  <a:pt x="0" y="2175160"/>
                </a:lnTo>
                <a:close/>
              </a:path>
            </a:pathLst>
          </a:custGeom>
        </p:spPr>
      </p:pic>
      <p:sp>
        <p:nvSpPr>
          <p:cNvPr id="4" name="Slide Number Placeholder 3">
            <a:extLst>
              <a:ext uri="{FF2B5EF4-FFF2-40B4-BE49-F238E27FC236}">
                <a16:creationId xmlns:a16="http://schemas.microsoft.com/office/drawing/2014/main" id="{B936DEA2-6BCA-456E-A4BC-A6574D64F2FE}"/>
              </a:ext>
            </a:extLst>
          </p:cNvPr>
          <p:cNvSpPr>
            <a:spLocks noGrp="1"/>
          </p:cNvSpPr>
          <p:nvPr>
            <p:ph type="sldNum" sz="quarter" idx="12"/>
          </p:nvPr>
        </p:nvSpPr>
        <p:spPr>
          <a:xfrm>
            <a:off x="6615112" y="6356350"/>
            <a:ext cx="1900238" cy="365125"/>
          </a:xfrm>
        </p:spPr>
        <p:txBody>
          <a:bodyPr vert="horz" lIns="91440" tIns="45720" rIns="91440" bIns="45720" rtlCol="0" anchor="ctr">
            <a:normAutofit/>
          </a:bodyPr>
          <a:lstStyle/>
          <a:p>
            <a:pPr>
              <a:spcAft>
                <a:spcPts val="600"/>
              </a:spcAft>
            </a:pPr>
            <a:fld id="{8CCC93C7-37EB-4A4E-85FC-B3A37BFCB519}" type="slidenum">
              <a:rPr lang="en-US">
                <a:solidFill>
                  <a:srgbClr val="898989"/>
                </a:solidFill>
              </a:rPr>
              <a:pPr>
                <a:spcAft>
                  <a:spcPts val="600"/>
                </a:spcAft>
              </a:pPr>
              <a:t>148</a:t>
            </a:fld>
            <a:endParaRPr lang="en-US">
              <a:solidFill>
                <a:srgbClr val="898989"/>
              </a:solidFill>
            </a:endParaRPr>
          </a:p>
        </p:txBody>
      </p:sp>
      <p:pic>
        <p:nvPicPr>
          <p:cNvPr id="8" name="Picture 2" descr="https://www.appareo.com/account/images/accountheader.gif">
            <a:extLst>
              <a:ext uri="{FF2B5EF4-FFF2-40B4-BE49-F238E27FC236}">
                <a16:creationId xmlns:a16="http://schemas.microsoft.com/office/drawing/2014/main" id="{47588897-9094-4EAB-B275-44FB05371F5C}"/>
              </a:ext>
            </a:extLst>
          </p:cNvPr>
          <p:cNvPicPr>
            <a:picLocks noChangeAspect="1" noChangeArrowheads="1"/>
          </p:cNvPicPr>
          <p:nvPr/>
        </p:nvPicPr>
        <p:blipFill>
          <a:blip r:embed="rId4" cstate="print"/>
          <a:srcRect/>
          <a:stretch>
            <a:fillRect/>
          </a:stretch>
        </p:blipFill>
        <p:spPr bwMode="auto">
          <a:xfrm>
            <a:off x="2819400" y="2244148"/>
            <a:ext cx="4550006" cy="992730"/>
          </a:xfrm>
          <a:prstGeom prst="rect">
            <a:avLst/>
          </a:prstGeom>
          <a:noFill/>
        </p:spPr>
      </p:pic>
      <p:sp>
        <p:nvSpPr>
          <p:cNvPr id="3" name="TextBox 2">
            <a:extLst>
              <a:ext uri="{FF2B5EF4-FFF2-40B4-BE49-F238E27FC236}">
                <a16:creationId xmlns:a16="http://schemas.microsoft.com/office/drawing/2014/main" id="{6C4EBDA8-7D31-4D08-BCF7-608E11E9A65D}"/>
              </a:ext>
            </a:extLst>
          </p:cNvPr>
          <p:cNvSpPr txBox="1"/>
          <p:nvPr/>
        </p:nvSpPr>
        <p:spPr>
          <a:xfrm>
            <a:off x="304800" y="304800"/>
            <a:ext cx="2362200" cy="1569660"/>
          </a:xfrm>
          <a:prstGeom prst="rect">
            <a:avLst/>
          </a:prstGeom>
          <a:noFill/>
        </p:spPr>
        <p:txBody>
          <a:bodyPr wrap="square" rtlCol="0">
            <a:spAutoFit/>
          </a:bodyPr>
          <a:lstStyle/>
          <a:p>
            <a:pPr algn="ctr"/>
            <a:r>
              <a:rPr lang="en-US" sz="4800" b="1" dirty="0">
                <a:solidFill>
                  <a:srgbClr val="FFC000"/>
                </a:solidFill>
                <a:effectLst>
                  <a:outerShdw blurRad="38100" dist="38100" dir="2700000" algn="tl">
                    <a:srgbClr val="000000">
                      <a:alpha val="43137"/>
                    </a:srgbClr>
                  </a:outerShdw>
                </a:effectLst>
              </a:rPr>
              <a:t>Stratus ES</a:t>
            </a:r>
          </a:p>
        </p:txBody>
      </p:sp>
      <p:pic>
        <p:nvPicPr>
          <p:cNvPr id="2050" name="Picture 2" descr="Image result for favorite">
            <a:extLst>
              <a:ext uri="{FF2B5EF4-FFF2-40B4-BE49-F238E27FC236}">
                <a16:creationId xmlns:a16="http://schemas.microsoft.com/office/drawing/2014/main" id="{640FD38A-52A1-43C7-A84B-2E4F27D6F1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147280"/>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045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2B613-323E-4195-84D5-1C0840E94FB9}"/>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A4E01A3F-8885-404E-8807-5D1D9B36B33F}"/>
              </a:ext>
            </a:extLst>
          </p:cNvPr>
          <p:cNvSpPr>
            <a:spLocks noGrp="1"/>
          </p:cNvSpPr>
          <p:nvPr>
            <p:ph type="sldNum" sz="quarter" idx="12"/>
          </p:nvPr>
        </p:nvSpPr>
        <p:spPr/>
        <p:txBody>
          <a:bodyPr/>
          <a:lstStyle/>
          <a:p>
            <a:fld id="{8CCC93C7-37EB-4A4E-85FC-B3A37BFCB519}" type="slidenum">
              <a:rPr lang="en-US" smtClean="0"/>
              <a:pPr/>
              <a:t>149</a:t>
            </a:fld>
            <a:endParaRPr lang="en-US" dirty="0"/>
          </a:p>
        </p:txBody>
      </p:sp>
      <p:pic>
        <p:nvPicPr>
          <p:cNvPr id="5" name="Picture 2" descr="Image result for Stratus portable connect">
            <a:extLst>
              <a:ext uri="{FF2B5EF4-FFF2-40B4-BE49-F238E27FC236}">
                <a16:creationId xmlns:a16="http://schemas.microsoft.com/office/drawing/2014/main" id="{A1738C38-8CB4-487E-B732-FEFFDB924D77}"/>
              </a:ext>
            </a:extLst>
          </p:cNvPr>
          <p:cNvPicPr>
            <a:picLocks noChangeAspect="1" noChangeArrowheads="1"/>
          </p:cNvPicPr>
          <p:nvPr/>
        </p:nvPicPr>
        <p:blipFill>
          <a:blip r:embed="rId2" cstate="print"/>
          <a:srcRect/>
          <a:stretch>
            <a:fillRect/>
          </a:stretch>
        </p:blipFill>
        <p:spPr bwMode="auto">
          <a:xfrm>
            <a:off x="129376" y="2971800"/>
            <a:ext cx="9014624" cy="3759098"/>
          </a:xfrm>
          <a:prstGeom prst="rect">
            <a:avLst/>
          </a:prstGeom>
          <a:noFill/>
        </p:spPr>
      </p:pic>
      <p:pic>
        <p:nvPicPr>
          <p:cNvPr id="6" name="Picture 2" descr="http://www.ketofastfood.com/assets/images/logos/in-n-out.png">
            <a:extLst>
              <a:ext uri="{FF2B5EF4-FFF2-40B4-BE49-F238E27FC236}">
                <a16:creationId xmlns:a16="http://schemas.microsoft.com/office/drawing/2014/main" id="{DEF5FBE4-15C9-471D-B377-BEA679A567ED}"/>
              </a:ext>
            </a:extLst>
          </p:cNvPr>
          <p:cNvPicPr>
            <a:picLocks noChangeAspect="1" noChangeArrowheads="1"/>
          </p:cNvPicPr>
          <p:nvPr/>
        </p:nvPicPr>
        <p:blipFill>
          <a:blip r:embed="rId3" cstate="print"/>
          <a:stretch>
            <a:fillRect/>
          </a:stretch>
        </p:blipFill>
        <p:spPr bwMode="auto">
          <a:xfrm>
            <a:off x="4685832" y="2115403"/>
            <a:ext cx="1698488" cy="856397"/>
          </a:xfrm>
          <a:prstGeom prst="rect">
            <a:avLst/>
          </a:prstGeom>
          <a:noFill/>
        </p:spPr>
      </p:pic>
      <p:pic>
        <p:nvPicPr>
          <p:cNvPr id="7" name="Picture 2" descr="https://www.appareo.com/account/images/accountheader.gif">
            <a:extLst>
              <a:ext uri="{FF2B5EF4-FFF2-40B4-BE49-F238E27FC236}">
                <a16:creationId xmlns:a16="http://schemas.microsoft.com/office/drawing/2014/main" id="{642B1341-6FCC-4951-B2FB-D133FF7A3242}"/>
              </a:ext>
            </a:extLst>
          </p:cNvPr>
          <p:cNvPicPr>
            <a:picLocks noChangeAspect="1" noChangeArrowheads="1"/>
          </p:cNvPicPr>
          <p:nvPr/>
        </p:nvPicPr>
        <p:blipFill>
          <a:blip r:embed="rId4" cstate="print"/>
          <a:srcRect/>
          <a:stretch>
            <a:fillRect/>
          </a:stretch>
        </p:blipFill>
        <p:spPr bwMode="auto">
          <a:xfrm>
            <a:off x="2155688" y="369035"/>
            <a:ext cx="4889491" cy="1066800"/>
          </a:xfrm>
          <a:prstGeom prst="rect">
            <a:avLst/>
          </a:prstGeom>
          <a:noFill/>
        </p:spPr>
      </p:pic>
    </p:spTree>
    <p:extLst>
      <p:ext uri="{BB962C8B-B14F-4D97-AF65-F5344CB8AC3E}">
        <p14:creationId xmlns:p14="http://schemas.microsoft.com/office/powerpoint/2010/main" val="1346732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a:t>
            </a:r>
          </a:p>
        </p:txBody>
      </p:sp>
      <p:pic>
        <p:nvPicPr>
          <p:cNvPr id="4098" name="Picture 2" descr="http://www.scientificamerican.com/media/inline/feds-push-satellite-tech_1.jpg"/>
          <p:cNvPicPr>
            <a:picLocks noChangeAspect="1" noChangeArrowheads="1"/>
          </p:cNvPicPr>
          <p:nvPr/>
        </p:nvPicPr>
        <p:blipFill>
          <a:blip r:embed="rId3" cstate="print"/>
          <a:srcRect b="65060"/>
          <a:stretch>
            <a:fillRect/>
          </a:stretch>
        </p:blipFill>
        <p:spPr bwMode="auto">
          <a:xfrm>
            <a:off x="0" y="1"/>
            <a:ext cx="9144000" cy="1523999"/>
          </a:xfrm>
          <a:prstGeom prst="rect">
            <a:avLst/>
          </a:prstGeom>
          <a:noFill/>
        </p:spPr>
      </p:pic>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6172200"/>
            <a:ext cx="1918698"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12" name="Slide Number Placeholder 11"/>
          <p:cNvSpPr>
            <a:spLocks noGrp="1"/>
          </p:cNvSpPr>
          <p:nvPr>
            <p:ph type="sldNum" sz="quarter" idx="12"/>
          </p:nvPr>
        </p:nvSpPr>
        <p:spPr/>
        <p:txBody>
          <a:bodyPr/>
          <a:lstStyle/>
          <a:p>
            <a:fld id="{8CCC93C7-37EB-4A4E-85FC-B3A37BFCB519}" type="slidenum">
              <a:rPr lang="en-US" sz="2400" smtClean="0">
                <a:solidFill>
                  <a:schemeClr val="tx1"/>
                </a:solidFill>
              </a:rPr>
              <a:pPr/>
              <a:t>15</a:t>
            </a:fld>
            <a:endParaRPr lang="en-US" sz="2400" dirty="0">
              <a:solidFill>
                <a:schemeClr val="tx1"/>
              </a:solidFill>
            </a:endParaRPr>
          </a:p>
        </p:txBody>
      </p:sp>
      <p:pic>
        <p:nvPicPr>
          <p:cNvPr id="2050" name="Picture 2" descr="Metroplex map"/>
          <p:cNvPicPr>
            <a:picLocks noChangeAspect="1" noChangeArrowheads="1"/>
          </p:cNvPicPr>
          <p:nvPr/>
        </p:nvPicPr>
        <p:blipFill>
          <a:blip r:embed="rId5" cstate="print"/>
          <a:srcRect/>
          <a:stretch>
            <a:fillRect/>
          </a:stretch>
        </p:blipFill>
        <p:spPr bwMode="auto">
          <a:xfrm>
            <a:off x="1447800" y="3048000"/>
            <a:ext cx="6781800" cy="35346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002" name="Picture 2" descr="Image result for the goal"/>
          <p:cNvPicPr>
            <a:picLocks noChangeAspect="1" noChangeArrowheads="1"/>
          </p:cNvPicPr>
          <p:nvPr/>
        </p:nvPicPr>
        <p:blipFill>
          <a:blip r:embed="rId6" cstate="print"/>
          <a:srcRect t="16716" b="23582"/>
          <a:stretch>
            <a:fillRect/>
          </a:stretch>
        </p:blipFill>
        <p:spPr bwMode="auto">
          <a:xfrm>
            <a:off x="228599" y="1524000"/>
            <a:ext cx="3645831" cy="1295400"/>
          </a:xfrm>
          <a:prstGeom prst="rect">
            <a:avLst/>
          </a:prstGeom>
          <a:noFill/>
        </p:spPr>
      </p:pic>
      <p:pic>
        <p:nvPicPr>
          <p:cNvPr id="16" name="Picture 2" descr="Metroplex map"/>
          <p:cNvPicPr>
            <a:picLocks noChangeAspect="1" noChangeArrowheads="1"/>
          </p:cNvPicPr>
          <p:nvPr/>
        </p:nvPicPr>
        <p:blipFill>
          <a:blip r:embed="rId5" cstate="print"/>
          <a:srcRect l="67416" t="60363" b="15923"/>
          <a:stretch>
            <a:fillRect/>
          </a:stretch>
        </p:blipFill>
        <p:spPr bwMode="auto">
          <a:xfrm>
            <a:off x="3962400" y="1600200"/>
            <a:ext cx="5036127" cy="1910255"/>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18" name="Rectangle 17"/>
          <p:cNvSpPr/>
          <p:nvPr/>
        </p:nvSpPr>
        <p:spPr>
          <a:xfrm>
            <a:off x="6019800" y="5181600"/>
            <a:ext cx="2133600" cy="762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H="1" flipV="1">
            <a:off x="3962400" y="3505200"/>
            <a:ext cx="2057400" cy="16764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8153400" y="3505200"/>
            <a:ext cx="838200" cy="1676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Image result for stratus esi">
            <a:extLst>
              <a:ext uri="{FF2B5EF4-FFF2-40B4-BE49-F238E27FC236}">
                <a16:creationId xmlns:a16="http://schemas.microsoft.com/office/drawing/2014/main" id="{79DF585F-010E-4CDE-B46B-8FBB1D930073}"/>
              </a:ext>
            </a:extLst>
          </p:cNvPr>
          <p:cNvPicPr>
            <a:picLocks noGrp="1" noChangeAspect="1" noChangeArrowheads="1"/>
          </p:cNvPicPr>
          <p:nvPr>
            <p:ph idx="1"/>
          </p:nvPr>
        </p:nvPicPr>
        <p:blipFill rotWithShape="1">
          <a:blip r:embed="rId2" cstate="print"/>
          <a:srcRect t="3316" b="21684"/>
          <a:stretch/>
        </p:blipFill>
        <p:spPr bwMode="auto">
          <a:xfrm>
            <a:off x="81876" y="-24235"/>
            <a:ext cx="9143980" cy="6857990"/>
          </a:xfrm>
          <a:prstGeom prst="rect">
            <a:avLst/>
          </a:prstGeom>
          <a:noFill/>
        </p:spPr>
      </p:pic>
      <p:sp>
        <p:nvSpPr>
          <p:cNvPr id="1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882442" y="2714171"/>
            <a:ext cx="4261558" cy="415011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a:extLst>
              <a:ext uri="{FF2B5EF4-FFF2-40B4-BE49-F238E27FC236}">
                <a16:creationId xmlns:a16="http://schemas.microsoft.com/office/drawing/2014/main" id="{D834672E-1F33-415F-A85D-E6A08A218C94}"/>
              </a:ext>
            </a:extLst>
          </p:cNvPr>
          <p:cNvSpPr>
            <a:spLocks noGrp="1"/>
          </p:cNvSpPr>
          <p:nvPr>
            <p:ph type="title"/>
          </p:nvPr>
        </p:nvSpPr>
        <p:spPr>
          <a:xfrm>
            <a:off x="5306708" y="3734093"/>
            <a:ext cx="3709553" cy="1375542"/>
          </a:xfrm>
        </p:spPr>
        <p:txBody>
          <a:bodyPr vert="horz" lIns="91440" tIns="45720" rIns="91440" bIns="45720" rtlCol="0" anchor="b">
            <a:normAutofit/>
          </a:bodyPr>
          <a:lstStyle/>
          <a:p>
            <a:pPr>
              <a:lnSpc>
                <a:spcPct val="90000"/>
              </a:lnSpc>
            </a:pPr>
            <a:r>
              <a:rPr lang="en-US" sz="3500" b="1" kern="1200" dirty="0" err="1">
                <a:solidFill>
                  <a:schemeClr val="tx1"/>
                </a:solidFill>
                <a:effectLst>
                  <a:outerShdw blurRad="38100" dist="38100" dir="2700000" algn="tl">
                    <a:srgbClr val="000000">
                      <a:alpha val="43137"/>
                    </a:srgbClr>
                  </a:outerShdw>
                </a:effectLst>
                <a:latin typeface="+mj-lt"/>
                <a:ea typeface="+mj-ea"/>
                <a:cs typeface="+mj-cs"/>
              </a:rPr>
              <a:t>ESi</a:t>
            </a:r>
            <a:r>
              <a:rPr lang="en-US" sz="3500" b="1" kern="1200" dirty="0">
                <a:solidFill>
                  <a:schemeClr val="tx1"/>
                </a:solidFill>
                <a:effectLst>
                  <a:outerShdw blurRad="38100" dist="38100" dir="2700000" algn="tl">
                    <a:srgbClr val="000000">
                      <a:alpha val="43137"/>
                    </a:srgbClr>
                  </a:outerShdw>
                </a:effectLst>
                <a:latin typeface="+mj-lt"/>
                <a:ea typeface="+mj-ea"/>
                <a:cs typeface="+mj-cs"/>
              </a:rPr>
              <a:t> Kit, </a:t>
            </a:r>
            <a:r>
              <a:rPr lang="en-US" sz="3500" b="1" kern="1200" dirty="0">
                <a:solidFill>
                  <a:srgbClr val="FF0000"/>
                </a:solidFill>
                <a:effectLst>
                  <a:outerShdw blurRad="38100" dist="38100" dir="2700000" algn="tl">
                    <a:srgbClr val="000000">
                      <a:alpha val="43137"/>
                    </a:srgbClr>
                  </a:outerShdw>
                </a:effectLst>
                <a:latin typeface="+mj-lt"/>
                <a:ea typeface="+mj-ea"/>
                <a:cs typeface="+mj-cs"/>
              </a:rPr>
              <a:t>add $500</a:t>
            </a:r>
          </a:p>
        </p:txBody>
      </p:sp>
      <p:cxnSp>
        <p:nvCxnSpPr>
          <p:cNvPr id="18" name="Straight Connector 17">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10703" y="515421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10" name="Picture 2" descr="https://www.appareo.com/account/images/accountheader.gif">
            <a:extLst>
              <a:ext uri="{FF2B5EF4-FFF2-40B4-BE49-F238E27FC236}">
                <a16:creationId xmlns:a16="http://schemas.microsoft.com/office/drawing/2014/main" id="{28C34B56-9926-4ADC-A7C1-2C32478F1F04}"/>
              </a:ext>
            </a:extLst>
          </p:cNvPr>
          <p:cNvPicPr>
            <a:picLocks noChangeAspect="1" noChangeArrowheads="1"/>
          </p:cNvPicPr>
          <p:nvPr/>
        </p:nvPicPr>
        <p:blipFill>
          <a:blip r:embed="rId3" cstate="print"/>
          <a:srcRect/>
          <a:stretch>
            <a:fillRect/>
          </a:stretch>
        </p:blipFill>
        <p:spPr bwMode="auto">
          <a:xfrm>
            <a:off x="1907357" y="152400"/>
            <a:ext cx="4889491" cy="1066800"/>
          </a:xfrm>
          <a:prstGeom prst="rect">
            <a:avLst/>
          </a:prstGeom>
          <a:noFill/>
        </p:spPr>
      </p:pic>
      <p:pic>
        <p:nvPicPr>
          <p:cNvPr id="12" name="Picture 2" descr="http://www.ketofastfood.com/assets/images/logos/in-n-out.png">
            <a:extLst>
              <a:ext uri="{FF2B5EF4-FFF2-40B4-BE49-F238E27FC236}">
                <a16:creationId xmlns:a16="http://schemas.microsoft.com/office/drawing/2014/main" id="{FB26139F-B064-430F-9684-60BC17DEA0E7}"/>
              </a:ext>
            </a:extLst>
          </p:cNvPr>
          <p:cNvPicPr>
            <a:picLocks noChangeAspect="1" noChangeArrowheads="1"/>
          </p:cNvPicPr>
          <p:nvPr/>
        </p:nvPicPr>
        <p:blipFill>
          <a:blip r:embed="rId4" cstate="print"/>
          <a:stretch>
            <a:fillRect/>
          </a:stretch>
        </p:blipFill>
        <p:spPr bwMode="auto">
          <a:xfrm>
            <a:off x="6810703" y="176645"/>
            <a:ext cx="1944060" cy="980217"/>
          </a:xfrm>
          <a:prstGeom prst="rect">
            <a:avLst/>
          </a:prstGeom>
          <a:noFill/>
        </p:spPr>
      </p:pic>
    </p:spTree>
    <p:extLst>
      <p:ext uri="{BB962C8B-B14F-4D97-AF65-F5344CB8AC3E}">
        <p14:creationId xmlns:p14="http://schemas.microsoft.com/office/powerpoint/2010/main" val="3358449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C04BAA-5285-49FF-B951-FBD09199AA2F}"/>
              </a:ext>
            </a:extLst>
          </p:cNvPr>
          <p:cNvSpPr>
            <a:spLocks noGrp="1"/>
          </p:cNvSpPr>
          <p:nvPr>
            <p:ph type="title"/>
          </p:nvPr>
        </p:nvSpPr>
        <p:spPr>
          <a:xfrm>
            <a:off x="394554" y="4756638"/>
            <a:ext cx="8354891" cy="930447"/>
          </a:xfrm>
        </p:spPr>
        <p:txBody>
          <a:bodyPr vert="horz" lIns="91440" tIns="45720" rIns="91440" bIns="45720" rtlCol="0" anchor="b">
            <a:normAutofit/>
          </a:bodyPr>
          <a:lstStyle/>
          <a:p>
            <a:pPr>
              <a:lnSpc>
                <a:spcPct val="90000"/>
              </a:lnSpc>
            </a:pPr>
            <a:r>
              <a:rPr lang="en-US" sz="4700" b="1" kern="1200" dirty="0">
                <a:solidFill>
                  <a:srgbClr val="FFC000"/>
                </a:solidFill>
                <a:effectLst>
                  <a:outerShdw blurRad="38100" dist="38100" dir="2700000" algn="tl">
                    <a:srgbClr val="000000">
                      <a:alpha val="43137"/>
                    </a:srgbClr>
                  </a:outerShdw>
                </a:effectLst>
                <a:latin typeface="+mj-lt"/>
                <a:ea typeface="+mj-ea"/>
                <a:cs typeface="+mj-cs"/>
              </a:rPr>
              <a:t>Don’t have a WAAS GPS?</a:t>
            </a:r>
          </a:p>
        </p:txBody>
      </p:sp>
      <p:pic>
        <p:nvPicPr>
          <p:cNvPr id="8" name="Picture 2" descr="http://ehfc.net/planes/gns430Hi.jpg">
            <a:extLst>
              <a:ext uri="{FF2B5EF4-FFF2-40B4-BE49-F238E27FC236}">
                <a16:creationId xmlns:a16="http://schemas.microsoft.com/office/drawing/2014/main" id="{54C77CE1-9171-4D08-9160-2115E41070FA}"/>
              </a:ext>
            </a:extLst>
          </p:cNvPr>
          <p:cNvPicPr>
            <a:picLocks noGrp="1" noChangeAspect="1" noChangeArrowheads="1"/>
          </p:cNvPicPr>
          <p:nvPr>
            <p:ph idx="1"/>
          </p:nvPr>
        </p:nvPicPr>
        <p:blipFill>
          <a:blip r:embed="rId2" cstate="print"/>
          <a:srcRect/>
          <a:stretch>
            <a:fillRect/>
          </a:stretch>
        </p:blipFill>
        <p:spPr bwMode="auto">
          <a:xfrm>
            <a:off x="240030" y="506579"/>
            <a:ext cx="8622615" cy="3599941"/>
          </a:xfrm>
          <a:prstGeom prst="rect">
            <a:avLst/>
          </a:prstGeom>
          <a:noFill/>
        </p:spPr>
      </p:pic>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9F332F65-4587-4AE0-B03C-4C290EDF9E6D}"/>
              </a:ext>
            </a:extLst>
          </p:cNvPr>
          <p:cNvSpPr>
            <a:spLocks noGrp="1"/>
          </p:cNvSpPr>
          <p:nvPr>
            <p:ph type="sldNum" sz="quarter" idx="12"/>
          </p:nvPr>
        </p:nvSpPr>
        <p:spPr>
          <a:xfrm>
            <a:off x="6457950" y="6522430"/>
            <a:ext cx="2057400" cy="347472"/>
          </a:xfrm>
        </p:spPr>
        <p:txBody>
          <a:bodyPr vert="horz" lIns="91440" tIns="45720" rIns="91440" bIns="45720" rtlCol="0" anchor="ctr">
            <a:normAutofit/>
          </a:bodyPr>
          <a:lstStyle/>
          <a:p>
            <a:pPr>
              <a:spcAft>
                <a:spcPts val="600"/>
              </a:spcAft>
            </a:pPr>
            <a:fld id="{8CCC93C7-37EB-4A4E-85FC-B3A37BFCB519}" type="slidenum">
              <a:rPr lang="en-US" sz="1000">
                <a:solidFill>
                  <a:srgbClr val="898989"/>
                </a:solidFill>
              </a:rPr>
              <a:pPr>
                <a:spcAft>
                  <a:spcPts val="600"/>
                </a:spcAft>
              </a:pPr>
              <a:t>151</a:t>
            </a:fld>
            <a:endParaRPr lang="en-US" sz="1000">
              <a:solidFill>
                <a:srgbClr val="898989"/>
              </a:solidFill>
            </a:endParaRPr>
          </a:p>
        </p:txBody>
      </p:sp>
    </p:spTree>
    <p:extLst>
      <p:ext uri="{BB962C8B-B14F-4D97-AF65-F5344CB8AC3E}">
        <p14:creationId xmlns:p14="http://schemas.microsoft.com/office/powerpoint/2010/main" val="1349125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D795E-406B-44EE-92E7-B19265ECA75D}"/>
              </a:ext>
            </a:extLst>
          </p:cNvPr>
          <p:cNvSpPr>
            <a:spLocks noGrp="1"/>
          </p:cNvSpPr>
          <p:nvPr>
            <p:ph type="title"/>
          </p:nvPr>
        </p:nvSpPr>
        <p:spPr>
          <a:xfrm>
            <a:off x="1593988" y="2954619"/>
            <a:ext cx="5264012" cy="1355750"/>
          </a:xfrm>
        </p:spPr>
        <p:txBody>
          <a:bodyPr vert="horz" lIns="91440" tIns="45720" rIns="91440" bIns="45720" rtlCol="0" anchor="b">
            <a:normAutofit/>
          </a:bodyPr>
          <a:lstStyle/>
          <a:p>
            <a:pPr>
              <a:lnSpc>
                <a:spcPct val="90000"/>
              </a:lnSpc>
            </a:pPr>
            <a:r>
              <a:rPr lang="en-US" sz="4700" b="1" kern="1200" dirty="0">
                <a:solidFill>
                  <a:srgbClr val="FF0000"/>
                </a:solidFill>
                <a:effectLst>
                  <a:outerShdw blurRad="38100" dist="38100" dir="2700000" algn="tl">
                    <a:srgbClr val="000000">
                      <a:alpha val="43137"/>
                    </a:srgbClr>
                  </a:outerShdw>
                </a:effectLst>
                <a:latin typeface="+mj-lt"/>
                <a:ea typeface="+mj-ea"/>
                <a:cs typeface="+mj-cs"/>
              </a:rPr>
              <a:t>$3,200 </a:t>
            </a:r>
            <a:r>
              <a:rPr lang="en-US" sz="4700" b="1" kern="1200" dirty="0">
                <a:solidFill>
                  <a:srgbClr val="00B050"/>
                </a:solidFill>
                <a:effectLst>
                  <a:outerShdw blurRad="38100" dist="38100" dir="2700000" algn="tl">
                    <a:srgbClr val="000000">
                      <a:alpha val="43137"/>
                    </a:srgbClr>
                  </a:outerShdw>
                </a:effectLst>
                <a:latin typeface="+mj-lt"/>
                <a:ea typeface="+mj-ea"/>
                <a:cs typeface="+mj-cs"/>
              </a:rPr>
              <a:t>($300 more)</a:t>
            </a:r>
          </a:p>
        </p:txBody>
      </p:sp>
      <p:sp>
        <p:nvSpPr>
          <p:cNvPr id="11" name="Freeform 31">
            <a:extLst>
              <a:ext uri="{FF2B5EF4-FFF2-40B4-BE49-F238E27FC236}">
                <a16:creationId xmlns:a16="http://schemas.microsoft.com/office/drawing/2014/main" id="{A2AEA782-0EA4-42E9-871D-7401D6A09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6355" cy="2130951"/>
          </a:xfrm>
          <a:custGeom>
            <a:avLst/>
            <a:gdLst>
              <a:gd name="connsiteX0" fmla="*/ 0 w 4475140"/>
              <a:gd name="connsiteY0" fmla="*/ 0 h 2130951"/>
              <a:gd name="connsiteX1" fmla="*/ 1074821 w 4475140"/>
              <a:gd name="connsiteY1" fmla="*/ 0 h 2130951"/>
              <a:gd name="connsiteX2" fmla="*/ 1074821 w 4475140"/>
              <a:gd name="connsiteY2" fmla="*/ 478 h 2130951"/>
              <a:gd name="connsiteX3" fmla="*/ 4475140 w 4475140"/>
              <a:gd name="connsiteY3" fmla="*/ 478 h 2130951"/>
              <a:gd name="connsiteX4" fmla="*/ 3488452 w 4475140"/>
              <a:gd name="connsiteY4" fmla="*/ 2130951 h 2130951"/>
              <a:gd name="connsiteX5" fmla="*/ 0 w 4475140"/>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951">
                <a:moveTo>
                  <a:pt x="0" y="0"/>
                </a:moveTo>
                <a:lnTo>
                  <a:pt x="1074821" y="0"/>
                </a:lnTo>
                <a:lnTo>
                  <a:pt x="1074821" y="478"/>
                </a:lnTo>
                <a:lnTo>
                  <a:pt x="4475140" y="478"/>
                </a:lnTo>
                <a:lnTo>
                  <a:pt x="3488452" y="2130951"/>
                </a:lnTo>
                <a:lnTo>
                  <a:pt x="0" y="2130951"/>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Garmin's GTX 345 1090ES transponder also receives both ADS-B frequencies.">
            <a:extLst>
              <a:ext uri="{FF2B5EF4-FFF2-40B4-BE49-F238E27FC236}">
                <a16:creationId xmlns:a16="http://schemas.microsoft.com/office/drawing/2014/main" id="{750DA186-6EC0-4157-A8B1-75AA5398C67F}"/>
              </a:ext>
            </a:extLst>
          </p:cNvPr>
          <p:cNvPicPr/>
          <p:nvPr/>
        </p:nvPicPr>
        <p:blipFill rotWithShape="1">
          <a:blip r:embed="rId2" cstate="print"/>
          <a:srcRect t="29446" r="3" b="23722"/>
          <a:stretch/>
        </p:blipFill>
        <p:spPr bwMode="auto">
          <a:xfrm>
            <a:off x="2736988" y="10"/>
            <a:ext cx="6407012" cy="2130463"/>
          </a:xfrm>
          <a:custGeom>
            <a:avLst/>
            <a:gdLst>
              <a:gd name="connsiteX0" fmla="*/ 986689 w 8542682"/>
              <a:gd name="connsiteY0" fmla="*/ 0 h 2130473"/>
              <a:gd name="connsiteX1" fmla="*/ 8542682 w 8542682"/>
              <a:gd name="connsiteY1" fmla="*/ 0 h 2130473"/>
              <a:gd name="connsiteX2" fmla="*/ 8542682 w 8542682"/>
              <a:gd name="connsiteY2" fmla="*/ 2130473 h 2130473"/>
              <a:gd name="connsiteX3" fmla="*/ 0 w 8542682"/>
              <a:gd name="connsiteY3" fmla="*/ 2130473 h 2130473"/>
            </a:gdLst>
            <a:ahLst/>
            <a:cxnLst>
              <a:cxn ang="0">
                <a:pos x="connsiteX0" y="connsiteY0"/>
              </a:cxn>
              <a:cxn ang="0">
                <a:pos x="connsiteX1" y="connsiteY1"/>
              </a:cxn>
              <a:cxn ang="0">
                <a:pos x="connsiteX2" y="connsiteY2"/>
              </a:cxn>
              <a:cxn ang="0">
                <a:pos x="connsiteX3" y="connsiteY3"/>
              </a:cxn>
            </a:cxnLst>
            <a:rect l="l" t="t" r="r" b="b"/>
            <a:pathLst>
              <a:path w="8542682" h="2130473">
                <a:moveTo>
                  <a:pt x="986689" y="0"/>
                </a:moveTo>
                <a:lnTo>
                  <a:pt x="8542682" y="0"/>
                </a:lnTo>
                <a:lnTo>
                  <a:pt x="8542682" y="2130473"/>
                </a:lnTo>
                <a:lnTo>
                  <a:pt x="0" y="2130473"/>
                </a:lnTo>
                <a:close/>
              </a:path>
            </a:pathLst>
          </a:custGeom>
          <a:noFill/>
        </p:spPr>
      </p:pic>
      <p:sp>
        <p:nvSpPr>
          <p:cNvPr id="13" name="Freeform 34">
            <a:extLst>
              <a:ext uri="{FF2B5EF4-FFF2-40B4-BE49-F238E27FC236}">
                <a16:creationId xmlns:a16="http://schemas.microsoft.com/office/drawing/2014/main" id="{B0992639-1CDA-4FE6-BB95-E13221490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787645" y="4682362"/>
            <a:ext cx="3356355" cy="2174680"/>
          </a:xfrm>
          <a:custGeom>
            <a:avLst/>
            <a:gdLst>
              <a:gd name="connsiteX0" fmla="*/ 3468199 w 4475140"/>
              <a:gd name="connsiteY0" fmla="*/ 2174680 h 2174680"/>
              <a:gd name="connsiteX1" fmla="*/ 0 w 4475140"/>
              <a:gd name="connsiteY1" fmla="*/ 2174680 h 2174680"/>
              <a:gd name="connsiteX2" fmla="*/ 0 w 4475140"/>
              <a:gd name="connsiteY2" fmla="*/ 0 h 2174680"/>
              <a:gd name="connsiteX3" fmla="*/ 1074821 w 4475140"/>
              <a:gd name="connsiteY3" fmla="*/ 0 h 2174680"/>
              <a:gd name="connsiteX4" fmla="*/ 1074821 w 4475140"/>
              <a:gd name="connsiteY4" fmla="*/ 478 h 2174680"/>
              <a:gd name="connsiteX5" fmla="*/ 4475140 w 4475140"/>
              <a:gd name="connsiteY5" fmla="*/ 478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3468199" y="2174680"/>
                </a:moveTo>
                <a:lnTo>
                  <a:pt x="0" y="2174680"/>
                </a:lnTo>
                <a:lnTo>
                  <a:pt x="0" y="0"/>
                </a:lnTo>
                <a:lnTo>
                  <a:pt x="1074821" y="0"/>
                </a:lnTo>
                <a:lnTo>
                  <a:pt x="1074821" y="478"/>
                </a:lnTo>
                <a:lnTo>
                  <a:pt x="4475140" y="478"/>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out.jpg">
            <a:extLst>
              <a:ext uri="{FF2B5EF4-FFF2-40B4-BE49-F238E27FC236}">
                <a16:creationId xmlns:a16="http://schemas.microsoft.com/office/drawing/2014/main" id="{3EB30717-61E4-4CF6-8074-C1FD774A991B}"/>
              </a:ext>
            </a:extLst>
          </p:cNvPr>
          <p:cNvPicPr>
            <a:picLocks noChangeAspect="1"/>
          </p:cNvPicPr>
          <p:nvPr/>
        </p:nvPicPr>
        <p:blipFill rotWithShape="1">
          <a:blip r:embed="rId3" cstate="print"/>
          <a:srcRect t="15262" r="-2" b="32432"/>
          <a:stretch/>
        </p:blipFill>
        <p:spPr>
          <a:xfrm>
            <a:off x="20" y="4682840"/>
            <a:ext cx="6422512" cy="2175160"/>
          </a:xfrm>
          <a:custGeom>
            <a:avLst/>
            <a:gdLst>
              <a:gd name="connsiteX0" fmla="*/ 0 w 8563376"/>
              <a:gd name="connsiteY0" fmla="*/ 0 h 2175160"/>
              <a:gd name="connsiteX1" fmla="*/ 8563376 w 8563376"/>
              <a:gd name="connsiteY1" fmla="*/ 0 h 2175160"/>
              <a:gd name="connsiteX2" fmla="*/ 7555992 w 8563376"/>
              <a:gd name="connsiteY2" fmla="*/ 2175160 h 2175160"/>
              <a:gd name="connsiteX3" fmla="*/ 0 w 8563376"/>
              <a:gd name="connsiteY3" fmla="*/ 2175160 h 2175160"/>
            </a:gdLst>
            <a:ahLst/>
            <a:cxnLst>
              <a:cxn ang="0">
                <a:pos x="connsiteX0" y="connsiteY0"/>
              </a:cxn>
              <a:cxn ang="0">
                <a:pos x="connsiteX1" y="connsiteY1"/>
              </a:cxn>
              <a:cxn ang="0">
                <a:pos x="connsiteX2" y="connsiteY2"/>
              </a:cxn>
              <a:cxn ang="0">
                <a:pos x="connsiteX3" y="connsiteY3"/>
              </a:cxn>
            </a:cxnLst>
            <a:rect l="l" t="t" r="r" b="b"/>
            <a:pathLst>
              <a:path w="8563376" h="2175160">
                <a:moveTo>
                  <a:pt x="0" y="0"/>
                </a:moveTo>
                <a:lnTo>
                  <a:pt x="8563376" y="0"/>
                </a:lnTo>
                <a:lnTo>
                  <a:pt x="7555992" y="2175160"/>
                </a:lnTo>
                <a:lnTo>
                  <a:pt x="0" y="2175160"/>
                </a:lnTo>
                <a:close/>
              </a:path>
            </a:pathLst>
          </a:custGeom>
        </p:spPr>
      </p:pic>
      <p:sp>
        <p:nvSpPr>
          <p:cNvPr id="4" name="Slide Number Placeholder 3">
            <a:extLst>
              <a:ext uri="{FF2B5EF4-FFF2-40B4-BE49-F238E27FC236}">
                <a16:creationId xmlns:a16="http://schemas.microsoft.com/office/drawing/2014/main" id="{38BC10F2-5F0C-4EE1-AAC5-82C02D7F3687}"/>
              </a:ext>
            </a:extLst>
          </p:cNvPr>
          <p:cNvSpPr>
            <a:spLocks noGrp="1"/>
          </p:cNvSpPr>
          <p:nvPr>
            <p:ph type="sldNum" sz="quarter" idx="12"/>
          </p:nvPr>
        </p:nvSpPr>
        <p:spPr>
          <a:xfrm>
            <a:off x="6615112" y="6356350"/>
            <a:ext cx="1900238" cy="365125"/>
          </a:xfrm>
        </p:spPr>
        <p:txBody>
          <a:bodyPr vert="horz" lIns="91440" tIns="45720" rIns="91440" bIns="45720" rtlCol="0" anchor="ctr">
            <a:normAutofit/>
          </a:bodyPr>
          <a:lstStyle/>
          <a:p>
            <a:pPr>
              <a:spcAft>
                <a:spcPts val="600"/>
              </a:spcAft>
            </a:pPr>
            <a:fld id="{8CCC93C7-37EB-4A4E-85FC-B3A37BFCB519}" type="slidenum">
              <a:rPr lang="en-US">
                <a:solidFill>
                  <a:srgbClr val="898989"/>
                </a:solidFill>
              </a:rPr>
              <a:pPr>
                <a:spcAft>
                  <a:spcPts val="600"/>
                </a:spcAft>
              </a:pPr>
              <a:t>152</a:t>
            </a:fld>
            <a:endParaRPr lang="en-US">
              <a:solidFill>
                <a:srgbClr val="898989"/>
              </a:solidFill>
            </a:endParaRPr>
          </a:p>
        </p:txBody>
      </p:sp>
      <p:pic>
        <p:nvPicPr>
          <p:cNvPr id="9" name="Picture 8" descr="waasINSIDE.gif">
            <a:extLst>
              <a:ext uri="{FF2B5EF4-FFF2-40B4-BE49-F238E27FC236}">
                <a16:creationId xmlns:a16="http://schemas.microsoft.com/office/drawing/2014/main" id="{F6C1C4B8-9E9C-4C30-91F1-5F5367FA2CE0}"/>
              </a:ext>
            </a:extLst>
          </p:cNvPr>
          <p:cNvPicPr>
            <a:picLocks noChangeAspect="1"/>
          </p:cNvPicPr>
          <p:nvPr/>
        </p:nvPicPr>
        <p:blipFill>
          <a:blip r:embed="rId4" cstate="print"/>
          <a:stretch>
            <a:fillRect/>
          </a:stretch>
        </p:blipFill>
        <p:spPr>
          <a:xfrm>
            <a:off x="6422532" y="2228078"/>
            <a:ext cx="2675999" cy="2301188"/>
          </a:xfrm>
          <a:prstGeom prst="rect">
            <a:avLst/>
          </a:prstGeom>
        </p:spPr>
      </p:pic>
      <p:pic>
        <p:nvPicPr>
          <p:cNvPr id="10" name="Picture 4" descr="http://www.fullcycle.com.au/storage/bikelogos/Garmin-Logo.gif?__SQUARESPACE_CACHEVERSION=1335501166310">
            <a:extLst>
              <a:ext uri="{FF2B5EF4-FFF2-40B4-BE49-F238E27FC236}">
                <a16:creationId xmlns:a16="http://schemas.microsoft.com/office/drawing/2014/main" id="{2796568C-80AD-472B-B7F2-F60C396D1D3B}"/>
              </a:ext>
            </a:extLst>
          </p:cNvPr>
          <p:cNvPicPr>
            <a:picLocks noChangeAspect="1" noChangeArrowheads="1"/>
          </p:cNvPicPr>
          <p:nvPr/>
        </p:nvPicPr>
        <p:blipFill>
          <a:blip r:embed="rId5" cstate="print"/>
          <a:srcRect/>
          <a:stretch>
            <a:fillRect/>
          </a:stretch>
        </p:blipFill>
        <p:spPr bwMode="auto">
          <a:xfrm>
            <a:off x="2514600" y="2613529"/>
            <a:ext cx="3734789" cy="1012601"/>
          </a:xfrm>
          <a:prstGeom prst="rect">
            <a:avLst/>
          </a:prstGeom>
          <a:noFill/>
        </p:spPr>
      </p:pic>
      <p:sp>
        <p:nvSpPr>
          <p:cNvPr id="12" name="TextBox 11">
            <a:extLst>
              <a:ext uri="{FF2B5EF4-FFF2-40B4-BE49-F238E27FC236}">
                <a16:creationId xmlns:a16="http://schemas.microsoft.com/office/drawing/2014/main" id="{CE3E6836-7853-44A3-8763-E06A3D8EA466}"/>
              </a:ext>
            </a:extLst>
          </p:cNvPr>
          <p:cNvSpPr txBox="1"/>
          <p:nvPr/>
        </p:nvSpPr>
        <p:spPr>
          <a:xfrm>
            <a:off x="0" y="304800"/>
            <a:ext cx="3657600" cy="769441"/>
          </a:xfrm>
          <a:prstGeom prst="rect">
            <a:avLst/>
          </a:prstGeom>
          <a:noFill/>
        </p:spPr>
        <p:txBody>
          <a:bodyPr wrap="square" rtlCol="0">
            <a:spAutoFit/>
          </a:bodyPr>
          <a:lstStyle/>
          <a:p>
            <a:r>
              <a:rPr lang="en-US" sz="4400" b="1" dirty="0">
                <a:solidFill>
                  <a:srgbClr val="0070C0"/>
                </a:solidFill>
                <a:effectLst>
                  <a:outerShdw blurRad="38100" dist="38100" dir="2700000" algn="tl">
                    <a:srgbClr val="000000">
                      <a:alpha val="43137"/>
                    </a:srgbClr>
                  </a:outerShdw>
                </a:effectLst>
              </a:rPr>
              <a:t>GTX 335 (ES)</a:t>
            </a:r>
          </a:p>
        </p:txBody>
      </p:sp>
    </p:spTree>
    <p:extLst>
      <p:ext uri="{BB962C8B-B14F-4D97-AF65-F5344CB8AC3E}">
        <p14:creationId xmlns:p14="http://schemas.microsoft.com/office/powerpoint/2010/main" val="4258977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EE9A-F3D2-4DF0-8F01-15B9B7779DF2}"/>
              </a:ext>
            </a:extLst>
          </p:cNvPr>
          <p:cNvSpPr>
            <a:spLocks noGrp="1"/>
          </p:cNvSpPr>
          <p:nvPr>
            <p:ph type="title"/>
          </p:nvPr>
        </p:nvSpPr>
        <p:spPr>
          <a:xfrm>
            <a:off x="446314" y="502534"/>
            <a:ext cx="8229600" cy="1143000"/>
          </a:xfrm>
        </p:spPr>
        <p:txBody>
          <a:bodyPr>
            <a:normAutofit fontScale="90000"/>
          </a:bodyPr>
          <a:lstStyle/>
          <a:p>
            <a:r>
              <a:rPr lang="en-US" b="1" dirty="0">
                <a:effectLst>
                  <a:outerShdw blurRad="38100" dist="38100" dir="2700000" algn="tl">
                    <a:srgbClr val="000000">
                      <a:alpha val="43137"/>
                    </a:srgbClr>
                  </a:outerShdw>
                </a:effectLst>
              </a:rPr>
              <a:t>Garmin GTX 345, </a:t>
            </a:r>
            <a:r>
              <a:rPr lang="en-US" b="1" dirty="0">
                <a:solidFill>
                  <a:srgbClr val="FF0000"/>
                </a:solidFill>
                <a:effectLst>
                  <a:outerShdw blurRad="38100" dist="38100" dir="2700000" algn="tl">
                    <a:srgbClr val="000000">
                      <a:alpha val="43137"/>
                    </a:srgbClr>
                  </a:outerShdw>
                </a:effectLst>
              </a:rPr>
              <a:t>$5,000</a:t>
            </a:r>
            <a:br>
              <a:rPr lang="en-US" b="1" dirty="0">
                <a:solidFill>
                  <a:srgbClr val="FF0000"/>
                </a:solidFill>
                <a:effectLst>
                  <a:outerShdw blurRad="38100" dist="38100" dir="2700000" algn="tl">
                    <a:srgbClr val="000000">
                      <a:alpha val="43137"/>
                    </a:srgbClr>
                  </a:outerShdw>
                </a:effectLst>
              </a:rPr>
            </a:br>
            <a:r>
              <a:rPr lang="en-US" b="1" dirty="0">
                <a:solidFill>
                  <a:srgbClr val="00B050"/>
                </a:solidFill>
                <a:effectLst>
                  <a:outerShdw blurRad="38100" dist="38100" dir="2700000" algn="tl">
                    <a:srgbClr val="000000">
                      <a:alpha val="43137"/>
                    </a:srgbClr>
                  </a:outerShdw>
                </a:effectLst>
              </a:rPr>
              <a:t>($700 more)</a:t>
            </a:r>
          </a:p>
        </p:txBody>
      </p:sp>
      <p:sp>
        <p:nvSpPr>
          <p:cNvPr id="4" name="Slide Number Placeholder 3">
            <a:extLst>
              <a:ext uri="{FF2B5EF4-FFF2-40B4-BE49-F238E27FC236}">
                <a16:creationId xmlns:a16="http://schemas.microsoft.com/office/drawing/2014/main" id="{057317C1-E183-460C-A95F-F6A83EE1533C}"/>
              </a:ext>
            </a:extLst>
          </p:cNvPr>
          <p:cNvSpPr>
            <a:spLocks noGrp="1"/>
          </p:cNvSpPr>
          <p:nvPr>
            <p:ph type="sldNum" sz="quarter" idx="12"/>
          </p:nvPr>
        </p:nvSpPr>
        <p:spPr/>
        <p:txBody>
          <a:bodyPr/>
          <a:lstStyle/>
          <a:p>
            <a:fld id="{8CCC93C7-37EB-4A4E-85FC-B3A37BFCB519}" type="slidenum">
              <a:rPr lang="en-US" smtClean="0"/>
              <a:pPr/>
              <a:t>153</a:t>
            </a:fld>
            <a:endParaRPr lang="en-US" dirty="0"/>
          </a:p>
        </p:txBody>
      </p:sp>
      <p:pic>
        <p:nvPicPr>
          <p:cNvPr id="5" name="Picture 2" descr="https://static.garmin.com/en/products/010-01216-00/g/garmin-pilot.jpg">
            <a:extLst>
              <a:ext uri="{FF2B5EF4-FFF2-40B4-BE49-F238E27FC236}">
                <a16:creationId xmlns:a16="http://schemas.microsoft.com/office/drawing/2014/main" id="{A1AAF6F2-E84E-4166-8AF9-AB651A33A171}"/>
              </a:ext>
            </a:extLst>
          </p:cNvPr>
          <p:cNvPicPr>
            <a:picLocks noChangeAspect="1" noChangeArrowheads="1"/>
          </p:cNvPicPr>
          <p:nvPr/>
        </p:nvPicPr>
        <p:blipFill>
          <a:blip r:embed="rId2" cstate="print"/>
          <a:srcRect/>
          <a:stretch>
            <a:fillRect/>
          </a:stretch>
        </p:blipFill>
        <p:spPr bwMode="auto">
          <a:xfrm>
            <a:off x="1319420" y="3367129"/>
            <a:ext cx="2319130" cy="3352800"/>
          </a:xfrm>
          <a:prstGeom prst="rect">
            <a:avLst/>
          </a:prstGeom>
          <a:noFill/>
        </p:spPr>
      </p:pic>
      <p:pic>
        <p:nvPicPr>
          <p:cNvPr id="6" name="Picture 5" descr="GTN.jpg">
            <a:extLst>
              <a:ext uri="{FF2B5EF4-FFF2-40B4-BE49-F238E27FC236}">
                <a16:creationId xmlns:a16="http://schemas.microsoft.com/office/drawing/2014/main" id="{B7520C91-98DC-4F85-8114-4CC167456555}"/>
              </a:ext>
            </a:extLst>
          </p:cNvPr>
          <p:cNvPicPr>
            <a:picLocks noChangeAspect="1"/>
          </p:cNvPicPr>
          <p:nvPr/>
        </p:nvPicPr>
        <p:blipFill>
          <a:blip r:embed="rId3" cstate="print"/>
          <a:stretch>
            <a:fillRect/>
          </a:stretch>
        </p:blipFill>
        <p:spPr>
          <a:xfrm>
            <a:off x="4849152" y="3556041"/>
            <a:ext cx="2975428" cy="3039762"/>
          </a:xfrm>
          <a:prstGeom prst="rect">
            <a:avLst/>
          </a:prstGeom>
        </p:spPr>
      </p:pic>
      <p:pic>
        <p:nvPicPr>
          <p:cNvPr id="7" name="Picture 2" descr="http://www.ketofastfood.com/assets/images/logos/in-n-out.png">
            <a:extLst>
              <a:ext uri="{FF2B5EF4-FFF2-40B4-BE49-F238E27FC236}">
                <a16:creationId xmlns:a16="http://schemas.microsoft.com/office/drawing/2014/main" id="{E5E26233-CCA3-4AF5-B4AD-AFA75F9B5BAC}"/>
              </a:ext>
            </a:extLst>
          </p:cNvPr>
          <p:cNvPicPr>
            <a:picLocks noChangeAspect="1" noChangeArrowheads="1"/>
          </p:cNvPicPr>
          <p:nvPr/>
        </p:nvPicPr>
        <p:blipFill>
          <a:blip r:embed="rId4" cstate="print"/>
          <a:stretch>
            <a:fillRect/>
          </a:stretch>
        </p:blipFill>
        <p:spPr bwMode="auto">
          <a:xfrm>
            <a:off x="7507514" y="528887"/>
            <a:ext cx="1143000" cy="576314"/>
          </a:xfrm>
          <a:prstGeom prst="rect">
            <a:avLst/>
          </a:prstGeom>
          <a:noFill/>
        </p:spPr>
      </p:pic>
      <p:pic>
        <p:nvPicPr>
          <p:cNvPr id="8" name="Picture 2" descr="GTX345 ADS-B Out In GPS Transponder">
            <a:extLst>
              <a:ext uri="{FF2B5EF4-FFF2-40B4-BE49-F238E27FC236}">
                <a16:creationId xmlns:a16="http://schemas.microsoft.com/office/drawing/2014/main" id="{016CE392-6871-4C24-B08C-21149A9A2C8B}"/>
              </a:ext>
            </a:extLst>
          </p:cNvPr>
          <p:cNvPicPr>
            <a:picLocks noChangeAspect="1" noChangeArrowheads="1"/>
          </p:cNvPicPr>
          <p:nvPr/>
        </p:nvPicPr>
        <p:blipFill>
          <a:blip r:embed="rId5" cstate="print"/>
          <a:srcRect t="32000" b="33333"/>
          <a:stretch>
            <a:fillRect/>
          </a:stretch>
        </p:blipFill>
        <p:spPr bwMode="auto">
          <a:xfrm>
            <a:off x="1811583" y="1685027"/>
            <a:ext cx="4762500" cy="1651000"/>
          </a:xfrm>
          <a:prstGeom prst="rect">
            <a:avLst/>
          </a:prstGeom>
          <a:noFill/>
        </p:spPr>
      </p:pic>
      <p:pic>
        <p:nvPicPr>
          <p:cNvPr id="9" name="Picture 8" descr="waasINSIDE.gif">
            <a:extLst>
              <a:ext uri="{FF2B5EF4-FFF2-40B4-BE49-F238E27FC236}">
                <a16:creationId xmlns:a16="http://schemas.microsoft.com/office/drawing/2014/main" id="{58D05538-C89E-4D0C-99EC-803498AEE7B8}"/>
              </a:ext>
            </a:extLst>
          </p:cNvPr>
          <p:cNvPicPr>
            <a:picLocks noChangeAspect="1"/>
          </p:cNvPicPr>
          <p:nvPr/>
        </p:nvPicPr>
        <p:blipFill>
          <a:blip r:embed="rId6" cstate="print"/>
          <a:stretch>
            <a:fillRect/>
          </a:stretch>
        </p:blipFill>
        <p:spPr>
          <a:xfrm>
            <a:off x="6725022" y="1336869"/>
            <a:ext cx="2324776" cy="1999158"/>
          </a:xfrm>
          <a:prstGeom prst="rect">
            <a:avLst/>
          </a:prstGeom>
        </p:spPr>
      </p:pic>
    </p:spTree>
    <p:extLst>
      <p:ext uri="{BB962C8B-B14F-4D97-AF65-F5344CB8AC3E}">
        <p14:creationId xmlns:p14="http://schemas.microsoft.com/office/powerpoint/2010/main" val="971991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D795E-406B-44EE-92E7-B19265ECA75D}"/>
              </a:ext>
            </a:extLst>
          </p:cNvPr>
          <p:cNvSpPr>
            <a:spLocks noGrp="1"/>
          </p:cNvSpPr>
          <p:nvPr>
            <p:ph type="title"/>
          </p:nvPr>
        </p:nvSpPr>
        <p:spPr>
          <a:xfrm>
            <a:off x="2057400" y="3057569"/>
            <a:ext cx="5264012" cy="864622"/>
          </a:xfrm>
        </p:spPr>
        <p:txBody>
          <a:bodyPr vert="horz" lIns="91440" tIns="45720" rIns="91440" bIns="45720" rtlCol="0" anchor="b">
            <a:normAutofit/>
          </a:bodyPr>
          <a:lstStyle/>
          <a:p>
            <a:pPr>
              <a:lnSpc>
                <a:spcPct val="90000"/>
              </a:lnSpc>
            </a:pPr>
            <a:r>
              <a:rPr lang="en-US" sz="4700" b="1" kern="1200" dirty="0">
                <a:solidFill>
                  <a:srgbClr val="FF0000"/>
                </a:solidFill>
                <a:effectLst>
                  <a:outerShdw blurRad="38100" dist="38100" dir="2700000" algn="tl">
                    <a:srgbClr val="000000">
                      <a:alpha val="43137"/>
                    </a:srgbClr>
                  </a:outerShdw>
                </a:effectLst>
                <a:latin typeface="+mj-lt"/>
                <a:ea typeface="+mj-ea"/>
                <a:cs typeface="+mj-cs"/>
              </a:rPr>
              <a:t>$3,000 </a:t>
            </a:r>
            <a:r>
              <a:rPr lang="en-US" sz="4000" b="1" kern="1200" dirty="0">
                <a:solidFill>
                  <a:srgbClr val="00B050"/>
                </a:solidFill>
                <a:effectLst>
                  <a:outerShdw blurRad="38100" dist="38100" dir="2700000" algn="tl">
                    <a:srgbClr val="000000">
                      <a:alpha val="43137"/>
                    </a:srgbClr>
                  </a:outerShdw>
                </a:effectLst>
                <a:latin typeface="+mj-lt"/>
                <a:ea typeface="+mj-ea"/>
                <a:cs typeface="+mj-cs"/>
              </a:rPr>
              <a:t>($500 more)</a:t>
            </a:r>
          </a:p>
        </p:txBody>
      </p:sp>
      <p:sp>
        <p:nvSpPr>
          <p:cNvPr id="11" name="Freeform 31">
            <a:extLst>
              <a:ext uri="{FF2B5EF4-FFF2-40B4-BE49-F238E27FC236}">
                <a16:creationId xmlns:a16="http://schemas.microsoft.com/office/drawing/2014/main" id="{A2AEA782-0EA4-42E9-871D-7401D6A09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6355" cy="2130951"/>
          </a:xfrm>
          <a:custGeom>
            <a:avLst/>
            <a:gdLst>
              <a:gd name="connsiteX0" fmla="*/ 0 w 4475140"/>
              <a:gd name="connsiteY0" fmla="*/ 0 h 2130951"/>
              <a:gd name="connsiteX1" fmla="*/ 1074821 w 4475140"/>
              <a:gd name="connsiteY1" fmla="*/ 0 h 2130951"/>
              <a:gd name="connsiteX2" fmla="*/ 1074821 w 4475140"/>
              <a:gd name="connsiteY2" fmla="*/ 478 h 2130951"/>
              <a:gd name="connsiteX3" fmla="*/ 4475140 w 4475140"/>
              <a:gd name="connsiteY3" fmla="*/ 478 h 2130951"/>
              <a:gd name="connsiteX4" fmla="*/ 3488452 w 4475140"/>
              <a:gd name="connsiteY4" fmla="*/ 2130951 h 2130951"/>
              <a:gd name="connsiteX5" fmla="*/ 0 w 4475140"/>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951">
                <a:moveTo>
                  <a:pt x="0" y="0"/>
                </a:moveTo>
                <a:lnTo>
                  <a:pt x="1074821" y="0"/>
                </a:lnTo>
                <a:lnTo>
                  <a:pt x="1074821" y="478"/>
                </a:lnTo>
                <a:lnTo>
                  <a:pt x="4475140" y="478"/>
                </a:lnTo>
                <a:lnTo>
                  <a:pt x="3488452" y="2130951"/>
                </a:lnTo>
                <a:lnTo>
                  <a:pt x="0" y="2130951"/>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Freeform 34">
            <a:extLst>
              <a:ext uri="{FF2B5EF4-FFF2-40B4-BE49-F238E27FC236}">
                <a16:creationId xmlns:a16="http://schemas.microsoft.com/office/drawing/2014/main" id="{B0992639-1CDA-4FE6-BB95-E13221490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787645" y="4682362"/>
            <a:ext cx="3356355" cy="2174680"/>
          </a:xfrm>
          <a:custGeom>
            <a:avLst/>
            <a:gdLst>
              <a:gd name="connsiteX0" fmla="*/ 3468199 w 4475140"/>
              <a:gd name="connsiteY0" fmla="*/ 2174680 h 2174680"/>
              <a:gd name="connsiteX1" fmla="*/ 0 w 4475140"/>
              <a:gd name="connsiteY1" fmla="*/ 2174680 h 2174680"/>
              <a:gd name="connsiteX2" fmla="*/ 0 w 4475140"/>
              <a:gd name="connsiteY2" fmla="*/ 0 h 2174680"/>
              <a:gd name="connsiteX3" fmla="*/ 1074821 w 4475140"/>
              <a:gd name="connsiteY3" fmla="*/ 0 h 2174680"/>
              <a:gd name="connsiteX4" fmla="*/ 1074821 w 4475140"/>
              <a:gd name="connsiteY4" fmla="*/ 478 h 2174680"/>
              <a:gd name="connsiteX5" fmla="*/ 4475140 w 4475140"/>
              <a:gd name="connsiteY5" fmla="*/ 478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3468199" y="2174680"/>
                </a:moveTo>
                <a:lnTo>
                  <a:pt x="0" y="2174680"/>
                </a:lnTo>
                <a:lnTo>
                  <a:pt x="0" y="0"/>
                </a:lnTo>
                <a:lnTo>
                  <a:pt x="1074821" y="0"/>
                </a:lnTo>
                <a:lnTo>
                  <a:pt x="1074821" y="478"/>
                </a:lnTo>
                <a:lnTo>
                  <a:pt x="4475140" y="478"/>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out.jpg">
            <a:extLst>
              <a:ext uri="{FF2B5EF4-FFF2-40B4-BE49-F238E27FC236}">
                <a16:creationId xmlns:a16="http://schemas.microsoft.com/office/drawing/2014/main" id="{3EB30717-61E4-4CF6-8074-C1FD774A991B}"/>
              </a:ext>
            </a:extLst>
          </p:cNvPr>
          <p:cNvPicPr>
            <a:picLocks noChangeAspect="1"/>
          </p:cNvPicPr>
          <p:nvPr/>
        </p:nvPicPr>
        <p:blipFill rotWithShape="1">
          <a:blip r:embed="rId2" cstate="print"/>
          <a:srcRect t="15262" r="-2" b="32432"/>
          <a:stretch/>
        </p:blipFill>
        <p:spPr>
          <a:xfrm>
            <a:off x="20" y="4682840"/>
            <a:ext cx="6422512" cy="2175160"/>
          </a:xfrm>
          <a:custGeom>
            <a:avLst/>
            <a:gdLst>
              <a:gd name="connsiteX0" fmla="*/ 0 w 8563376"/>
              <a:gd name="connsiteY0" fmla="*/ 0 h 2175160"/>
              <a:gd name="connsiteX1" fmla="*/ 8563376 w 8563376"/>
              <a:gd name="connsiteY1" fmla="*/ 0 h 2175160"/>
              <a:gd name="connsiteX2" fmla="*/ 7555992 w 8563376"/>
              <a:gd name="connsiteY2" fmla="*/ 2175160 h 2175160"/>
              <a:gd name="connsiteX3" fmla="*/ 0 w 8563376"/>
              <a:gd name="connsiteY3" fmla="*/ 2175160 h 2175160"/>
            </a:gdLst>
            <a:ahLst/>
            <a:cxnLst>
              <a:cxn ang="0">
                <a:pos x="connsiteX0" y="connsiteY0"/>
              </a:cxn>
              <a:cxn ang="0">
                <a:pos x="connsiteX1" y="connsiteY1"/>
              </a:cxn>
              <a:cxn ang="0">
                <a:pos x="connsiteX2" y="connsiteY2"/>
              </a:cxn>
              <a:cxn ang="0">
                <a:pos x="connsiteX3" y="connsiteY3"/>
              </a:cxn>
            </a:cxnLst>
            <a:rect l="l" t="t" r="r" b="b"/>
            <a:pathLst>
              <a:path w="8563376" h="2175160">
                <a:moveTo>
                  <a:pt x="0" y="0"/>
                </a:moveTo>
                <a:lnTo>
                  <a:pt x="8563376" y="0"/>
                </a:lnTo>
                <a:lnTo>
                  <a:pt x="7555992" y="2175160"/>
                </a:lnTo>
                <a:lnTo>
                  <a:pt x="0" y="2175160"/>
                </a:lnTo>
                <a:close/>
              </a:path>
            </a:pathLst>
          </a:custGeom>
        </p:spPr>
      </p:pic>
      <p:sp>
        <p:nvSpPr>
          <p:cNvPr id="4" name="Slide Number Placeholder 3">
            <a:extLst>
              <a:ext uri="{FF2B5EF4-FFF2-40B4-BE49-F238E27FC236}">
                <a16:creationId xmlns:a16="http://schemas.microsoft.com/office/drawing/2014/main" id="{38BC10F2-5F0C-4EE1-AAC5-82C02D7F3687}"/>
              </a:ext>
            </a:extLst>
          </p:cNvPr>
          <p:cNvSpPr>
            <a:spLocks noGrp="1"/>
          </p:cNvSpPr>
          <p:nvPr>
            <p:ph type="sldNum" sz="quarter" idx="12"/>
          </p:nvPr>
        </p:nvSpPr>
        <p:spPr>
          <a:xfrm>
            <a:off x="6615112" y="6356350"/>
            <a:ext cx="1900238"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CCC93C7-37EB-4A4E-85FC-B3A37BFCB519}" type="slidenum">
              <a:rPr kumimoji="0" 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154</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9" name="Picture 8" descr="waasINSIDE.gif">
            <a:extLst>
              <a:ext uri="{FF2B5EF4-FFF2-40B4-BE49-F238E27FC236}">
                <a16:creationId xmlns:a16="http://schemas.microsoft.com/office/drawing/2014/main" id="{F6C1C4B8-9E9C-4C30-91F1-5F5367FA2CE0}"/>
              </a:ext>
            </a:extLst>
          </p:cNvPr>
          <p:cNvPicPr>
            <a:picLocks noChangeAspect="1"/>
          </p:cNvPicPr>
          <p:nvPr/>
        </p:nvPicPr>
        <p:blipFill>
          <a:blip r:embed="rId3" cstate="print"/>
          <a:stretch>
            <a:fillRect/>
          </a:stretch>
        </p:blipFill>
        <p:spPr>
          <a:xfrm>
            <a:off x="6615112" y="2098849"/>
            <a:ext cx="2204702" cy="1895902"/>
          </a:xfrm>
          <a:prstGeom prst="rect">
            <a:avLst/>
          </a:prstGeom>
        </p:spPr>
      </p:pic>
      <p:pic>
        <p:nvPicPr>
          <p:cNvPr id="12" name="Picture 2" descr="https://www.appareo.com/account/images/accountheader.gif">
            <a:extLst>
              <a:ext uri="{FF2B5EF4-FFF2-40B4-BE49-F238E27FC236}">
                <a16:creationId xmlns:a16="http://schemas.microsoft.com/office/drawing/2014/main" id="{71584350-F6BA-4198-BB81-1361D91D3349}"/>
              </a:ext>
            </a:extLst>
          </p:cNvPr>
          <p:cNvPicPr>
            <a:picLocks noChangeAspect="1" noChangeArrowheads="1"/>
          </p:cNvPicPr>
          <p:nvPr/>
        </p:nvPicPr>
        <p:blipFill>
          <a:blip r:embed="rId4" cstate="print"/>
          <a:srcRect l="3967"/>
          <a:stretch>
            <a:fillRect/>
          </a:stretch>
        </p:blipFill>
        <p:spPr bwMode="auto">
          <a:xfrm>
            <a:off x="2678654" y="2175160"/>
            <a:ext cx="3689346" cy="838200"/>
          </a:xfrm>
          <a:prstGeom prst="rect">
            <a:avLst/>
          </a:prstGeom>
          <a:noFill/>
        </p:spPr>
      </p:pic>
      <p:pic>
        <p:nvPicPr>
          <p:cNvPr id="14" name="Picture 2" descr="esg">
            <a:extLst>
              <a:ext uri="{FF2B5EF4-FFF2-40B4-BE49-F238E27FC236}">
                <a16:creationId xmlns:a16="http://schemas.microsoft.com/office/drawing/2014/main" id="{E2EEF5D1-DFD4-4366-9A01-990A8949454E}"/>
              </a:ext>
            </a:extLst>
          </p:cNvPr>
          <p:cNvPicPr>
            <a:picLocks noChangeAspect="1" noChangeArrowheads="1"/>
          </p:cNvPicPr>
          <p:nvPr/>
        </p:nvPicPr>
        <p:blipFill rotWithShape="1">
          <a:blip r:embed="rId5" cstate="print"/>
          <a:srcRect t="20092" r="3" b="10272"/>
          <a:stretch/>
        </p:blipFill>
        <p:spPr bwMode="auto">
          <a:xfrm>
            <a:off x="2736988" y="10"/>
            <a:ext cx="6407012" cy="2130463"/>
          </a:xfrm>
          <a:custGeom>
            <a:avLst/>
            <a:gdLst>
              <a:gd name="connsiteX0" fmla="*/ 986689 w 8542682"/>
              <a:gd name="connsiteY0" fmla="*/ 0 h 2130473"/>
              <a:gd name="connsiteX1" fmla="*/ 8542682 w 8542682"/>
              <a:gd name="connsiteY1" fmla="*/ 0 h 2130473"/>
              <a:gd name="connsiteX2" fmla="*/ 8542682 w 8542682"/>
              <a:gd name="connsiteY2" fmla="*/ 2130473 h 2130473"/>
              <a:gd name="connsiteX3" fmla="*/ 0 w 8542682"/>
              <a:gd name="connsiteY3" fmla="*/ 2130473 h 2130473"/>
            </a:gdLst>
            <a:ahLst/>
            <a:cxnLst>
              <a:cxn ang="0">
                <a:pos x="connsiteX0" y="connsiteY0"/>
              </a:cxn>
              <a:cxn ang="0">
                <a:pos x="connsiteX1" y="connsiteY1"/>
              </a:cxn>
              <a:cxn ang="0">
                <a:pos x="connsiteX2" y="connsiteY2"/>
              </a:cxn>
              <a:cxn ang="0">
                <a:pos x="connsiteX3" y="connsiteY3"/>
              </a:cxn>
            </a:cxnLst>
            <a:rect l="l" t="t" r="r" b="b"/>
            <a:pathLst>
              <a:path w="8542682" h="2130473">
                <a:moveTo>
                  <a:pt x="986689" y="0"/>
                </a:moveTo>
                <a:lnTo>
                  <a:pt x="8542682" y="0"/>
                </a:lnTo>
                <a:lnTo>
                  <a:pt x="8542682" y="2130473"/>
                </a:lnTo>
                <a:lnTo>
                  <a:pt x="0" y="2130473"/>
                </a:lnTo>
                <a:close/>
              </a:path>
            </a:pathLst>
          </a:custGeom>
          <a:noFill/>
        </p:spPr>
      </p:pic>
      <p:sp>
        <p:nvSpPr>
          <p:cNvPr id="10" name="TextBox 9">
            <a:extLst>
              <a:ext uri="{FF2B5EF4-FFF2-40B4-BE49-F238E27FC236}">
                <a16:creationId xmlns:a16="http://schemas.microsoft.com/office/drawing/2014/main" id="{42449881-5448-4217-BBFF-CA1FD336E70B}"/>
              </a:ext>
            </a:extLst>
          </p:cNvPr>
          <p:cNvSpPr txBox="1"/>
          <p:nvPr/>
        </p:nvSpPr>
        <p:spPr>
          <a:xfrm>
            <a:off x="304800" y="304800"/>
            <a:ext cx="2362200" cy="1754326"/>
          </a:xfrm>
          <a:prstGeom prst="rect">
            <a:avLst/>
          </a:prstGeom>
          <a:noFill/>
        </p:spPr>
        <p:txBody>
          <a:bodyPr wrap="square" rtlCol="0">
            <a:spAutoFit/>
          </a:bodyPr>
          <a:lstStyle/>
          <a:p>
            <a:pPr algn="ctr"/>
            <a:r>
              <a:rPr lang="en-US" sz="5400" b="1" dirty="0">
                <a:effectLst>
                  <a:outerShdw blurRad="38100" dist="38100" dir="2700000" algn="tl">
                    <a:srgbClr val="000000">
                      <a:alpha val="43137"/>
                    </a:srgbClr>
                  </a:outerShdw>
                </a:effectLst>
              </a:rPr>
              <a:t>Stratus ESG</a:t>
            </a:r>
          </a:p>
        </p:txBody>
      </p:sp>
      <p:pic>
        <p:nvPicPr>
          <p:cNvPr id="15" name="Picture 2" descr="Image result for favorite">
            <a:extLst>
              <a:ext uri="{FF2B5EF4-FFF2-40B4-BE49-F238E27FC236}">
                <a16:creationId xmlns:a16="http://schemas.microsoft.com/office/drawing/2014/main" id="{8B1B39C3-A72A-4DA7-AD54-5DF7349B42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68" y="2166479"/>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000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16709-13C0-4B23-A12F-19413E25E20F}"/>
              </a:ext>
            </a:extLst>
          </p:cNvPr>
          <p:cNvSpPr>
            <a:spLocks noGrp="1"/>
          </p:cNvSpPr>
          <p:nvPr>
            <p:ph type="title"/>
          </p:nvPr>
        </p:nvSpPr>
        <p:spPr/>
        <p:txBody>
          <a:bodyPr/>
          <a:lstStyle/>
          <a:p>
            <a:r>
              <a:rPr lang="en-US" b="1" dirty="0" err="1">
                <a:effectLst>
                  <a:outerShdw blurRad="38100" dist="38100" dir="2700000" algn="tl">
                    <a:srgbClr val="000000">
                      <a:alpha val="43137"/>
                    </a:srgbClr>
                  </a:outerShdw>
                </a:effectLst>
              </a:rPr>
              <a:t>ESGi</a:t>
            </a:r>
            <a:r>
              <a:rPr lang="en-US" b="1" dirty="0">
                <a:effectLst>
                  <a:outerShdw blurRad="38100" dist="38100" dir="2700000" algn="tl">
                    <a:srgbClr val="000000">
                      <a:alpha val="43137"/>
                    </a:srgbClr>
                  </a:outerShdw>
                </a:effectLst>
              </a:rPr>
              <a:t> Kit, </a:t>
            </a:r>
            <a:r>
              <a:rPr lang="en-US" b="1" dirty="0">
                <a:solidFill>
                  <a:srgbClr val="FF0000"/>
                </a:solidFill>
                <a:effectLst>
                  <a:outerShdw blurRad="38100" dist="38100" dir="2700000" algn="tl">
                    <a:srgbClr val="000000">
                      <a:alpha val="43137"/>
                    </a:srgbClr>
                  </a:outerShdw>
                </a:effectLst>
              </a:rPr>
              <a:t>add $500</a:t>
            </a:r>
          </a:p>
        </p:txBody>
      </p:sp>
      <p:sp>
        <p:nvSpPr>
          <p:cNvPr id="4" name="Slide Number Placeholder 3">
            <a:extLst>
              <a:ext uri="{FF2B5EF4-FFF2-40B4-BE49-F238E27FC236}">
                <a16:creationId xmlns:a16="http://schemas.microsoft.com/office/drawing/2014/main" id="{7C377013-F73D-428E-A8A6-AB0F75D73436}"/>
              </a:ext>
            </a:extLst>
          </p:cNvPr>
          <p:cNvSpPr>
            <a:spLocks noGrp="1"/>
          </p:cNvSpPr>
          <p:nvPr>
            <p:ph type="sldNum" sz="quarter" idx="12"/>
          </p:nvPr>
        </p:nvSpPr>
        <p:spPr/>
        <p:txBody>
          <a:bodyPr/>
          <a:lstStyle/>
          <a:p>
            <a:fld id="{8CCC93C7-37EB-4A4E-85FC-B3A37BFCB519}" type="slidenum">
              <a:rPr lang="en-US" smtClean="0"/>
              <a:pPr/>
              <a:t>155</a:t>
            </a:fld>
            <a:endParaRPr lang="en-US" dirty="0"/>
          </a:p>
        </p:txBody>
      </p:sp>
      <p:pic>
        <p:nvPicPr>
          <p:cNvPr id="5" name="Picture 2" descr="Image result for stratus esi">
            <a:extLst>
              <a:ext uri="{FF2B5EF4-FFF2-40B4-BE49-F238E27FC236}">
                <a16:creationId xmlns:a16="http://schemas.microsoft.com/office/drawing/2014/main" id="{A096B607-B20E-4D35-966E-71E64A7D6DA2}"/>
              </a:ext>
            </a:extLst>
          </p:cNvPr>
          <p:cNvPicPr>
            <a:picLocks noChangeAspect="1" noChangeArrowheads="1"/>
          </p:cNvPicPr>
          <p:nvPr/>
        </p:nvPicPr>
        <p:blipFill>
          <a:blip r:embed="rId2" cstate="print"/>
          <a:srcRect t="14667" b="17333"/>
          <a:stretch>
            <a:fillRect/>
          </a:stretch>
        </p:blipFill>
        <p:spPr bwMode="auto">
          <a:xfrm>
            <a:off x="685800" y="3048000"/>
            <a:ext cx="5266765" cy="3581400"/>
          </a:xfrm>
          <a:prstGeom prst="rect">
            <a:avLst/>
          </a:prstGeom>
          <a:noFill/>
        </p:spPr>
      </p:pic>
      <p:pic>
        <p:nvPicPr>
          <p:cNvPr id="6" name="Picture 5" descr="waasINSIDE.gif">
            <a:extLst>
              <a:ext uri="{FF2B5EF4-FFF2-40B4-BE49-F238E27FC236}">
                <a16:creationId xmlns:a16="http://schemas.microsoft.com/office/drawing/2014/main" id="{EE1BC314-6497-4CDB-B5C4-FBE46B0C1FAB}"/>
              </a:ext>
            </a:extLst>
          </p:cNvPr>
          <p:cNvPicPr>
            <a:picLocks noChangeAspect="1"/>
          </p:cNvPicPr>
          <p:nvPr/>
        </p:nvPicPr>
        <p:blipFill>
          <a:blip r:embed="rId3" cstate="print"/>
          <a:stretch>
            <a:fillRect/>
          </a:stretch>
        </p:blipFill>
        <p:spPr>
          <a:xfrm>
            <a:off x="228600" y="152400"/>
            <a:ext cx="1828800" cy="1572649"/>
          </a:xfrm>
          <a:prstGeom prst="rect">
            <a:avLst/>
          </a:prstGeom>
        </p:spPr>
      </p:pic>
      <p:pic>
        <p:nvPicPr>
          <p:cNvPr id="7" name="Picture 2" descr="http://www.ketofastfood.com/assets/images/logos/in-n-out.png">
            <a:extLst>
              <a:ext uri="{FF2B5EF4-FFF2-40B4-BE49-F238E27FC236}">
                <a16:creationId xmlns:a16="http://schemas.microsoft.com/office/drawing/2014/main" id="{761013D6-C046-4E6C-A0FD-FA9392A9F0A7}"/>
              </a:ext>
            </a:extLst>
          </p:cNvPr>
          <p:cNvPicPr>
            <a:picLocks noChangeAspect="1" noChangeArrowheads="1"/>
          </p:cNvPicPr>
          <p:nvPr/>
        </p:nvPicPr>
        <p:blipFill>
          <a:blip r:embed="rId4" cstate="print"/>
          <a:stretch>
            <a:fillRect/>
          </a:stretch>
        </p:blipFill>
        <p:spPr bwMode="auto">
          <a:xfrm>
            <a:off x="6096000" y="3505200"/>
            <a:ext cx="2743200" cy="1383153"/>
          </a:xfrm>
          <a:prstGeom prst="rect">
            <a:avLst/>
          </a:prstGeom>
          <a:noFill/>
        </p:spPr>
      </p:pic>
      <p:pic>
        <p:nvPicPr>
          <p:cNvPr id="8" name="Picture 2" descr="https://www.appareo.com/account/images/accountheader.gif">
            <a:extLst>
              <a:ext uri="{FF2B5EF4-FFF2-40B4-BE49-F238E27FC236}">
                <a16:creationId xmlns:a16="http://schemas.microsoft.com/office/drawing/2014/main" id="{DDBD3956-47A3-4CFB-A854-AC75DBFBCCD7}"/>
              </a:ext>
            </a:extLst>
          </p:cNvPr>
          <p:cNvPicPr>
            <a:picLocks noChangeAspect="1" noChangeArrowheads="1"/>
          </p:cNvPicPr>
          <p:nvPr/>
        </p:nvPicPr>
        <p:blipFill>
          <a:blip r:embed="rId5" cstate="print"/>
          <a:srcRect/>
          <a:stretch>
            <a:fillRect/>
          </a:stretch>
        </p:blipFill>
        <p:spPr bwMode="auto">
          <a:xfrm>
            <a:off x="2127254" y="1247202"/>
            <a:ext cx="4889491" cy="1066800"/>
          </a:xfrm>
          <a:prstGeom prst="rect">
            <a:avLst/>
          </a:prstGeom>
          <a:noFill/>
        </p:spPr>
      </p:pic>
    </p:spTree>
    <p:extLst>
      <p:ext uri="{BB962C8B-B14F-4D97-AF65-F5344CB8AC3E}">
        <p14:creationId xmlns:p14="http://schemas.microsoft.com/office/powerpoint/2010/main" val="1363579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C451A4E2-65A1-4231-960E-FA46E2545EF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156</a:t>
            </a:fld>
            <a:endParaRPr lang="en-US" sz="2400" b="1" dirty="0"/>
          </a:p>
        </p:txBody>
      </p:sp>
      <p:pic>
        <p:nvPicPr>
          <p:cNvPr id="10" name="Picture 4" descr="http://www.l-3lynx.com/images/LynxLogo.png"/>
          <p:cNvPicPr>
            <a:picLocks noChangeAspect="1" noChangeArrowheads="1"/>
          </p:cNvPicPr>
          <p:nvPr/>
        </p:nvPicPr>
        <p:blipFill>
          <a:blip r:embed="rId6" cstate="print"/>
          <a:srcRect/>
          <a:stretch>
            <a:fillRect/>
          </a:stretch>
        </p:blipFill>
        <p:spPr bwMode="auto">
          <a:xfrm>
            <a:off x="533400" y="2133600"/>
            <a:ext cx="2190750" cy="1095376"/>
          </a:xfrm>
          <a:prstGeom prst="rect">
            <a:avLst/>
          </a:prstGeom>
          <a:noFill/>
        </p:spPr>
      </p:pic>
      <p:pic>
        <p:nvPicPr>
          <p:cNvPr id="154626" name="Picture 2" descr="L-3 Corporation"/>
          <p:cNvPicPr>
            <a:picLocks noChangeAspect="1" noChangeArrowheads="1"/>
          </p:cNvPicPr>
          <p:nvPr/>
        </p:nvPicPr>
        <p:blipFill>
          <a:blip r:embed="rId7" cstate="print"/>
          <a:srcRect/>
          <a:stretch>
            <a:fillRect/>
          </a:stretch>
        </p:blipFill>
        <p:spPr bwMode="auto">
          <a:xfrm>
            <a:off x="228600" y="2133600"/>
            <a:ext cx="657225" cy="657226"/>
          </a:xfrm>
          <a:prstGeom prst="rect">
            <a:avLst/>
          </a:prstGeom>
          <a:noFill/>
        </p:spPr>
      </p:pic>
      <p:pic>
        <p:nvPicPr>
          <p:cNvPr id="14" name="Overview_3_6_720p.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8" cstate="print"/>
          <a:stretch>
            <a:fillRect/>
          </a:stretch>
        </p:blipFill>
        <p:spPr>
          <a:xfrm>
            <a:off x="2743200" y="1524000"/>
            <a:ext cx="6324600" cy="4743450"/>
          </a:xfrm>
          <a:prstGeom prst="rect">
            <a:avLst/>
          </a:prstGeom>
        </p:spPr>
      </p:pic>
      <p:pic>
        <p:nvPicPr>
          <p:cNvPr id="7" name="Picture 4" descr="http://mysite.verizon.net/helen_woods/Educator/event2_details.aspx_files/h_logo.jpg"/>
          <p:cNvPicPr>
            <a:picLocks noChangeAspect="1" noChangeArrowheads="1"/>
          </p:cNvPicPr>
          <p:nvPr/>
        </p:nvPicPr>
        <p:blipFill>
          <a:blip r:embed="rId9"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1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3"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Slide Number Placeholder 8"/>
          <p:cNvSpPr>
            <a:spLocks noGrp="1"/>
          </p:cNvSpPr>
          <p:nvPr>
            <p:ph type="sldNum" sz="quarter" idx="12"/>
          </p:nvPr>
        </p:nvSpPr>
        <p:spPr/>
        <p:txBody>
          <a:bodyPr/>
          <a:lstStyle/>
          <a:p>
            <a:fld id="{8CCC93C7-37EB-4A4E-85FC-B3A37BFCB519}" type="slidenum">
              <a:rPr lang="en-US" sz="2400" b="1" smtClean="0"/>
              <a:pPr/>
              <a:t>157</a:t>
            </a:fld>
            <a:endParaRPr lang="en-US" sz="2400" b="1" dirty="0"/>
          </a:p>
        </p:txBody>
      </p:sp>
      <p:pic>
        <p:nvPicPr>
          <p:cNvPr id="2050" name="Picture 2" descr="Lynx® MultiLink Surveillance Systems"/>
          <p:cNvPicPr>
            <a:picLocks noChangeAspect="1" noChangeArrowheads="1"/>
          </p:cNvPicPr>
          <p:nvPr/>
        </p:nvPicPr>
        <p:blipFill>
          <a:blip r:embed="rId4" cstate="print"/>
          <a:srcRect/>
          <a:stretch>
            <a:fillRect/>
          </a:stretch>
        </p:blipFill>
        <p:spPr bwMode="auto">
          <a:xfrm>
            <a:off x="4114800" y="218814"/>
            <a:ext cx="3886200" cy="3224991"/>
          </a:xfrm>
          <a:prstGeom prst="rect">
            <a:avLst/>
          </a:prstGeom>
          <a:noFill/>
        </p:spPr>
      </p:pic>
      <p:pic>
        <p:nvPicPr>
          <p:cNvPr id="10" name="Picture 4" descr="http://www.l-3lynx.com/images/LynxLogo.png"/>
          <p:cNvPicPr>
            <a:picLocks noChangeAspect="1" noChangeArrowheads="1"/>
          </p:cNvPicPr>
          <p:nvPr/>
        </p:nvPicPr>
        <p:blipFill>
          <a:blip r:embed="rId5" cstate="print"/>
          <a:srcRect/>
          <a:stretch>
            <a:fillRect/>
          </a:stretch>
        </p:blipFill>
        <p:spPr bwMode="auto">
          <a:xfrm>
            <a:off x="990600" y="1752600"/>
            <a:ext cx="3048000" cy="1524001"/>
          </a:xfrm>
          <a:prstGeom prst="rect">
            <a:avLst/>
          </a:prstGeom>
          <a:noFill/>
        </p:spPr>
      </p:pic>
      <p:pic>
        <p:nvPicPr>
          <p:cNvPr id="154626" name="Picture 2" descr="L-3 Corporation"/>
          <p:cNvPicPr>
            <a:picLocks noChangeAspect="1" noChangeArrowheads="1"/>
          </p:cNvPicPr>
          <p:nvPr/>
        </p:nvPicPr>
        <p:blipFill>
          <a:blip r:embed="rId6" cstate="print"/>
          <a:srcRect/>
          <a:stretch>
            <a:fillRect/>
          </a:stretch>
        </p:blipFill>
        <p:spPr bwMode="auto">
          <a:xfrm>
            <a:off x="762000" y="1981200"/>
            <a:ext cx="657225" cy="657226"/>
          </a:xfrm>
          <a:prstGeom prst="rect">
            <a:avLst/>
          </a:prstGeom>
          <a:noFill/>
        </p:spPr>
      </p:pic>
      <p:pic>
        <p:nvPicPr>
          <p:cNvPr id="15" name="Picture 14" descr="waasINSIDE.gif"/>
          <p:cNvPicPr>
            <a:picLocks noChangeAspect="1"/>
          </p:cNvPicPr>
          <p:nvPr/>
        </p:nvPicPr>
        <p:blipFill>
          <a:blip r:embed="rId7" cstate="print"/>
          <a:stretch>
            <a:fillRect/>
          </a:stretch>
        </p:blipFill>
        <p:spPr>
          <a:xfrm>
            <a:off x="4876800" y="3505200"/>
            <a:ext cx="3505200" cy="3014244"/>
          </a:xfrm>
          <a:prstGeom prst="rect">
            <a:avLst/>
          </a:prstGeom>
        </p:spPr>
      </p:pic>
      <p:pic>
        <p:nvPicPr>
          <p:cNvPr id="12" name="Picture 2" descr="http://www.ketofastfood.com/assets/images/logos/in-n-out.png"/>
          <p:cNvPicPr>
            <a:picLocks noChangeAspect="1" noChangeArrowheads="1"/>
          </p:cNvPicPr>
          <p:nvPr/>
        </p:nvPicPr>
        <p:blipFill>
          <a:blip r:embed="rId8" cstate="print"/>
          <a:stretch>
            <a:fillRect/>
          </a:stretch>
        </p:blipFill>
        <p:spPr bwMode="auto">
          <a:xfrm>
            <a:off x="1219200" y="3733800"/>
            <a:ext cx="2743200" cy="1383153"/>
          </a:xfrm>
          <a:prstGeom prst="rect">
            <a:avLst/>
          </a:prstGeom>
          <a:noFill/>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B6755-64A4-4154-9E80-D27E3A38B298}"/>
              </a:ext>
            </a:extLst>
          </p:cNvPr>
          <p:cNvSpPr>
            <a:spLocks noGrp="1"/>
          </p:cNvSpPr>
          <p:nvPr>
            <p:ph type="title"/>
          </p:nvPr>
        </p:nvSpPr>
        <p:spPr>
          <a:xfrm>
            <a:off x="457200" y="274638"/>
            <a:ext cx="8229600" cy="1143000"/>
          </a:xfrm>
        </p:spPr>
        <p:txBody>
          <a:bodyPr/>
          <a:lstStyle/>
          <a:p>
            <a:r>
              <a:rPr lang="en-US" b="1" dirty="0">
                <a:effectLst>
                  <a:outerShdw blurRad="38100" dist="38100" dir="2700000" algn="tl">
                    <a:srgbClr val="000000">
                      <a:alpha val="43137"/>
                    </a:srgbClr>
                  </a:outerShdw>
                </a:effectLst>
              </a:rPr>
              <a:t>Lynx NGT 9000, </a:t>
            </a:r>
            <a:r>
              <a:rPr lang="en-US" b="1" dirty="0">
                <a:solidFill>
                  <a:srgbClr val="FF0000"/>
                </a:solidFill>
                <a:effectLst>
                  <a:outerShdw blurRad="38100" dist="38100" dir="2700000" algn="tl">
                    <a:srgbClr val="000000">
                      <a:alpha val="43137"/>
                    </a:srgbClr>
                  </a:outerShdw>
                </a:effectLst>
              </a:rPr>
              <a:t>$5,100</a:t>
            </a:r>
          </a:p>
        </p:txBody>
      </p:sp>
      <p:sp>
        <p:nvSpPr>
          <p:cNvPr id="4" name="Slide Number Placeholder 3">
            <a:extLst>
              <a:ext uri="{FF2B5EF4-FFF2-40B4-BE49-F238E27FC236}">
                <a16:creationId xmlns:a16="http://schemas.microsoft.com/office/drawing/2014/main" id="{94E2DFF8-C9BF-46B7-85DF-0479CFBA1B50}"/>
              </a:ext>
            </a:extLst>
          </p:cNvPr>
          <p:cNvSpPr>
            <a:spLocks noGrp="1"/>
          </p:cNvSpPr>
          <p:nvPr>
            <p:ph type="sldNum" sz="quarter" idx="12"/>
          </p:nvPr>
        </p:nvSpPr>
        <p:spPr>
          <a:xfrm>
            <a:off x="6553200" y="6356350"/>
            <a:ext cx="2133600" cy="365125"/>
          </a:xfrm>
        </p:spPr>
        <p:txBody>
          <a:bodyPr/>
          <a:lstStyle/>
          <a:p>
            <a:fld id="{8CCC93C7-37EB-4A4E-85FC-B3A37BFCB519}" type="slidenum">
              <a:rPr lang="en-US" smtClean="0"/>
              <a:pPr/>
              <a:t>158</a:t>
            </a:fld>
            <a:endParaRPr lang="en-US" dirty="0"/>
          </a:p>
        </p:txBody>
      </p:sp>
      <p:pic>
        <p:nvPicPr>
          <p:cNvPr id="5" name="Picture 4" descr="1.jpg">
            <a:extLst>
              <a:ext uri="{FF2B5EF4-FFF2-40B4-BE49-F238E27FC236}">
                <a16:creationId xmlns:a16="http://schemas.microsoft.com/office/drawing/2014/main" id="{DAD61869-8F00-46E6-B335-B8ABBF9C3AC3}"/>
              </a:ext>
            </a:extLst>
          </p:cNvPr>
          <p:cNvPicPr>
            <a:picLocks noChangeAspect="1"/>
          </p:cNvPicPr>
          <p:nvPr/>
        </p:nvPicPr>
        <p:blipFill>
          <a:blip r:embed="rId2" cstate="print"/>
          <a:stretch>
            <a:fillRect/>
          </a:stretch>
        </p:blipFill>
        <p:spPr>
          <a:xfrm>
            <a:off x="152400" y="2995760"/>
            <a:ext cx="8839200" cy="2738290"/>
          </a:xfrm>
          <a:prstGeom prst="rect">
            <a:avLst/>
          </a:prstGeom>
        </p:spPr>
      </p:pic>
      <p:pic>
        <p:nvPicPr>
          <p:cNvPr id="7" name="Picture 6" descr="waasINSIDE.gif">
            <a:extLst>
              <a:ext uri="{FF2B5EF4-FFF2-40B4-BE49-F238E27FC236}">
                <a16:creationId xmlns:a16="http://schemas.microsoft.com/office/drawing/2014/main" id="{49C28AA9-EB31-4F89-BB67-5E879C4EF195}"/>
              </a:ext>
            </a:extLst>
          </p:cNvPr>
          <p:cNvPicPr>
            <a:picLocks noChangeAspect="1"/>
          </p:cNvPicPr>
          <p:nvPr/>
        </p:nvPicPr>
        <p:blipFill>
          <a:blip r:embed="rId3" cstate="print"/>
          <a:stretch>
            <a:fillRect/>
          </a:stretch>
        </p:blipFill>
        <p:spPr>
          <a:xfrm>
            <a:off x="176645" y="263599"/>
            <a:ext cx="1506393" cy="1295400"/>
          </a:xfrm>
          <a:prstGeom prst="rect">
            <a:avLst/>
          </a:prstGeom>
        </p:spPr>
      </p:pic>
      <p:pic>
        <p:nvPicPr>
          <p:cNvPr id="10" name="Picture 2" descr="L-3 Corporation">
            <a:extLst>
              <a:ext uri="{FF2B5EF4-FFF2-40B4-BE49-F238E27FC236}">
                <a16:creationId xmlns:a16="http://schemas.microsoft.com/office/drawing/2014/main" id="{357FBE95-5159-4D85-99EF-285F657C85FD}"/>
              </a:ext>
            </a:extLst>
          </p:cNvPr>
          <p:cNvPicPr>
            <a:picLocks noChangeAspect="1" noChangeArrowheads="1"/>
          </p:cNvPicPr>
          <p:nvPr/>
        </p:nvPicPr>
        <p:blipFill>
          <a:blip r:embed="rId4" cstate="print"/>
          <a:srcRect/>
          <a:stretch>
            <a:fillRect/>
          </a:stretch>
        </p:blipFill>
        <p:spPr bwMode="auto">
          <a:xfrm>
            <a:off x="4199081" y="1213933"/>
            <a:ext cx="657225" cy="657226"/>
          </a:xfrm>
          <a:prstGeom prst="rect">
            <a:avLst/>
          </a:prstGeom>
          <a:noFill/>
        </p:spPr>
      </p:pic>
    </p:spTree>
    <p:extLst>
      <p:ext uri="{BB962C8B-B14F-4D97-AF65-F5344CB8AC3E}">
        <p14:creationId xmlns:p14="http://schemas.microsoft.com/office/powerpoint/2010/main" val="2578323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C4D7AEEA-D832-4B84-88EE-3D6C8D23E10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159</a:t>
            </a:fld>
            <a:endParaRPr lang="en-US" sz="2400" b="1" dirty="0"/>
          </a:p>
        </p:txBody>
      </p:sp>
      <p:pic>
        <p:nvPicPr>
          <p:cNvPr id="15" name="Picture 4" descr="http://www.l-3lynx.com/images/LynxLogo.png"/>
          <p:cNvPicPr>
            <a:picLocks noChangeAspect="1" noChangeArrowheads="1"/>
          </p:cNvPicPr>
          <p:nvPr/>
        </p:nvPicPr>
        <p:blipFill>
          <a:blip r:embed="rId5" cstate="print"/>
          <a:srcRect/>
          <a:stretch>
            <a:fillRect/>
          </a:stretch>
        </p:blipFill>
        <p:spPr bwMode="auto">
          <a:xfrm>
            <a:off x="762000" y="1524000"/>
            <a:ext cx="2190750" cy="1095376"/>
          </a:xfrm>
          <a:prstGeom prst="rect">
            <a:avLst/>
          </a:prstGeom>
          <a:noFill/>
        </p:spPr>
      </p:pic>
      <p:pic>
        <p:nvPicPr>
          <p:cNvPr id="152578" name="Picture 2" descr="L-3 Corporation"/>
          <p:cNvPicPr>
            <a:picLocks noChangeAspect="1" noChangeArrowheads="1"/>
          </p:cNvPicPr>
          <p:nvPr/>
        </p:nvPicPr>
        <p:blipFill>
          <a:blip r:embed="rId6" cstate="print"/>
          <a:srcRect/>
          <a:stretch>
            <a:fillRect/>
          </a:stretch>
        </p:blipFill>
        <p:spPr bwMode="auto">
          <a:xfrm>
            <a:off x="381000" y="1524000"/>
            <a:ext cx="657225" cy="657226"/>
          </a:xfrm>
          <a:prstGeom prst="rect">
            <a:avLst/>
          </a:prstGeom>
          <a:noFill/>
        </p:spPr>
      </p:pic>
      <p:pic>
        <p:nvPicPr>
          <p:cNvPr id="13" name="Picture 12" descr="lynx.jpg"/>
          <p:cNvPicPr>
            <a:picLocks noChangeAspect="1"/>
          </p:cNvPicPr>
          <p:nvPr/>
        </p:nvPicPr>
        <p:blipFill>
          <a:blip r:embed="rId7" cstate="print"/>
          <a:srcRect t="14839"/>
          <a:stretch>
            <a:fillRect/>
          </a:stretch>
        </p:blipFill>
        <p:spPr>
          <a:xfrm>
            <a:off x="0" y="2484985"/>
            <a:ext cx="9144000" cy="4373015"/>
          </a:xfrm>
          <a:prstGeom prst="rect">
            <a:avLst/>
          </a:prstGeom>
        </p:spPr>
      </p:pic>
      <p:pic>
        <p:nvPicPr>
          <p:cNvPr id="11" name="Picture 10" descr="1.jpg"/>
          <p:cNvPicPr>
            <a:picLocks noChangeAspect="1"/>
          </p:cNvPicPr>
          <p:nvPr/>
        </p:nvPicPr>
        <p:blipFill>
          <a:blip r:embed="rId8" cstate="print"/>
          <a:stretch>
            <a:fillRect/>
          </a:stretch>
        </p:blipFill>
        <p:spPr>
          <a:xfrm>
            <a:off x="5029200" y="1600200"/>
            <a:ext cx="3612261" cy="1119040"/>
          </a:xfrm>
          <a:prstGeom prst="rect">
            <a:avLst/>
          </a:prstGeom>
        </p:spPr>
      </p:pic>
      <p:pic>
        <p:nvPicPr>
          <p:cNvPr id="3" name="Picture 2" descr="Image result for aspen flight display"/>
          <p:cNvPicPr>
            <a:picLocks noChangeAspect="1" noChangeArrowheads="1"/>
          </p:cNvPicPr>
          <p:nvPr/>
        </p:nvPicPr>
        <p:blipFill>
          <a:blip r:embed="rId9" cstate="print"/>
          <a:srcRect/>
          <a:stretch>
            <a:fillRect/>
          </a:stretch>
        </p:blipFill>
        <p:spPr bwMode="auto">
          <a:xfrm>
            <a:off x="6477000" y="5715000"/>
            <a:ext cx="1752600" cy="985838"/>
          </a:xfrm>
          <a:prstGeom prst="rect">
            <a:avLst/>
          </a:prstGeom>
          <a:noFill/>
        </p:spPr>
      </p:pic>
      <p:pic>
        <p:nvPicPr>
          <p:cNvPr id="4100" name="Picture 4" descr="Image result for aspen flight display logo"/>
          <p:cNvPicPr>
            <a:picLocks noChangeAspect="1" noChangeArrowheads="1"/>
          </p:cNvPicPr>
          <p:nvPr/>
        </p:nvPicPr>
        <p:blipFill>
          <a:blip r:embed="rId10" cstate="print"/>
          <a:srcRect/>
          <a:stretch>
            <a:fillRect/>
          </a:stretch>
        </p:blipFill>
        <p:spPr bwMode="auto">
          <a:xfrm>
            <a:off x="5105400" y="5181600"/>
            <a:ext cx="3762375" cy="612422"/>
          </a:xfrm>
          <a:prstGeom prst="rect">
            <a:avLst/>
          </a:prstGeom>
          <a:noFill/>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E043C358-6949-49C2-9D11-5977517017A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561154" name="Picture 2" descr="Image result for improvements"/>
          <p:cNvPicPr>
            <a:picLocks noChangeAspect="1" noChangeArrowheads="1"/>
          </p:cNvPicPr>
          <p:nvPr/>
        </p:nvPicPr>
        <p:blipFill>
          <a:blip r:embed="rId4" cstate="print"/>
          <a:srcRect/>
          <a:stretch>
            <a:fillRect/>
          </a:stretch>
        </p:blipFill>
        <p:spPr bwMode="auto">
          <a:xfrm>
            <a:off x="2166257" y="1657350"/>
            <a:ext cx="6858000" cy="4000500"/>
          </a:xfrm>
          <a:prstGeom prst="rect">
            <a:avLst/>
          </a:prstGeom>
          <a:noFill/>
        </p:spPr>
      </p:pic>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endParaRPr lang="en-US" dirty="0"/>
          </a:p>
        </p:txBody>
      </p:sp>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16</a:t>
            </a:fld>
            <a:endParaRPr lang="en-US" sz="2400" b="1" dirty="0"/>
          </a:p>
        </p:txBody>
      </p:sp>
      <p:pic>
        <p:nvPicPr>
          <p:cNvPr id="491522" name="Picture 2" descr="Image result for nextgen"/>
          <p:cNvPicPr>
            <a:picLocks noChangeAspect="1" noChangeArrowheads="1"/>
          </p:cNvPicPr>
          <p:nvPr/>
        </p:nvPicPr>
        <p:blipFill>
          <a:blip r:embed="rId6" cstate="print"/>
          <a:srcRect/>
          <a:stretch>
            <a:fillRect/>
          </a:stretch>
        </p:blipFill>
        <p:spPr bwMode="auto">
          <a:xfrm>
            <a:off x="-762000" y="2573305"/>
            <a:ext cx="8572500" cy="4286250"/>
          </a:xfrm>
          <a:prstGeom prst="rect">
            <a:avLst/>
          </a:prstGeom>
          <a:noFill/>
        </p:spPr>
      </p:pic>
      <p:pic>
        <p:nvPicPr>
          <p:cNvPr id="10" name="Picture 2" descr="Image result for puzzle transparent">
            <a:extLst>
              <a:ext uri="{FF2B5EF4-FFF2-40B4-BE49-F238E27FC236}">
                <a16:creationId xmlns:a16="http://schemas.microsoft.com/office/drawing/2014/main" id="{2106362F-94C6-4141-B1E9-FB8BE3C5D5B9}"/>
              </a:ext>
            </a:extLst>
          </p:cNvPr>
          <p:cNvPicPr>
            <a:picLocks noChangeAspect="1" noChangeArrowheads="1"/>
          </p:cNvPicPr>
          <p:nvPr/>
        </p:nvPicPr>
        <p:blipFill>
          <a:blip r:embed="rId7" cstate="print"/>
          <a:srcRect/>
          <a:stretch>
            <a:fillRect/>
          </a:stretch>
        </p:blipFill>
        <p:spPr bwMode="auto">
          <a:xfrm>
            <a:off x="152400" y="1447801"/>
            <a:ext cx="1828800" cy="1828800"/>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58A0361D-BA55-4545-B214-44FAC6E2048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160</a:t>
            </a:fld>
            <a:endParaRPr lang="en-US" sz="2400" b="1" dirty="0"/>
          </a:p>
        </p:txBody>
      </p:sp>
      <p:sp>
        <p:nvSpPr>
          <p:cNvPr id="10" name="Rectangle 9"/>
          <p:cNvSpPr/>
          <p:nvPr/>
        </p:nvSpPr>
        <p:spPr>
          <a:xfrm>
            <a:off x="12441" y="1524000"/>
            <a:ext cx="9144000" cy="1569660"/>
          </a:xfrm>
          <a:prstGeom prst="rect">
            <a:avLst/>
          </a:prstGeom>
          <a:solidFill>
            <a:srgbClr val="0070C0">
              <a:alpha val="56000"/>
            </a:srgbClr>
          </a:solid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9600" b="1" cap="none" spc="0" dirty="0">
                <a:ln w="50800"/>
                <a:solidFill>
                  <a:srgbClr val="FF0000"/>
                </a:solidFill>
                <a:effectLst>
                  <a:outerShdw blurRad="38100" dist="38100" dir="2700000" algn="tl">
                    <a:srgbClr val="000000">
                      <a:alpha val="43137"/>
                    </a:srgbClr>
                  </a:outerShdw>
                </a:effectLst>
                <a:latin typeface="Bauhaus 93" pitchFamily="82" charset="0"/>
              </a:rPr>
              <a:t>UAT</a:t>
            </a:r>
          </a:p>
        </p:txBody>
      </p:sp>
      <p:sp>
        <p:nvSpPr>
          <p:cNvPr id="11" name="Rectangle 10"/>
          <p:cNvSpPr/>
          <p:nvPr/>
        </p:nvSpPr>
        <p:spPr>
          <a:xfrm>
            <a:off x="1845906" y="3283665"/>
            <a:ext cx="7010400" cy="1015663"/>
          </a:xfrm>
          <a:prstGeom prst="rect">
            <a:avLst/>
          </a:prstGeom>
        </p:spPr>
        <p:txBody>
          <a:bodyPr wrap="square">
            <a:spAutoFit/>
          </a:bodyPr>
          <a:lstStyle/>
          <a:p>
            <a:r>
              <a:rPr lang="en-US" sz="6000" b="1" dirty="0">
                <a:solidFill>
                  <a:srgbClr val="FF0000"/>
                </a:solidFill>
                <a:effectLst>
                  <a:outerShdw blurRad="38100" dist="38100" dir="2700000" algn="tl">
                    <a:srgbClr val="000000">
                      <a:alpha val="43137"/>
                    </a:srgbClr>
                  </a:outerShdw>
                </a:effectLst>
              </a:rPr>
              <a:t>U</a:t>
            </a:r>
            <a:r>
              <a:rPr lang="en-US" sz="4000" dirty="0">
                <a:effectLst>
                  <a:outerShdw blurRad="38100" dist="38100" dir="2700000" algn="tl">
                    <a:srgbClr val="000000">
                      <a:alpha val="43137"/>
                    </a:srgbClr>
                  </a:outerShdw>
                </a:effectLst>
              </a:rPr>
              <a:t>niversal </a:t>
            </a:r>
            <a:r>
              <a:rPr lang="en-US" sz="6000" b="1" dirty="0">
                <a:solidFill>
                  <a:srgbClr val="FF0000"/>
                </a:solidFill>
                <a:effectLst>
                  <a:outerShdw blurRad="38100" dist="38100" dir="2700000" algn="tl">
                    <a:srgbClr val="000000">
                      <a:alpha val="43137"/>
                    </a:srgbClr>
                  </a:outerShdw>
                </a:effectLst>
              </a:rPr>
              <a:t>A</a:t>
            </a:r>
            <a:r>
              <a:rPr lang="en-US" sz="4000" dirty="0">
                <a:effectLst>
                  <a:outerShdw blurRad="38100" dist="38100" dir="2700000" algn="tl">
                    <a:srgbClr val="000000">
                      <a:alpha val="43137"/>
                    </a:srgbClr>
                  </a:outerShdw>
                </a:effectLst>
              </a:rPr>
              <a:t>ccess </a:t>
            </a:r>
            <a:r>
              <a:rPr lang="en-US" sz="6000" b="1" dirty="0">
                <a:solidFill>
                  <a:srgbClr val="FF0000"/>
                </a:solidFill>
                <a:effectLst>
                  <a:outerShdw blurRad="38100" dist="38100" dir="2700000" algn="tl">
                    <a:srgbClr val="000000">
                      <a:alpha val="43137"/>
                    </a:srgbClr>
                  </a:outerShdw>
                </a:effectLst>
              </a:rPr>
              <a:t>T</a:t>
            </a:r>
            <a:r>
              <a:rPr lang="en-US" sz="4000" dirty="0">
                <a:effectLst>
                  <a:outerShdw blurRad="38100" dist="38100" dir="2700000" algn="tl">
                    <a:srgbClr val="000000">
                      <a:alpha val="43137"/>
                    </a:srgbClr>
                  </a:outerShdw>
                </a:effectLst>
              </a:rPr>
              <a:t>ransceiver</a:t>
            </a:r>
          </a:p>
        </p:txBody>
      </p:sp>
      <p:pic>
        <p:nvPicPr>
          <p:cNvPr id="173058" name="Picture 2" descr="http://generalaviationnews.com/wp-content/uploads/2015/06/ATX100.png"/>
          <p:cNvPicPr>
            <a:picLocks noChangeAspect="1" noChangeArrowheads="1"/>
          </p:cNvPicPr>
          <p:nvPr/>
        </p:nvPicPr>
        <p:blipFill>
          <a:blip r:embed="rId5" cstate="print"/>
          <a:srcRect t="17647" b="19608"/>
          <a:stretch>
            <a:fillRect/>
          </a:stretch>
        </p:blipFill>
        <p:spPr bwMode="auto">
          <a:xfrm>
            <a:off x="3733800" y="4020670"/>
            <a:ext cx="4724400" cy="2964329"/>
          </a:xfrm>
          <a:prstGeom prst="rect">
            <a:avLst/>
          </a:prstGeom>
          <a:noFill/>
        </p:spPr>
      </p:pic>
      <p:pic>
        <p:nvPicPr>
          <p:cNvPr id="14" name="Picture 2" descr="Image result for puzzle transparent"/>
          <p:cNvPicPr>
            <a:picLocks noChangeAspect="1" noChangeArrowheads="1"/>
          </p:cNvPicPr>
          <p:nvPr/>
        </p:nvPicPr>
        <p:blipFill>
          <a:blip r:embed="rId6" cstate="print"/>
          <a:srcRect/>
          <a:stretch>
            <a:fillRect/>
          </a:stretch>
        </p:blipFill>
        <p:spPr bwMode="auto">
          <a:xfrm>
            <a:off x="0" y="1600200"/>
            <a:ext cx="1828800" cy="1828800"/>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F76A7F9A-DDF7-4FD4-B270-99163E4E382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normAutofit/>
          </a:bodyPr>
          <a:lstStyle/>
          <a:p>
            <a:pPr>
              <a:buNone/>
            </a:pPr>
            <a:r>
              <a:rPr lang="en-US" b="1" dirty="0"/>
              <a:t>               </a:t>
            </a:r>
          </a:p>
        </p:txBody>
      </p:sp>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pic>
        <p:nvPicPr>
          <p:cNvPr id="70666" name="Picture 10" descr="https://encrypted-tbn2.gstatic.com/images?q=tbn:ANd9GcTysiy3X5r8aDrWTy1eDQiHNNIJUtHsOSrdA8VN4_IwqLAmiJtTOw"/>
          <p:cNvPicPr>
            <a:picLocks noChangeAspect="1" noChangeArrowheads="1"/>
          </p:cNvPicPr>
          <p:nvPr/>
        </p:nvPicPr>
        <p:blipFill>
          <a:blip r:embed="rId4" cstate="print"/>
          <a:srcRect l="1778" t="6667" r="2222" b="6667"/>
          <a:stretch>
            <a:fillRect/>
          </a:stretch>
        </p:blipFill>
        <p:spPr bwMode="auto">
          <a:xfrm>
            <a:off x="1189893" y="3733800"/>
            <a:ext cx="7590691" cy="1827389"/>
          </a:xfrm>
          <a:prstGeom prst="rect">
            <a:avLst/>
          </a:prstGeom>
          <a:noFill/>
        </p:spPr>
      </p:pic>
      <p:sp>
        <p:nvSpPr>
          <p:cNvPr id="21" name="TextBox 20"/>
          <p:cNvSpPr txBox="1"/>
          <p:nvPr/>
        </p:nvSpPr>
        <p:spPr>
          <a:xfrm>
            <a:off x="4953000" y="5562600"/>
            <a:ext cx="2133600" cy="381000"/>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Mode C Transponder</a:t>
            </a:r>
          </a:p>
        </p:txBody>
      </p:sp>
      <p:sp>
        <p:nvSpPr>
          <p:cNvPr id="17" name="Slide Number Placeholder 16"/>
          <p:cNvSpPr>
            <a:spLocks noGrp="1"/>
          </p:cNvSpPr>
          <p:nvPr>
            <p:ph type="sldNum" sz="quarter" idx="12"/>
          </p:nvPr>
        </p:nvSpPr>
        <p:spPr>
          <a:xfrm>
            <a:off x="6096000" y="6324600"/>
            <a:ext cx="2133600" cy="365125"/>
          </a:xfrm>
        </p:spPr>
        <p:txBody>
          <a:bodyPr/>
          <a:lstStyle/>
          <a:p>
            <a:fld id="{8CCC93C7-37EB-4A4E-85FC-B3A37BFCB519}" type="slidenum">
              <a:rPr lang="en-US" sz="2400" b="1" smtClean="0">
                <a:solidFill>
                  <a:schemeClr val="tx1"/>
                </a:solidFill>
              </a:rPr>
              <a:pPr/>
              <a:t>161</a:t>
            </a:fld>
            <a:endParaRPr lang="en-US" sz="2400" b="1" dirty="0">
              <a:solidFill>
                <a:schemeClr val="tx1"/>
              </a:solidFill>
            </a:endParaRPr>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6172200"/>
            <a:ext cx="1918698"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rot="20059983">
            <a:off x="3838729" y="1940998"/>
            <a:ext cx="3137590" cy="1569660"/>
          </a:xfrm>
          <a:prstGeom prst="rect">
            <a:avLst/>
          </a:prstGeom>
          <a:noFill/>
        </p:spPr>
        <p:txBody>
          <a:bodyPr wrap="none" lIns="91440" tIns="45720" rIns="91440" bIns="45720">
            <a:spAutoFit/>
          </a:bodyPr>
          <a:lstStyle/>
          <a:p>
            <a:pPr algn="ctr"/>
            <a:r>
              <a:rPr lang="en-US" sz="9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Keep!</a:t>
            </a:r>
          </a:p>
        </p:txBody>
      </p:sp>
      <p:pic>
        <p:nvPicPr>
          <p:cNvPr id="244740" name="Picture 4" descr="Related image"/>
          <p:cNvPicPr>
            <a:picLocks noChangeAspect="1" noChangeArrowheads="1" noCrop="1"/>
          </p:cNvPicPr>
          <p:nvPr/>
        </p:nvPicPr>
        <p:blipFill>
          <a:blip r:embed="rId6" cstate="print"/>
          <a:srcRect/>
          <a:stretch>
            <a:fillRect/>
          </a:stretch>
        </p:blipFill>
        <p:spPr bwMode="auto">
          <a:xfrm>
            <a:off x="1524000" y="609600"/>
            <a:ext cx="2228850" cy="3333750"/>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endParaRPr lang="en-US" dirty="0"/>
          </a:p>
        </p:txBody>
      </p:sp>
      <p:sp>
        <p:nvSpPr>
          <p:cNvPr id="5" name="Content Placeholder 4"/>
          <p:cNvSpPr>
            <a:spLocks noGrp="1"/>
          </p:cNvSpPr>
          <p:nvPr>
            <p:ph idx="1"/>
          </p:nvPr>
        </p:nvSpPr>
        <p:spPr/>
        <p:txBody>
          <a:bodyPr/>
          <a:lstStyle/>
          <a:p>
            <a:pPr>
              <a:buNone/>
            </a:pPr>
            <a:r>
              <a:rPr lang="en-US" sz="9600" dirty="0">
                <a:solidFill>
                  <a:srgbClr val="0070C0"/>
                </a:solidFill>
                <a:effectLst>
                  <a:outerShdw blurRad="38100" dist="38100" dir="2700000" algn="tl">
                    <a:srgbClr val="000000">
                      <a:alpha val="43137"/>
                    </a:srgbClr>
                  </a:outerShdw>
                </a:effectLst>
              </a:rPr>
              <a:t>U</a:t>
            </a:r>
            <a:r>
              <a:rPr lang="en-US" sz="9600" dirty="0">
                <a:effectLst>
                  <a:outerShdw blurRad="38100" dist="38100" dir="2700000" algn="tl">
                    <a:srgbClr val="000000">
                      <a:alpha val="43137"/>
                    </a:srgbClr>
                  </a:outerShdw>
                </a:effectLst>
              </a:rPr>
              <a:t>A</a:t>
            </a:r>
            <a:r>
              <a:rPr lang="en-US" sz="9600" dirty="0">
                <a:solidFill>
                  <a:srgbClr val="C00000"/>
                </a:solidFill>
                <a:effectLst>
                  <a:outerShdw blurRad="38100" dist="38100" dir="2700000" algn="tl">
                    <a:srgbClr val="000000">
                      <a:alpha val="43137"/>
                    </a:srgbClr>
                  </a:outerShdw>
                </a:effectLst>
              </a:rPr>
              <a:t>T</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6172200"/>
            <a:ext cx="1918698"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230832" y="0"/>
            <a:ext cx="1601721"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ADS-B</a:t>
            </a:r>
          </a:p>
        </p:txBody>
      </p:sp>
      <p:pic>
        <p:nvPicPr>
          <p:cNvPr id="10" name="Picture 2" descr="http://sarasotaavionics.com/images/productimages/garmin/gdl88a.jpg"/>
          <p:cNvPicPr>
            <a:picLocks noChangeAspect="1" noChangeArrowheads="1"/>
          </p:cNvPicPr>
          <p:nvPr/>
        </p:nvPicPr>
        <p:blipFill>
          <a:blip r:embed="rId5" cstate="print"/>
          <a:srcRect t="21333" b="17333"/>
          <a:stretch>
            <a:fillRect/>
          </a:stretch>
        </p:blipFill>
        <p:spPr bwMode="auto">
          <a:xfrm>
            <a:off x="304800" y="3048000"/>
            <a:ext cx="2857500" cy="1752600"/>
          </a:xfrm>
          <a:prstGeom prst="rect">
            <a:avLst/>
          </a:prstGeom>
          <a:noFill/>
        </p:spPr>
      </p:pic>
      <p:pic>
        <p:nvPicPr>
          <p:cNvPr id="13" name="Picture 12" descr="inNout-.gif"/>
          <p:cNvPicPr>
            <a:picLocks noChangeAspect="1"/>
          </p:cNvPicPr>
          <p:nvPr/>
        </p:nvPicPr>
        <p:blipFill>
          <a:blip r:embed="rId6" cstate="print"/>
          <a:stretch>
            <a:fillRect/>
          </a:stretch>
        </p:blipFill>
        <p:spPr>
          <a:xfrm>
            <a:off x="4800600" y="3200400"/>
            <a:ext cx="3886200" cy="2590800"/>
          </a:xfrm>
          <a:prstGeom prst="rect">
            <a:avLst/>
          </a:prstGeom>
        </p:spPr>
      </p:pic>
      <p:sp>
        <p:nvSpPr>
          <p:cNvPr id="12" name="Slide Number Placeholder 11"/>
          <p:cNvSpPr>
            <a:spLocks noGrp="1"/>
          </p:cNvSpPr>
          <p:nvPr>
            <p:ph type="sldNum" sz="quarter" idx="12"/>
          </p:nvPr>
        </p:nvSpPr>
        <p:spPr/>
        <p:txBody>
          <a:bodyPr/>
          <a:lstStyle/>
          <a:p>
            <a:fld id="{8CCC93C7-37EB-4A4E-85FC-B3A37BFCB519}" type="slidenum">
              <a:rPr lang="en-US" sz="2400" b="1" smtClean="0"/>
              <a:pPr/>
              <a:t>162</a:t>
            </a:fld>
            <a:endParaRPr lang="en-US" sz="2400" b="1" dirty="0"/>
          </a:p>
        </p:txBody>
      </p:sp>
      <p:sp>
        <p:nvSpPr>
          <p:cNvPr id="15" name="Oval 14"/>
          <p:cNvSpPr/>
          <p:nvPr/>
        </p:nvSpPr>
        <p:spPr>
          <a:xfrm>
            <a:off x="6781800" y="4267200"/>
            <a:ext cx="18288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4648200" y="4267200"/>
            <a:ext cx="12192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465974" y="2133600"/>
            <a:ext cx="3730509"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Some Models</a:t>
            </a:r>
            <a:endParaRPr lang="en-US" sz="4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20" name="Straight Arrow Connector 19"/>
          <p:cNvCxnSpPr/>
          <p:nvPr/>
        </p:nvCxnSpPr>
        <p:spPr>
          <a:xfrm>
            <a:off x="4953000" y="2971800"/>
            <a:ext cx="76200" cy="1219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FDFFFB-7FBB-4132-BC17-800CC2F9DDE4}"/>
              </a:ext>
            </a:extLst>
          </p:cNvPr>
          <p:cNvPicPr>
            <a:picLocks noChangeAspect="1"/>
          </p:cNvPicPr>
          <p:nvPr/>
        </p:nvPicPr>
        <p:blipFill>
          <a:blip r:embed="rId3"/>
          <a:stretch>
            <a:fillRect/>
          </a:stretch>
        </p:blipFill>
        <p:spPr>
          <a:xfrm>
            <a:off x="18662" y="13996"/>
            <a:ext cx="9144000" cy="1524000"/>
          </a:xfrm>
          <a:prstGeom prst="rect">
            <a:avLst/>
          </a:prstGeom>
        </p:spPr>
      </p:pic>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6172200"/>
            <a:ext cx="1918698"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230832" y="0"/>
            <a:ext cx="1601721"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ADS-B</a:t>
            </a:r>
          </a:p>
        </p:txBody>
      </p:sp>
      <p:sp>
        <p:nvSpPr>
          <p:cNvPr id="12" name="Slide Number Placeholder 11"/>
          <p:cNvSpPr>
            <a:spLocks noGrp="1"/>
          </p:cNvSpPr>
          <p:nvPr>
            <p:ph type="sldNum" sz="quarter" idx="12"/>
          </p:nvPr>
        </p:nvSpPr>
        <p:spPr/>
        <p:txBody>
          <a:bodyPr/>
          <a:lstStyle/>
          <a:p>
            <a:fld id="{8CCC93C7-37EB-4A4E-85FC-B3A37BFCB519}" type="slidenum">
              <a:rPr lang="en-US" sz="2400" b="1" smtClean="0"/>
              <a:pPr/>
              <a:t>163</a:t>
            </a:fld>
            <a:endParaRPr lang="en-US" sz="2400" b="1" dirty="0"/>
          </a:p>
        </p:txBody>
      </p:sp>
      <p:sp>
        <p:nvSpPr>
          <p:cNvPr id="10" name="Content Placeholder 9"/>
          <p:cNvSpPr>
            <a:spLocks noGrp="1"/>
          </p:cNvSpPr>
          <p:nvPr>
            <p:ph idx="1"/>
          </p:nvPr>
        </p:nvSpPr>
        <p:spPr/>
        <p:txBody>
          <a:bodyPr/>
          <a:lstStyle/>
          <a:p>
            <a:endParaRPr lang="en-US"/>
          </a:p>
        </p:txBody>
      </p:sp>
      <p:pic>
        <p:nvPicPr>
          <p:cNvPr id="11" name="Picture 10"/>
          <p:cNvPicPr/>
          <p:nvPr/>
        </p:nvPicPr>
        <p:blipFill>
          <a:blip r:embed="rId5" cstate="print"/>
          <a:srcRect/>
          <a:stretch>
            <a:fillRect/>
          </a:stretch>
        </p:blipFill>
        <p:spPr bwMode="auto">
          <a:xfrm>
            <a:off x="0" y="1524000"/>
            <a:ext cx="9144000" cy="5334000"/>
          </a:xfrm>
          <a:prstGeom prst="rect">
            <a:avLst/>
          </a:prstGeom>
          <a:noFill/>
          <a:ln w="9525">
            <a:noFill/>
            <a:miter lim="800000"/>
            <a:headEnd/>
            <a:tailEnd/>
          </a:ln>
        </p:spPr>
      </p:pic>
      <p:sp>
        <p:nvSpPr>
          <p:cNvPr id="13" name="TextBox 12"/>
          <p:cNvSpPr txBox="1"/>
          <p:nvPr/>
        </p:nvSpPr>
        <p:spPr>
          <a:xfrm>
            <a:off x="2362200" y="1905000"/>
            <a:ext cx="1981200"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UAT</a:t>
            </a:r>
          </a:p>
        </p:txBody>
      </p:sp>
      <p:sp>
        <p:nvSpPr>
          <p:cNvPr id="14" name="TextBox 13"/>
          <p:cNvSpPr txBox="1"/>
          <p:nvPr/>
        </p:nvSpPr>
        <p:spPr>
          <a:xfrm>
            <a:off x="4876800" y="4953000"/>
            <a:ext cx="2667000" cy="646331"/>
          </a:xfrm>
          <a:prstGeom prst="rect">
            <a:avLst/>
          </a:prstGeom>
          <a:noFill/>
        </p:spPr>
        <p:txBody>
          <a:bodyPr wrap="square" rtlCol="0">
            <a:spAutoFit/>
          </a:bodyPr>
          <a:lstStyle/>
          <a:p>
            <a:r>
              <a:rPr lang="en-US" sz="3600" b="1" dirty="0" err="1">
                <a:solidFill>
                  <a:schemeClr val="bg1"/>
                </a:solidFill>
                <a:effectLst>
                  <a:outerShdw blurRad="38100" dist="38100" dir="2700000" algn="tl">
                    <a:srgbClr val="000000">
                      <a:alpha val="43137"/>
                    </a:srgbClr>
                  </a:outerShdw>
                </a:effectLst>
              </a:rPr>
              <a:t>WiFi</a:t>
            </a:r>
            <a:r>
              <a:rPr lang="en-US" sz="3600" b="1" dirty="0">
                <a:solidFill>
                  <a:schemeClr val="bg1"/>
                </a:solidFill>
                <a:effectLst>
                  <a:outerShdw blurRad="38100" dist="38100" dir="2700000" algn="tl">
                    <a:srgbClr val="000000">
                      <a:alpha val="43137"/>
                    </a:srgbClr>
                  </a:outerShdw>
                </a:effectLst>
              </a:rPr>
              <a:t> Module</a:t>
            </a:r>
          </a:p>
        </p:txBody>
      </p:sp>
      <p:cxnSp>
        <p:nvCxnSpPr>
          <p:cNvPr id="16" name="Straight Arrow Connector 15"/>
          <p:cNvCxnSpPr>
            <a:cxnSpLocks/>
          </p:cNvCxnSpPr>
          <p:nvPr/>
        </p:nvCxnSpPr>
        <p:spPr>
          <a:xfrm flipV="1">
            <a:off x="6324600" y="4148644"/>
            <a:ext cx="1060580" cy="953075"/>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p:cNvCxnSpPr>
          <p:nvPr/>
        </p:nvCxnSpPr>
        <p:spPr>
          <a:xfrm>
            <a:off x="3276600" y="2286000"/>
            <a:ext cx="2819400" cy="688542"/>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624CDC66-31AC-48CE-A754-B878F2C25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042909" y="1701574"/>
            <a:ext cx="5101092" cy="2869364"/>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5" name="Picture 2" descr="http://www.skyeavionics.ca/images/GTX330_HR_200.jpg">
            <a:extLst>
              <a:ext uri="{FF2B5EF4-FFF2-40B4-BE49-F238E27FC236}">
                <a16:creationId xmlns:a16="http://schemas.microsoft.com/office/drawing/2014/main" id="{101E398F-DDB9-44C3-B097-0EA896025AAA}"/>
              </a:ext>
            </a:extLst>
          </p:cNvPr>
          <p:cNvPicPr>
            <a:picLocks noChangeAspect="1" noChangeArrowheads="1"/>
          </p:cNvPicPr>
          <p:nvPr/>
        </p:nvPicPr>
        <p:blipFill rotWithShape="1">
          <a:blip r:embed="rId3" cstate="print"/>
          <a:srcRect l="10404" r="8583" b="-2"/>
          <a:stretch/>
        </p:blipFill>
        <p:spPr bwMode="auto">
          <a:xfrm>
            <a:off x="3593306" y="4357117"/>
            <a:ext cx="5550694"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a:noFill/>
        </p:spPr>
      </p:pic>
      <p:sp>
        <p:nvSpPr>
          <p:cNvPr id="73" name="Freeform 37">
            <a:extLst>
              <a:ext uri="{FF2B5EF4-FFF2-40B4-BE49-F238E27FC236}">
                <a16:creationId xmlns:a16="http://schemas.microsoft.com/office/drawing/2014/main" id="{13958066-7CBD-4B89-8F46-614C4F28B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5678446"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C9F82A3-15C0-4FDC-9D60-56BA00445ED6}"/>
              </a:ext>
            </a:extLst>
          </p:cNvPr>
          <p:cNvSpPr>
            <a:spLocks noGrp="1"/>
          </p:cNvSpPr>
          <p:nvPr>
            <p:ph type="title"/>
          </p:nvPr>
        </p:nvSpPr>
        <p:spPr>
          <a:xfrm>
            <a:off x="628650" y="365125"/>
            <a:ext cx="7886700" cy="1325563"/>
          </a:xfrm>
        </p:spPr>
        <p:txBody>
          <a:bodyPr>
            <a:normAutofit/>
          </a:bodyPr>
          <a:lstStyle/>
          <a:p>
            <a:r>
              <a:rPr lang="en-US" b="1" dirty="0">
                <a:solidFill>
                  <a:schemeClr val="bg1"/>
                </a:solidFill>
                <a:effectLst>
                  <a:outerShdw blurRad="38100" dist="38100" dir="2700000" algn="tl">
                    <a:srgbClr val="000000">
                      <a:alpha val="43137"/>
                    </a:srgbClr>
                  </a:outerShdw>
                </a:effectLst>
              </a:rPr>
              <a:t>How the UAT gets the Code</a:t>
            </a:r>
          </a:p>
        </p:txBody>
      </p:sp>
      <p:pic>
        <p:nvPicPr>
          <p:cNvPr id="9" name="Content Placeholder 8">
            <a:extLst>
              <a:ext uri="{FF2B5EF4-FFF2-40B4-BE49-F238E27FC236}">
                <a16:creationId xmlns:a16="http://schemas.microsoft.com/office/drawing/2014/main" id="{77A3C582-2FD1-41B6-B702-0585A5A0475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81006" y="2175864"/>
            <a:ext cx="4114794" cy="2869364"/>
          </a:xfrm>
        </p:spPr>
      </p:pic>
      <p:sp>
        <p:nvSpPr>
          <p:cNvPr id="4" name="Slide Number Placeholder 3">
            <a:extLst>
              <a:ext uri="{FF2B5EF4-FFF2-40B4-BE49-F238E27FC236}">
                <a16:creationId xmlns:a16="http://schemas.microsoft.com/office/drawing/2014/main" id="{01AF6597-CDC2-4BA7-AF6C-BA5581483DC6}"/>
              </a:ext>
            </a:extLst>
          </p:cNvPr>
          <p:cNvSpPr>
            <a:spLocks noGrp="1"/>
          </p:cNvSpPr>
          <p:nvPr>
            <p:ph type="sldNum" sz="quarter" idx="12"/>
          </p:nvPr>
        </p:nvSpPr>
        <p:spPr>
          <a:xfrm>
            <a:off x="7872412" y="6356350"/>
            <a:ext cx="642937" cy="365125"/>
          </a:xfrm>
        </p:spPr>
        <p:txBody>
          <a:bodyPr anchor="ctr">
            <a:normAutofit/>
          </a:bodyPr>
          <a:lstStyle/>
          <a:p>
            <a:pPr>
              <a:spcAft>
                <a:spcPts val="600"/>
              </a:spcAft>
            </a:pPr>
            <a:fld id="{8CCC93C7-37EB-4A4E-85FC-B3A37BFCB519}" type="slidenum">
              <a:rPr lang="en-US">
                <a:solidFill>
                  <a:srgbClr val="FFFFFF"/>
                </a:solidFill>
              </a:rPr>
              <a:pPr>
                <a:spcAft>
                  <a:spcPts val="600"/>
                </a:spcAft>
              </a:pPr>
              <a:t>164</a:t>
            </a:fld>
            <a:endParaRPr lang="en-US">
              <a:solidFill>
                <a:srgbClr val="FFFFFF"/>
              </a:solidFill>
            </a:endParaRPr>
          </a:p>
        </p:txBody>
      </p:sp>
    </p:spTree>
    <p:extLst>
      <p:ext uri="{BB962C8B-B14F-4D97-AF65-F5344CB8AC3E}">
        <p14:creationId xmlns:p14="http://schemas.microsoft.com/office/powerpoint/2010/main" val="2682940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A8B27D-D34B-42AB-8BFE-983E3B86A312}"/>
              </a:ext>
            </a:extLst>
          </p:cNvPr>
          <p:cNvSpPr>
            <a:spLocks noGrp="1"/>
          </p:cNvSpPr>
          <p:nvPr>
            <p:ph type="title"/>
          </p:nvPr>
        </p:nvSpPr>
        <p:spPr>
          <a:xfrm>
            <a:off x="394554" y="4756638"/>
            <a:ext cx="8354891" cy="930447"/>
          </a:xfrm>
        </p:spPr>
        <p:txBody>
          <a:bodyPr vert="horz" lIns="91440" tIns="45720" rIns="91440" bIns="45720" rtlCol="0" anchor="b">
            <a:normAutofit/>
          </a:bodyPr>
          <a:lstStyle/>
          <a:p>
            <a:pPr>
              <a:lnSpc>
                <a:spcPct val="90000"/>
              </a:lnSpc>
            </a:pPr>
            <a:r>
              <a:rPr lang="en-US" sz="4700" b="1" kern="1200" dirty="0">
                <a:solidFill>
                  <a:srgbClr val="FFC000"/>
                </a:solidFill>
                <a:effectLst>
                  <a:outerShdw blurRad="38100" dist="38100" dir="2700000" algn="tl">
                    <a:srgbClr val="000000">
                      <a:alpha val="43137"/>
                    </a:srgbClr>
                  </a:outerShdw>
                </a:effectLst>
                <a:latin typeface="+mj-lt"/>
                <a:ea typeface="+mj-ea"/>
                <a:cs typeface="+mj-cs"/>
              </a:rPr>
              <a:t>Already have a WAAS GPS?</a:t>
            </a:r>
          </a:p>
        </p:txBody>
      </p:sp>
      <p:pic>
        <p:nvPicPr>
          <p:cNvPr id="5" name="Picture 2" descr="http://ehfc.net/planes/gns430Hi.jpg">
            <a:extLst>
              <a:ext uri="{FF2B5EF4-FFF2-40B4-BE49-F238E27FC236}">
                <a16:creationId xmlns:a16="http://schemas.microsoft.com/office/drawing/2014/main" id="{C94791AE-B3C7-4963-AABA-6867165F2387}"/>
              </a:ext>
            </a:extLst>
          </p:cNvPr>
          <p:cNvPicPr>
            <a:picLocks noChangeAspect="1" noChangeArrowheads="1"/>
          </p:cNvPicPr>
          <p:nvPr/>
        </p:nvPicPr>
        <p:blipFill>
          <a:blip r:embed="rId2" cstate="print"/>
          <a:srcRect/>
          <a:stretch>
            <a:fillRect/>
          </a:stretch>
        </p:blipFill>
        <p:spPr bwMode="auto">
          <a:xfrm>
            <a:off x="240030" y="506579"/>
            <a:ext cx="8622615" cy="3599941"/>
          </a:xfrm>
          <a:prstGeom prst="rect">
            <a:avLst/>
          </a:prstGeom>
          <a:noFill/>
        </p:spPr>
      </p:pic>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0053360-5201-4806-8107-502474850E52}"/>
              </a:ext>
            </a:extLst>
          </p:cNvPr>
          <p:cNvSpPr>
            <a:spLocks noGrp="1"/>
          </p:cNvSpPr>
          <p:nvPr>
            <p:ph type="sldNum" sz="quarter" idx="12"/>
          </p:nvPr>
        </p:nvSpPr>
        <p:spPr>
          <a:xfrm>
            <a:off x="6457950" y="6522430"/>
            <a:ext cx="2057400" cy="347472"/>
          </a:xfrm>
        </p:spPr>
        <p:txBody>
          <a:bodyPr vert="horz" lIns="91440" tIns="45720" rIns="91440" bIns="45720" rtlCol="0" anchor="ctr">
            <a:normAutofit/>
          </a:bodyPr>
          <a:lstStyle/>
          <a:p>
            <a:pPr>
              <a:spcAft>
                <a:spcPts val="600"/>
              </a:spcAft>
            </a:pPr>
            <a:fld id="{8CCC93C7-37EB-4A4E-85FC-B3A37BFCB519}" type="slidenum">
              <a:rPr lang="en-US" sz="1000">
                <a:solidFill>
                  <a:srgbClr val="898989"/>
                </a:solidFill>
              </a:rPr>
              <a:pPr>
                <a:spcAft>
                  <a:spcPts val="600"/>
                </a:spcAft>
              </a:pPr>
              <a:t>165</a:t>
            </a:fld>
            <a:endParaRPr lang="en-US" sz="1000">
              <a:solidFill>
                <a:srgbClr val="898989"/>
              </a:solidFill>
            </a:endParaRPr>
          </a:p>
        </p:txBody>
      </p:sp>
    </p:spTree>
    <p:extLst>
      <p:ext uri="{BB962C8B-B14F-4D97-AF65-F5344CB8AC3E}">
        <p14:creationId xmlns:p14="http://schemas.microsoft.com/office/powerpoint/2010/main" val="1646781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4230B-0E4B-47C0-821C-AD39B16B778B}"/>
              </a:ext>
            </a:extLst>
          </p:cNvPr>
          <p:cNvSpPr>
            <a:spLocks noGrp="1"/>
          </p:cNvSpPr>
          <p:nvPr>
            <p:ph type="title"/>
          </p:nvPr>
        </p:nvSpPr>
        <p:spPr>
          <a:xfrm>
            <a:off x="5059971" y="1783959"/>
            <a:ext cx="3483937" cy="2889114"/>
          </a:xfrm>
        </p:spPr>
        <p:txBody>
          <a:bodyPr vert="horz" lIns="91440" tIns="45720" rIns="91440" bIns="45720" rtlCol="0" anchor="b">
            <a:normAutofit/>
          </a:bodyPr>
          <a:lstStyle/>
          <a:p>
            <a:pPr algn="l">
              <a:lnSpc>
                <a:spcPct val="90000"/>
              </a:lnSpc>
            </a:pPr>
            <a:r>
              <a:rPr lang="en-US" sz="5100" b="1" dirty="0">
                <a:effectLst>
                  <a:outerShdw blurRad="38100" dist="38100" dir="2700000" algn="tl">
                    <a:srgbClr val="000000">
                      <a:alpha val="43137"/>
                    </a:srgbClr>
                  </a:outerShdw>
                </a:effectLst>
              </a:rPr>
              <a:t>GDL 88, </a:t>
            </a:r>
            <a:r>
              <a:rPr lang="en-US" sz="5100" b="1" dirty="0">
                <a:solidFill>
                  <a:srgbClr val="FFC000"/>
                </a:solidFill>
                <a:effectLst>
                  <a:outerShdw blurRad="38100" dist="38100" dir="2700000" algn="tl">
                    <a:srgbClr val="000000">
                      <a:alpha val="43137"/>
                    </a:srgbClr>
                  </a:outerShdw>
                </a:effectLst>
              </a:rPr>
              <a:t>$3,500</a:t>
            </a: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descr="http://sarasotaavionics.com/images/productimages/garmin/gdl88a.jpg">
            <a:extLst>
              <a:ext uri="{FF2B5EF4-FFF2-40B4-BE49-F238E27FC236}">
                <a16:creationId xmlns:a16="http://schemas.microsoft.com/office/drawing/2014/main" id="{322501E2-8156-4252-8EC7-66F0C55197BE}"/>
              </a:ext>
            </a:extLst>
          </p:cNvPr>
          <p:cNvPicPr>
            <a:picLocks noChangeAspect="1" noChangeArrowheads="1"/>
          </p:cNvPicPr>
          <p:nvPr/>
        </p:nvPicPr>
        <p:blipFill rotWithShape="1">
          <a:blip r:embed="rId2" cstate="print"/>
          <a:srcRect l="18891" r="15228"/>
          <a:stretch/>
        </p:blipFill>
        <p:spPr bwMode="auto">
          <a:xfrm>
            <a:off x="20" y="10"/>
            <a:ext cx="4518095"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p:spPr>
      </p:pic>
      <p:sp>
        <p:nvSpPr>
          <p:cNvPr id="4" name="Slide Number Placeholder 3">
            <a:extLst>
              <a:ext uri="{FF2B5EF4-FFF2-40B4-BE49-F238E27FC236}">
                <a16:creationId xmlns:a16="http://schemas.microsoft.com/office/drawing/2014/main" id="{D12D5941-A520-4D8E-B040-F763727590CD}"/>
              </a:ext>
            </a:extLst>
          </p:cNvPr>
          <p:cNvSpPr>
            <a:spLocks noGrp="1"/>
          </p:cNvSpPr>
          <p:nvPr>
            <p:ph type="sldNum" sz="quarter" idx="12"/>
          </p:nvPr>
        </p:nvSpPr>
        <p:spPr>
          <a:xfrm>
            <a:off x="8153400" y="603504"/>
            <a:ext cx="685800" cy="548640"/>
          </a:xfrm>
          <a:prstGeom prst="ellipse">
            <a:avLst/>
          </a:prstGeom>
          <a:solidFill>
            <a:srgbClr val="7F7F7F"/>
          </a:solidFill>
        </p:spPr>
        <p:txBody>
          <a:bodyPr vert="horz" lIns="91440" tIns="45720" rIns="91440" bIns="45720" rtlCol="0" anchor="ctr">
            <a:normAutofit/>
          </a:bodyPr>
          <a:lstStyle/>
          <a:p>
            <a:pPr algn="ctr">
              <a:spcAft>
                <a:spcPts val="600"/>
              </a:spcAft>
              <a:defRPr/>
            </a:pPr>
            <a:fld id="{8CCC93C7-37EB-4A4E-85FC-B3A37BFCB519}" type="slidenum">
              <a:rPr lang="en-US" sz="1300">
                <a:solidFill>
                  <a:srgbClr val="FFFFFF"/>
                </a:solidFill>
                <a:latin typeface="Calibri" panose="020F0502020204030204"/>
              </a:rPr>
              <a:pPr algn="ctr">
                <a:spcAft>
                  <a:spcPts val="600"/>
                </a:spcAft>
                <a:defRPr/>
              </a:pPr>
              <a:t>166</a:t>
            </a:fld>
            <a:endParaRPr lang="en-US" sz="1300">
              <a:solidFill>
                <a:srgbClr val="FFFFFF"/>
              </a:solidFill>
              <a:latin typeface="Calibri" panose="020F0502020204030204"/>
            </a:endParaRPr>
          </a:p>
        </p:txBody>
      </p:sp>
      <p:pic>
        <p:nvPicPr>
          <p:cNvPr id="7" name="Picture 6" descr="inNout-.gif">
            <a:extLst>
              <a:ext uri="{FF2B5EF4-FFF2-40B4-BE49-F238E27FC236}">
                <a16:creationId xmlns:a16="http://schemas.microsoft.com/office/drawing/2014/main" id="{B069750C-1DBC-48DA-950D-56980E6803F7}"/>
              </a:ext>
            </a:extLst>
          </p:cNvPr>
          <p:cNvPicPr>
            <a:picLocks noChangeAspect="1"/>
          </p:cNvPicPr>
          <p:nvPr/>
        </p:nvPicPr>
        <p:blipFill>
          <a:blip r:embed="rId3" cstate="print"/>
          <a:stretch>
            <a:fillRect/>
          </a:stretch>
        </p:blipFill>
        <p:spPr>
          <a:xfrm>
            <a:off x="1676400" y="228600"/>
            <a:ext cx="1626393" cy="1084262"/>
          </a:xfrm>
          <a:prstGeom prst="rect">
            <a:avLst/>
          </a:prstGeom>
        </p:spPr>
      </p:pic>
      <p:pic>
        <p:nvPicPr>
          <p:cNvPr id="9" name="Picture 4" descr="http://www.fullcycle.com.au/storage/bikelogos/Garmin-Logo.gif?__SQUARESPACE_CACHEVERSION=1335501166310">
            <a:extLst>
              <a:ext uri="{FF2B5EF4-FFF2-40B4-BE49-F238E27FC236}">
                <a16:creationId xmlns:a16="http://schemas.microsoft.com/office/drawing/2014/main" id="{32D45EDE-9675-48D7-BB9F-91232344FF4F}"/>
              </a:ext>
            </a:extLst>
          </p:cNvPr>
          <p:cNvPicPr>
            <a:picLocks noChangeAspect="1" noChangeArrowheads="1"/>
          </p:cNvPicPr>
          <p:nvPr/>
        </p:nvPicPr>
        <p:blipFill>
          <a:blip r:embed="rId4" cstate="print"/>
          <a:srcRect/>
          <a:stretch>
            <a:fillRect/>
          </a:stretch>
        </p:blipFill>
        <p:spPr bwMode="auto">
          <a:xfrm>
            <a:off x="347989" y="5562600"/>
            <a:ext cx="2290345" cy="620974"/>
          </a:xfrm>
          <a:prstGeom prst="rect">
            <a:avLst/>
          </a:prstGeom>
          <a:noFill/>
        </p:spPr>
      </p:pic>
    </p:spTree>
    <p:extLst>
      <p:ext uri="{BB962C8B-B14F-4D97-AF65-F5344CB8AC3E}">
        <p14:creationId xmlns:p14="http://schemas.microsoft.com/office/powerpoint/2010/main" val="32977034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4D1BC4-FBDC-4083-8A6D-3DBCEFB7C36A}"/>
              </a:ext>
            </a:extLst>
          </p:cNvPr>
          <p:cNvSpPr>
            <a:spLocks noGrp="1"/>
          </p:cNvSpPr>
          <p:nvPr>
            <p:ph type="title"/>
          </p:nvPr>
        </p:nvSpPr>
        <p:spPr>
          <a:xfrm>
            <a:off x="394554" y="4756638"/>
            <a:ext cx="8354891" cy="930447"/>
          </a:xfrm>
        </p:spPr>
        <p:txBody>
          <a:bodyPr vert="horz" lIns="91440" tIns="45720" rIns="91440" bIns="45720" rtlCol="0" anchor="b">
            <a:normAutofit/>
          </a:bodyPr>
          <a:lstStyle/>
          <a:p>
            <a:pPr>
              <a:lnSpc>
                <a:spcPct val="90000"/>
              </a:lnSpc>
            </a:pPr>
            <a:r>
              <a:rPr lang="en-US" sz="4700" b="1" kern="1200" dirty="0">
                <a:solidFill>
                  <a:srgbClr val="FFC000"/>
                </a:solidFill>
                <a:effectLst>
                  <a:outerShdw blurRad="38100" dist="38100" dir="2700000" algn="tl">
                    <a:srgbClr val="000000">
                      <a:alpha val="43137"/>
                    </a:srgbClr>
                  </a:outerShdw>
                </a:effectLst>
                <a:latin typeface="+mj-lt"/>
                <a:ea typeface="+mj-ea"/>
                <a:cs typeface="+mj-cs"/>
              </a:rPr>
              <a:t>Don’t have a WAAS GPS?</a:t>
            </a:r>
          </a:p>
        </p:txBody>
      </p:sp>
      <p:pic>
        <p:nvPicPr>
          <p:cNvPr id="8" name="Picture 2" descr="http://ehfc.net/planes/gns430Hi.jpg">
            <a:extLst>
              <a:ext uri="{FF2B5EF4-FFF2-40B4-BE49-F238E27FC236}">
                <a16:creationId xmlns:a16="http://schemas.microsoft.com/office/drawing/2014/main" id="{0065DFFA-5310-4DD1-8AF2-F57BEA09A0BC}"/>
              </a:ext>
            </a:extLst>
          </p:cNvPr>
          <p:cNvPicPr>
            <a:picLocks noGrp="1" noChangeAspect="1" noChangeArrowheads="1"/>
          </p:cNvPicPr>
          <p:nvPr>
            <p:ph idx="1"/>
          </p:nvPr>
        </p:nvPicPr>
        <p:blipFill>
          <a:blip r:embed="rId2" cstate="print"/>
          <a:srcRect/>
          <a:stretch>
            <a:fillRect/>
          </a:stretch>
        </p:blipFill>
        <p:spPr bwMode="auto">
          <a:xfrm>
            <a:off x="240030" y="506579"/>
            <a:ext cx="8622615" cy="3599941"/>
          </a:xfrm>
          <a:prstGeom prst="rect">
            <a:avLst/>
          </a:prstGeom>
          <a:noFill/>
        </p:spPr>
      </p:pic>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3D6184A-0D81-48EF-8F32-2FBB08BE4954}"/>
              </a:ext>
            </a:extLst>
          </p:cNvPr>
          <p:cNvSpPr>
            <a:spLocks noGrp="1"/>
          </p:cNvSpPr>
          <p:nvPr>
            <p:ph type="sldNum" sz="quarter" idx="12"/>
          </p:nvPr>
        </p:nvSpPr>
        <p:spPr>
          <a:xfrm>
            <a:off x="6457950" y="6522430"/>
            <a:ext cx="2057400" cy="347472"/>
          </a:xfrm>
        </p:spPr>
        <p:txBody>
          <a:bodyPr vert="horz" lIns="91440" tIns="45720" rIns="91440" bIns="45720" rtlCol="0" anchor="ctr">
            <a:normAutofit/>
          </a:bodyPr>
          <a:lstStyle/>
          <a:p>
            <a:pPr>
              <a:spcAft>
                <a:spcPts val="600"/>
              </a:spcAft>
            </a:pPr>
            <a:fld id="{8CCC93C7-37EB-4A4E-85FC-B3A37BFCB519}" type="slidenum">
              <a:rPr lang="en-US" sz="1000">
                <a:solidFill>
                  <a:srgbClr val="898989"/>
                </a:solidFill>
              </a:rPr>
              <a:pPr>
                <a:spcAft>
                  <a:spcPts val="600"/>
                </a:spcAft>
              </a:pPr>
              <a:t>167</a:t>
            </a:fld>
            <a:endParaRPr lang="en-US" sz="1000">
              <a:solidFill>
                <a:srgbClr val="898989"/>
              </a:solidFill>
            </a:endParaRPr>
          </a:p>
        </p:txBody>
      </p:sp>
    </p:spTree>
    <p:extLst>
      <p:ext uri="{BB962C8B-B14F-4D97-AF65-F5344CB8AC3E}">
        <p14:creationId xmlns:p14="http://schemas.microsoft.com/office/powerpoint/2010/main" val="655661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D795E-406B-44EE-92E7-B19265ECA75D}"/>
              </a:ext>
            </a:extLst>
          </p:cNvPr>
          <p:cNvSpPr>
            <a:spLocks noGrp="1"/>
          </p:cNvSpPr>
          <p:nvPr>
            <p:ph type="title"/>
          </p:nvPr>
        </p:nvSpPr>
        <p:spPr>
          <a:xfrm>
            <a:off x="1593988" y="2954619"/>
            <a:ext cx="5264012" cy="1355750"/>
          </a:xfrm>
        </p:spPr>
        <p:txBody>
          <a:bodyPr vert="horz" lIns="91440" tIns="45720" rIns="91440" bIns="45720" rtlCol="0" anchor="b">
            <a:normAutofit/>
          </a:bodyPr>
          <a:lstStyle/>
          <a:p>
            <a:pPr>
              <a:lnSpc>
                <a:spcPct val="90000"/>
              </a:lnSpc>
            </a:pPr>
            <a:r>
              <a:rPr lang="en-US" sz="4700" b="1" kern="1200" dirty="0">
                <a:solidFill>
                  <a:srgbClr val="FF0000"/>
                </a:solidFill>
                <a:effectLst>
                  <a:outerShdw blurRad="38100" dist="38100" dir="2700000" algn="tl">
                    <a:srgbClr val="000000">
                      <a:alpha val="43137"/>
                    </a:srgbClr>
                  </a:outerShdw>
                </a:effectLst>
                <a:latin typeface="+mj-lt"/>
                <a:ea typeface="+mj-ea"/>
                <a:cs typeface="+mj-cs"/>
              </a:rPr>
              <a:t>$1,800</a:t>
            </a:r>
            <a:endParaRPr lang="en-US" sz="4700" b="1" kern="1200" dirty="0">
              <a:solidFill>
                <a:srgbClr val="00B050"/>
              </a:solidFill>
              <a:effectLst>
                <a:outerShdw blurRad="38100" dist="38100" dir="2700000" algn="tl">
                  <a:srgbClr val="000000">
                    <a:alpha val="43137"/>
                  </a:srgbClr>
                </a:outerShdw>
              </a:effectLst>
              <a:latin typeface="+mj-lt"/>
              <a:ea typeface="+mj-ea"/>
              <a:cs typeface="+mj-cs"/>
            </a:endParaRPr>
          </a:p>
        </p:txBody>
      </p:sp>
      <p:sp>
        <p:nvSpPr>
          <p:cNvPr id="11" name="Freeform 31">
            <a:extLst>
              <a:ext uri="{FF2B5EF4-FFF2-40B4-BE49-F238E27FC236}">
                <a16:creationId xmlns:a16="http://schemas.microsoft.com/office/drawing/2014/main" id="{A2AEA782-0EA4-42E9-871D-7401D6A09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6355" cy="2130951"/>
          </a:xfrm>
          <a:custGeom>
            <a:avLst/>
            <a:gdLst>
              <a:gd name="connsiteX0" fmla="*/ 0 w 4475140"/>
              <a:gd name="connsiteY0" fmla="*/ 0 h 2130951"/>
              <a:gd name="connsiteX1" fmla="*/ 1074821 w 4475140"/>
              <a:gd name="connsiteY1" fmla="*/ 0 h 2130951"/>
              <a:gd name="connsiteX2" fmla="*/ 1074821 w 4475140"/>
              <a:gd name="connsiteY2" fmla="*/ 478 h 2130951"/>
              <a:gd name="connsiteX3" fmla="*/ 4475140 w 4475140"/>
              <a:gd name="connsiteY3" fmla="*/ 478 h 2130951"/>
              <a:gd name="connsiteX4" fmla="*/ 3488452 w 4475140"/>
              <a:gd name="connsiteY4" fmla="*/ 2130951 h 2130951"/>
              <a:gd name="connsiteX5" fmla="*/ 0 w 4475140"/>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951">
                <a:moveTo>
                  <a:pt x="0" y="0"/>
                </a:moveTo>
                <a:lnTo>
                  <a:pt x="1074821" y="0"/>
                </a:lnTo>
                <a:lnTo>
                  <a:pt x="1074821" y="478"/>
                </a:lnTo>
                <a:lnTo>
                  <a:pt x="4475140" y="478"/>
                </a:lnTo>
                <a:lnTo>
                  <a:pt x="3488452" y="2130951"/>
                </a:lnTo>
                <a:lnTo>
                  <a:pt x="0" y="2130951"/>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Freeform 34">
            <a:extLst>
              <a:ext uri="{FF2B5EF4-FFF2-40B4-BE49-F238E27FC236}">
                <a16:creationId xmlns:a16="http://schemas.microsoft.com/office/drawing/2014/main" id="{B0992639-1CDA-4FE6-BB95-E13221490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787645" y="4682362"/>
            <a:ext cx="3356355" cy="2174680"/>
          </a:xfrm>
          <a:custGeom>
            <a:avLst/>
            <a:gdLst>
              <a:gd name="connsiteX0" fmla="*/ 3468199 w 4475140"/>
              <a:gd name="connsiteY0" fmla="*/ 2174680 h 2174680"/>
              <a:gd name="connsiteX1" fmla="*/ 0 w 4475140"/>
              <a:gd name="connsiteY1" fmla="*/ 2174680 h 2174680"/>
              <a:gd name="connsiteX2" fmla="*/ 0 w 4475140"/>
              <a:gd name="connsiteY2" fmla="*/ 0 h 2174680"/>
              <a:gd name="connsiteX3" fmla="*/ 1074821 w 4475140"/>
              <a:gd name="connsiteY3" fmla="*/ 0 h 2174680"/>
              <a:gd name="connsiteX4" fmla="*/ 1074821 w 4475140"/>
              <a:gd name="connsiteY4" fmla="*/ 478 h 2174680"/>
              <a:gd name="connsiteX5" fmla="*/ 4475140 w 4475140"/>
              <a:gd name="connsiteY5" fmla="*/ 478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3468199" y="2174680"/>
                </a:moveTo>
                <a:lnTo>
                  <a:pt x="0" y="2174680"/>
                </a:lnTo>
                <a:lnTo>
                  <a:pt x="0" y="0"/>
                </a:lnTo>
                <a:lnTo>
                  <a:pt x="1074821" y="0"/>
                </a:lnTo>
                <a:lnTo>
                  <a:pt x="1074821" y="478"/>
                </a:lnTo>
                <a:lnTo>
                  <a:pt x="4475140" y="478"/>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out.jpg">
            <a:extLst>
              <a:ext uri="{FF2B5EF4-FFF2-40B4-BE49-F238E27FC236}">
                <a16:creationId xmlns:a16="http://schemas.microsoft.com/office/drawing/2014/main" id="{3EB30717-61E4-4CF6-8074-C1FD774A991B}"/>
              </a:ext>
            </a:extLst>
          </p:cNvPr>
          <p:cNvPicPr>
            <a:picLocks noChangeAspect="1"/>
          </p:cNvPicPr>
          <p:nvPr/>
        </p:nvPicPr>
        <p:blipFill rotWithShape="1">
          <a:blip r:embed="rId2" cstate="print"/>
          <a:srcRect t="15262" r="-2" b="32432"/>
          <a:stretch/>
        </p:blipFill>
        <p:spPr>
          <a:xfrm>
            <a:off x="20" y="4682840"/>
            <a:ext cx="6422512" cy="2175160"/>
          </a:xfrm>
          <a:custGeom>
            <a:avLst/>
            <a:gdLst>
              <a:gd name="connsiteX0" fmla="*/ 0 w 8563376"/>
              <a:gd name="connsiteY0" fmla="*/ 0 h 2175160"/>
              <a:gd name="connsiteX1" fmla="*/ 8563376 w 8563376"/>
              <a:gd name="connsiteY1" fmla="*/ 0 h 2175160"/>
              <a:gd name="connsiteX2" fmla="*/ 7555992 w 8563376"/>
              <a:gd name="connsiteY2" fmla="*/ 2175160 h 2175160"/>
              <a:gd name="connsiteX3" fmla="*/ 0 w 8563376"/>
              <a:gd name="connsiteY3" fmla="*/ 2175160 h 2175160"/>
            </a:gdLst>
            <a:ahLst/>
            <a:cxnLst>
              <a:cxn ang="0">
                <a:pos x="connsiteX0" y="connsiteY0"/>
              </a:cxn>
              <a:cxn ang="0">
                <a:pos x="connsiteX1" y="connsiteY1"/>
              </a:cxn>
              <a:cxn ang="0">
                <a:pos x="connsiteX2" y="connsiteY2"/>
              </a:cxn>
              <a:cxn ang="0">
                <a:pos x="connsiteX3" y="connsiteY3"/>
              </a:cxn>
            </a:cxnLst>
            <a:rect l="l" t="t" r="r" b="b"/>
            <a:pathLst>
              <a:path w="8563376" h="2175160">
                <a:moveTo>
                  <a:pt x="0" y="0"/>
                </a:moveTo>
                <a:lnTo>
                  <a:pt x="8563376" y="0"/>
                </a:lnTo>
                <a:lnTo>
                  <a:pt x="7555992" y="2175160"/>
                </a:lnTo>
                <a:lnTo>
                  <a:pt x="0" y="2175160"/>
                </a:lnTo>
                <a:close/>
              </a:path>
            </a:pathLst>
          </a:custGeom>
        </p:spPr>
      </p:pic>
      <p:sp>
        <p:nvSpPr>
          <p:cNvPr id="4" name="Slide Number Placeholder 3">
            <a:extLst>
              <a:ext uri="{FF2B5EF4-FFF2-40B4-BE49-F238E27FC236}">
                <a16:creationId xmlns:a16="http://schemas.microsoft.com/office/drawing/2014/main" id="{38BC10F2-5F0C-4EE1-AAC5-82C02D7F3687}"/>
              </a:ext>
            </a:extLst>
          </p:cNvPr>
          <p:cNvSpPr>
            <a:spLocks noGrp="1"/>
          </p:cNvSpPr>
          <p:nvPr>
            <p:ph type="sldNum" sz="quarter" idx="12"/>
          </p:nvPr>
        </p:nvSpPr>
        <p:spPr>
          <a:xfrm>
            <a:off x="6615112" y="6356350"/>
            <a:ext cx="1900238"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CCC93C7-37EB-4A4E-85FC-B3A37BFCB519}" type="slidenum">
              <a:rPr kumimoji="0" 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168</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9" name="Picture 8" descr="waasINSIDE.gif">
            <a:extLst>
              <a:ext uri="{FF2B5EF4-FFF2-40B4-BE49-F238E27FC236}">
                <a16:creationId xmlns:a16="http://schemas.microsoft.com/office/drawing/2014/main" id="{F6C1C4B8-9E9C-4C30-91F1-5F5367FA2CE0}"/>
              </a:ext>
            </a:extLst>
          </p:cNvPr>
          <p:cNvPicPr>
            <a:picLocks noChangeAspect="1"/>
          </p:cNvPicPr>
          <p:nvPr/>
        </p:nvPicPr>
        <p:blipFill>
          <a:blip r:embed="rId3" cstate="print"/>
          <a:stretch>
            <a:fillRect/>
          </a:stretch>
        </p:blipFill>
        <p:spPr>
          <a:xfrm>
            <a:off x="6422532" y="2228078"/>
            <a:ext cx="2675999" cy="2301188"/>
          </a:xfrm>
          <a:prstGeom prst="rect">
            <a:avLst/>
          </a:prstGeom>
        </p:spPr>
      </p:pic>
      <p:pic>
        <p:nvPicPr>
          <p:cNvPr id="10" name="Picture 4" descr="http://www.fullcycle.com.au/storage/bikelogos/Garmin-Logo.gif?__SQUARESPACE_CACHEVERSION=1335501166310">
            <a:extLst>
              <a:ext uri="{FF2B5EF4-FFF2-40B4-BE49-F238E27FC236}">
                <a16:creationId xmlns:a16="http://schemas.microsoft.com/office/drawing/2014/main" id="{2796568C-80AD-472B-B7F2-F60C396D1D3B}"/>
              </a:ext>
            </a:extLst>
          </p:cNvPr>
          <p:cNvPicPr>
            <a:picLocks noChangeAspect="1" noChangeArrowheads="1"/>
          </p:cNvPicPr>
          <p:nvPr/>
        </p:nvPicPr>
        <p:blipFill>
          <a:blip r:embed="rId4" cstate="print"/>
          <a:srcRect/>
          <a:stretch>
            <a:fillRect/>
          </a:stretch>
        </p:blipFill>
        <p:spPr bwMode="auto">
          <a:xfrm>
            <a:off x="2514600" y="2613529"/>
            <a:ext cx="3734789" cy="1012601"/>
          </a:xfrm>
          <a:prstGeom prst="rect">
            <a:avLst/>
          </a:prstGeom>
          <a:noFill/>
        </p:spPr>
      </p:pic>
      <p:sp>
        <p:nvSpPr>
          <p:cNvPr id="12" name="TextBox 11">
            <a:extLst>
              <a:ext uri="{FF2B5EF4-FFF2-40B4-BE49-F238E27FC236}">
                <a16:creationId xmlns:a16="http://schemas.microsoft.com/office/drawing/2014/main" id="{CE3E6836-7853-44A3-8763-E06A3D8EA466}"/>
              </a:ext>
            </a:extLst>
          </p:cNvPr>
          <p:cNvSpPr txBox="1"/>
          <p:nvPr/>
        </p:nvSpPr>
        <p:spPr>
          <a:xfrm>
            <a:off x="0" y="304800"/>
            <a:ext cx="36576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a:ea typeface="+mn-ea"/>
                <a:cs typeface="+mn-cs"/>
              </a:rPr>
              <a:t>GDL 82</a:t>
            </a:r>
          </a:p>
        </p:txBody>
      </p:sp>
      <p:pic>
        <p:nvPicPr>
          <p:cNvPr id="1026" name="Picture 2" descr="GDLÂ® 82">
            <a:extLst>
              <a:ext uri="{FF2B5EF4-FFF2-40B4-BE49-F238E27FC236}">
                <a16:creationId xmlns:a16="http://schemas.microsoft.com/office/drawing/2014/main" id="{BD4F5EB4-E346-4E95-95BE-055E6EB382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334" t="27287" r="6970" b="28086"/>
          <a:stretch/>
        </p:blipFill>
        <p:spPr bwMode="auto">
          <a:xfrm>
            <a:off x="3505200" y="232864"/>
            <a:ext cx="4038600" cy="21031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favorite">
            <a:extLst>
              <a:ext uri="{FF2B5EF4-FFF2-40B4-BE49-F238E27FC236}">
                <a16:creationId xmlns:a16="http://schemas.microsoft.com/office/drawing/2014/main" id="{29299B80-28E0-438C-B70C-6D6438DC74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57" y="2175160"/>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451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A4F41997-674E-4EC2-9634-571B8B40C05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2050" name="Picture 2" descr="Geoff Peterson installs a FreeFlight Systems universal access transceiver behind the baggage compartment of a Cessna 172. Photo by Mike Collins."/>
          <p:cNvPicPr>
            <a:picLocks noChangeAspect="1" noChangeArrowheads="1"/>
          </p:cNvPicPr>
          <p:nvPr/>
        </p:nvPicPr>
        <p:blipFill>
          <a:blip r:embed="rId4" cstate="print"/>
          <a:srcRect/>
          <a:stretch>
            <a:fillRect/>
          </a:stretch>
        </p:blipFill>
        <p:spPr bwMode="auto">
          <a:xfrm>
            <a:off x="-1" y="1524000"/>
            <a:ext cx="9144001" cy="5334000"/>
          </a:xfrm>
          <a:prstGeom prst="rect">
            <a:avLst/>
          </a:prstGeom>
          <a:noFill/>
        </p:spPr>
      </p:pic>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6340512"/>
            <a:ext cx="1447800" cy="5174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230832" y="0"/>
            <a:ext cx="1601721"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169</a:t>
            </a:fld>
            <a:endParaRPr lang="en-US" sz="2400" b="1" dirty="0"/>
          </a:p>
        </p:txBody>
      </p:sp>
      <p:sp>
        <p:nvSpPr>
          <p:cNvPr id="10" name="Rectangle 9"/>
          <p:cNvSpPr/>
          <p:nvPr/>
        </p:nvSpPr>
        <p:spPr>
          <a:xfrm>
            <a:off x="0" y="4569079"/>
            <a:ext cx="9144000" cy="1754326"/>
          </a:xfrm>
          <a:prstGeom prst="rect">
            <a:avLst/>
          </a:prstGeom>
          <a:solidFill>
            <a:schemeClr val="accent1">
              <a:alpha val="54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solidFill>
                  <a:schemeClr val="bg1"/>
                </a:solidFill>
                <a:effectLst>
                  <a:outerShdw blurRad="76200" dist="50800" dir="5400000" algn="tl" rotWithShape="0">
                    <a:srgbClr val="000000">
                      <a:alpha val="65000"/>
                    </a:srgbClr>
                  </a:outerShdw>
                </a:effectLst>
              </a:rPr>
              <a:t>GDL 82</a:t>
            </a:r>
          </a:p>
          <a:p>
            <a:pPr algn="ctr"/>
            <a:r>
              <a:rPr lang="en-US" sz="5400" b="1" spc="50" dirty="0">
                <a:ln w="11430"/>
                <a:solidFill>
                  <a:schemeClr val="bg1"/>
                </a:solidFill>
                <a:effectLst>
                  <a:outerShdw blurRad="76200" dist="50800" dir="5400000" algn="tl" rotWithShape="0">
                    <a:srgbClr val="000000">
                      <a:alpha val="65000"/>
                    </a:srgbClr>
                  </a:outerShdw>
                </a:effectLst>
              </a:rPr>
              <a:t>Labor: 8 – 12 hours</a:t>
            </a:r>
            <a:endParaRPr lang="en-US" sz="5400" b="1" cap="none" spc="50" dirty="0">
              <a:ln w="11430"/>
              <a:solidFill>
                <a:schemeClr val="bg1"/>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155401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487730CC-0A79-4FE9-A157-5A16368B265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endParaRPr lang="en-US" dirty="0"/>
          </a:p>
        </p:txBody>
      </p:sp>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17</a:t>
            </a:fld>
            <a:endParaRPr lang="en-US" sz="2400" b="1" dirty="0"/>
          </a:p>
        </p:txBody>
      </p:sp>
      <p:pic>
        <p:nvPicPr>
          <p:cNvPr id="10" name="Picture 2" descr="Image result for nextgen"/>
          <p:cNvPicPr>
            <a:picLocks noChangeAspect="1" noChangeArrowheads="1"/>
          </p:cNvPicPr>
          <p:nvPr/>
        </p:nvPicPr>
        <p:blipFill>
          <a:blip r:embed="rId5" cstate="print"/>
          <a:srcRect/>
          <a:stretch>
            <a:fillRect/>
          </a:stretch>
        </p:blipFill>
        <p:spPr bwMode="auto">
          <a:xfrm>
            <a:off x="381000" y="304800"/>
            <a:ext cx="8572500" cy="4286250"/>
          </a:xfrm>
          <a:prstGeom prst="rect">
            <a:avLst/>
          </a:prstGeom>
          <a:noFill/>
        </p:spPr>
      </p:pic>
      <p:cxnSp>
        <p:nvCxnSpPr>
          <p:cNvPr id="12" name="Straight Arrow Connector 11"/>
          <p:cNvCxnSpPr/>
          <p:nvPr/>
        </p:nvCxnSpPr>
        <p:spPr>
          <a:xfrm flipH="1">
            <a:off x="1524000" y="3048000"/>
            <a:ext cx="990600" cy="1219200"/>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25" idx="0"/>
          </p:cNvCxnSpPr>
          <p:nvPr/>
        </p:nvCxnSpPr>
        <p:spPr>
          <a:xfrm flipH="1">
            <a:off x="2937838" y="2971800"/>
            <a:ext cx="33962" cy="1524000"/>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429000" y="2971800"/>
            <a:ext cx="914400" cy="1600200"/>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810000" y="2971800"/>
            <a:ext cx="1905000" cy="1524000"/>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876800" y="3048000"/>
            <a:ext cx="2362200" cy="1600200"/>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362200" y="4495800"/>
            <a:ext cx="1151276" cy="954107"/>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a:ln w="11430"/>
                <a:solidFill>
                  <a:srgbClr val="FF0000"/>
                </a:solidFill>
                <a:effectLst>
                  <a:outerShdw blurRad="80000" dist="40000" dir="5040000" algn="tl">
                    <a:srgbClr val="000000">
                      <a:alpha val="30000"/>
                    </a:srgbClr>
                  </a:outerShdw>
                </a:effectLst>
              </a:rPr>
              <a:t>Data </a:t>
            </a:r>
          </a:p>
          <a:p>
            <a:pPr algn="ctr"/>
            <a:r>
              <a:rPr lang="en-US" sz="2800" b="1" cap="none" spc="0" dirty="0" err="1">
                <a:ln w="11430"/>
                <a:solidFill>
                  <a:srgbClr val="FF0000"/>
                </a:solidFill>
                <a:effectLst>
                  <a:outerShdw blurRad="80000" dist="40000" dir="5040000" algn="tl">
                    <a:srgbClr val="000000">
                      <a:alpha val="30000"/>
                    </a:srgbClr>
                  </a:outerShdw>
                </a:effectLst>
              </a:rPr>
              <a:t>Comm</a:t>
            </a:r>
            <a:endParaRPr lang="en-US" sz="2800" b="1" cap="none" spc="0" dirty="0">
              <a:ln w="11430"/>
              <a:solidFill>
                <a:srgbClr val="FF0000"/>
              </a:solidFill>
              <a:effectLst>
                <a:outerShdw blurRad="80000" dist="40000" dir="5040000" algn="tl">
                  <a:srgbClr val="000000">
                    <a:alpha val="30000"/>
                  </a:srgbClr>
                </a:outerShdw>
              </a:effectLst>
            </a:endParaRPr>
          </a:p>
        </p:txBody>
      </p:sp>
      <p:sp>
        <p:nvSpPr>
          <p:cNvPr id="29" name="Rectangle 28"/>
          <p:cNvSpPr/>
          <p:nvPr/>
        </p:nvSpPr>
        <p:spPr>
          <a:xfrm>
            <a:off x="3733800" y="4572000"/>
            <a:ext cx="1459054" cy="1815882"/>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a:ln w="11430"/>
                <a:solidFill>
                  <a:srgbClr val="7030A0"/>
                </a:solidFill>
                <a:effectLst>
                  <a:outerShdw blurRad="80000" dist="40000" dir="5040000" algn="tl">
                    <a:srgbClr val="000000">
                      <a:alpha val="30000"/>
                    </a:srgbClr>
                  </a:outerShdw>
                </a:effectLst>
              </a:rPr>
              <a:t>Decision</a:t>
            </a:r>
          </a:p>
          <a:p>
            <a:pPr algn="ctr"/>
            <a:r>
              <a:rPr lang="en-US" sz="2800" b="1" dirty="0">
                <a:ln w="11430"/>
                <a:solidFill>
                  <a:srgbClr val="7030A0"/>
                </a:solidFill>
                <a:effectLst>
                  <a:outerShdw blurRad="80000" dist="40000" dir="5040000" algn="tl">
                    <a:srgbClr val="000000">
                      <a:alpha val="30000"/>
                    </a:srgbClr>
                  </a:outerShdw>
                </a:effectLst>
              </a:rPr>
              <a:t>Support </a:t>
            </a:r>
          </a:p>
          <a:p>
            <a:pPr algn="ctr"/>
            <a:r>
              <a:rPr lang="en-US" sz="2800" b="1" cap="none" spc="0" dirty="0">
                <a:ln w="11430"/>
                <a:solidFill>
                  <a:srgbClr val="7030A0"/>
                </a:solidFill>
                <a:effectLst>
                  <a:outerShdw blurRad="80000" dist="40000" dir="5040000" algn="tl">
                    <a:srgbClr val="000000">
                      <a:alpha val="30000"/>
                    </a:srgbClr>
                  </a:outerShdw>
                </a:effectLst>
              </a:rPr>
              <a:t>Systems</a:t>
            </a:r>
          </a:p>
          <a:p>
            <a:pPr algn="ctr"/>
            <a:r>
              <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(DSS)</a:t>
            </a:r>
            <a:endParaRPr lang="en-US" sz="2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0" name="Rectangle 29"/>
          <p:cNvSpPr/>
          <p:nvPr/>
        </p:nvSpPr>
        <p:spPr>
          <a:xfrm>
            <a:off x="5334000" y="4495800"/>
            <a:ext cx="1249316" cy="1815882"/>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dirty="0">
                <a:ln w="11430"/>
                <a:solidFill>
                  <a:srgbClr val="008000"/>
                </a:solidFill>
                <a:effectLst>
                  <a:outerShdw blurRad="80000" dist="40000" dir="5040000" algn="tl">
                    <a:srgbClr val="000000">
                      <a:alpha val="30000"/>
                    </a:srgbClr>
                  </a:outerShdw>
                </a:effectLst>
              </a:rPr>
              <a:t>NAS </a:t>
            </a:r>
          </a:p>
          <a:p>
            <a:pPr algn="ctr"/>
            <a:r>
              <a:rPr lang="en-US" sz="2800" b="1" cap="none" spc="0" dirty="0">
                <a:ln w="11430"/>
                <a:solidFill>
                  <a:srgbClr val="008000"/>
                </a:solidFill>
                <a:effectLst>
                  <a:outerShdw blurRad="80000" dist="40000" dir="5040000" algn="tl">
                    <a:srgbClr val="000000">
                      <a:alpha val="30000"/>
                    </a:srgbClr>
                  </a:outerShdw>
                </a:effectLst>
              </a:rPr>
              <a:t>Voice</a:t>
            </a:r>
          </a:p>
          <a:p>
            <a:pPr algn="ctr"/>
            <a:r>
              <a:rPr lang="en-US" sz="2800" b="1" dirty="0">
                <a:ln w="11430"/>
                <a:solidFill>
                  <a:srgbClr val="008000"/>
                </a:solidFill>
                <a:effectLst>
                  <a:outerShdw blurRad="80000" dist="40000" dir="5040000" algn="tl">
                    <a:srgbClr val="000000">
                      <a:alpha val="30000"/>
                    </a:srgbClr>
                  </a:outerShdw>
                </a:effectLst>
              </a:rPr>
              <a:t>System</a:t>
            </a:r>
          </a:p>
          <a:p>
            <a:pPr algn="ctr"/>
            <a:r>
              <a:rPr lang="en-US" sz="2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(NVS)</a:t>
            </a:r>
          </a:p>
        </p:txBody>
      </p:sp>
      <p:sp>
        <p:nvSpPr>
          <p:cNvPr id="31" name="Rectangle 30"/>
          <p:cNvSpPr/>
          <p:nvPr/>
        </p:nvSpPr>
        <p:spPr>
          <a:xfrm>
            <a:off x="6579765" y="4572000"/>
            <a:ext cx="2262991" cy="1815882"/>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dirty="0">
                <a:ln w="11430"/>
                <a:solidFill>
                  <a:srgbClr val="0070C0"/>
                </a:solidFill>
                <a:effectLst>
                  <a:outerShdw blurRad="80000" dist="40000" dir="5040000" algn="tl">
                    <a:srgbClr val="000000">
                      <a:alpha val="30000"/>
                    </a:srgbClr>
                  </a:outerShdw>
                </a:effectLst>
              </a:rPr>
              <a:t>System Wide</a:t>
            </a:r>
          </a:p>
          <a:p>
            <a:pPr algn="ctr"/>
            <a:r>
              <a:rPr lang="en-US" sz="2800" b="1" cap="none" spc="0" dirty="0">
                <a:ln w="11430"/>
                <a:solidFill>
                  <a:srgbClr val="0070C0"/>
                </a:solidFill>
                <a:effectLst>
                  <a:outerShdw blurRad="80000" dist="40000" dir="5040000" algn="tl">
                    <a:srgbClr val="000000">
                      <a:alpha val="30000"/>
                    </a:srgbClr>
                  </a:outerShdw>
                </a:effectLst>
              </a:rPr>
              <a:t>Information</a:t>
            </a:r>
          </a:p>
          <a:p>
            <a:pPr algn="ctr"/>
            <a:r>
              <a:rPr lang="en-US" sz="2800" b="1" dirty="0">
                <a:ln w="11430"/>
                <a:solidFill>
                  <a:srgbClr val="0070C0"/>
                </a:solidFill>
                <a:effectLst>
                  <a:outerShdw blurRad="80000" dist="40000" dir="5040000" algn="tl">
                    <a:srgbClr val="000000">
                      <a:alpha val="30000"/>
                    </a:srgbClr>
                  </a:outerShdw>
                </a:effectLst>
              </a:rPr>
              <a:t>Management</a:t>
            </a:r>
            <a:r>
              <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a:p>
            <a:pPr algn="ctr"/>
            <a:r>
              <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(SWIM)</a:t>
            </a:r>
            <a:endParaRPr lang="en-US" sz="2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 name="Rectangle 2">
            <a:extLst>
              <a:ext uri="{FF2B5EF4-FFF2-40B4-BE49-F238E27FC236}">
                <a16:creationId xmlns:a16="http://schemas.microsoft.com/office/drawing/2014/main" id="{0E2085D3-831B-49FA-9A4E-BF194AA11A96}"/>
              </a:ext>
            </a:extLst>
          </p:cNvPr>
          <p:cNvSpPr/>
          <p:nvPr/>
        </p:nvSpPr>
        <p:spPr>
          <a:xfrm>
            <a:off x="349898" y="4229689"/>
            <a:ext cx="1967205"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ADS-B</a:t>
            </a:r>
          </a:p>
        </p:txBody>
      </p:sp>
      <p:pic>
        <p:nvPicPr>
          <p:cNvPr id="2050" name="Picture 2" descr="Image result for at the heart of it">
            <a:extLst>
              <a:ext uri="{FF2B5EF4-FFF2-40B4-BE49-F238E27FC236}">
                <a16:creationId xmlns:a16="http://schemas.microsoft.com/office/drawing/2014/main" id="{46227F6A-8129-460C-81AC-D2D1E5470A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80" y="2345245"/>
            <a:ext cx="2070319" cy="20703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BD0A92D-399A-41B4-B955-6B72A41B7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048" y="0"/>
            <a:ext cx="9340048" cy="6850894"/>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D6A49DF9-534D-4905-8F46-02AB63EB6F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23313"/>
          <a:stretch/>
        </p:blipFill>
        <p:spPr>
          <a:xfrm flipH="1">
            <a:off x="-196051" y="0"/>
            <a:ext cx="9340050" cy="6850894"/>
          </a:xfrm>
          <a:prstGeom prst="rect">
            <a:avLst/>
          </a:prstGeom>
        </p:spPr>
      </p:pic>
      <p:sp>
        <p:nvSpPr>
          <p:cNvPr id="15" name="Freeform 56">
            <a:extLst>
              <a:ext uri="{FF2B5EF4-FFF2-40B4-BE49-F238E27FC236}">
                <a16:creationId xmlns:a16="http://schemas.microsoft.com/office/drawing/2014/main" id="{9FA51AA9-DFBD-4CB2-9C70-26DAC24A3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213" y="-7107"/>
            <a:ext cx="4301461" cy="3189918"/>
          </a:xfrm>
          <a:custGeom>
            <a:avLst/>
            <a:gdLst>
              <a:gd name="connsiteX0" fmla="*/ 268379 w 4305922"/>
              <a:gd name="connsiteY0" fmla="*/ 0 h 3193227"/>
              <a:gd name="connsiteX1" fmla="*/ 4037544 w 4305922"/>
              <a:gd name="connsiteY1" fmla="*/ 0 h 3193227"/>
              <a:gd name="connsiteX2" fmla="*/ 4046072 w 4305922"/>
              <a:gd name="connsiteY2" fmla="*/ 14037 h 3193227"/>
              <a:gd name="connsiteX3" fmla="*/ 4305922 w 4305922"/>
              <a:gd name="connsiteY3" fmla="*/ 1040266 h 3193227"/>
              <a:gd name="connsiteX4" fmla="*/ 2152962 w 4305922"/>
              <a:gd name="connsiteY4" fmla="*/ 3193227 h 3193227"/>
              <a:gd name="connsiteX5" fmla="*/ 0 w 4305922"/>
              <a:gd name="connsiteY5" fmla="*/ 1040266 h 3193227"/>
              <a:gd name="connsiteX6" fmla="*/ 259851 w 4305922"/>
              <a:gd name="connsiteY6" fmla="*/ 14037 h 319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5922" h="3193227">
                <a:moveTo>
                  <a:pt x="268379" y="0"/>
                </a:moveTo>
                <a:lnTo>
                  <a:pt x="4037544" y="0"/>
                </a:lnTo>
                <a:lnTo>
                  <a:pt x="4046072" y="14037"/>
                </a:lnTo>
                <a:cubicBezTo>
                  <a:pt x="4211790" y="319097"/>
                  <a:pt x="4305922" y="668689"/>
                  <a:pt x="4305922" y="1040266"/>
                </a:cubicBezTo>
                <a:cubicBezTo>
                  <a:pt x="4305922" y="2229314"/>
                  <a:pt x="3342009" y="3193227"/>
                  <a:pt x="2152962" y="3193227"/>
                </a:cubicBezTo>
                <a:cubicBezTo>
                  <a:pt x="963913" y="3193227"/>
                  <a:pt x="0" y="2229314"/>
                  <a:pt x="0" y="1040266"/>
                </a:cubicBezTo>
                <a:cubicBezTo>
                  <a:pt x="0" y="668689"/>
                  <a:pt x="94133" y="319097"/>
                  <a:pt x="259851" y="14037"/>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Picture 2" descr="http://sarasotaavionics.com/images/productimages/garmin/gdl88a.jpg">
            <a:extLst>
              <a:ext uri="{FF2B5EF4-FFF2-40B4-BE49-F238E27FC236}">
                <a16:creationId xmlns:a16="http://schemas.microsoft.com/office/drawing/2014/main" id="{509740D2-9709-4BDD-812D-EF99201C1055}"/>
              </a:ext>
            </a:extLst>
          </p:cNvPr>
          <p:cNvPicPr>
            <a:picLocks noChangeAspect="1" noChangeArrowheads="1"/>
          </p:cNvPicPr>
          <p:nvPr/>
        </p:nvPicPr>
        <p:blipFill rotWithShape="1">
          <a:blip r:embed="rId3" cstate="print">
            <a:alphaModFix/>
          </a:blip>
          <a:srcRect t="12274" r="-1" b="12127"/>
          <a:stretch/>
        </p:blipFill>
        <p:spPr bwMode="auto">
          <a:xfrm>
            <a:off x="329848" y="-15077"/>
            <a:ext cx="4059658" cy="3069017"/>
          </a:xfrm>
          <a:custGeom>
            <a:avLst/>
            <a:gdLst>
              <a:gd name="connsiteX0" fmla="*/ 288818 w 4063868"/>
              <a:gd name="connsiteY0" fmla="*/ 0 h 3072200"/>
              <a:gd name="connsiteX1" fmla="*/ 3775050 w 4063868"/>
              <a:gd name="connsiteY1" fmla="*/ 0 h 3072200"/>
              <a:gd name="connsiteX2" fmla="*/ 3818625 w 4063868"/>
              <a:gd name="connsiteY2" fmla="*/ 71726 h 3072200"/>
              <a:gd name="connsiteX3" fmla="*/ 4063868 w 4063868"/>
              <a:gd name="connsiteY3" fmla="*/ 1040266 h 3072200"/>
              <a:gd name="connsiteX4" fmla="*/ 2031934 w 4063868"/>
              <a:gd name="connsiteY4" fmla="*/ 3072200 h 3072200"/>
              <a:gd name="connsiteX5" fmla="*/ 0 w 4063868"/>
              <a:gd name="connsiteY5" fmla="*/ 1040266 h 3072200"/>
              <a:gd name="connsiteX6" fmla="*/ 245244 w 4063868"/>
              <a:gd name="connsiteY6" fmla="*/ 71726 h 30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3868" h="3072200">
                <a:moveTo>
                  <a:pt x="288818" y="0"/>
                </a:moveTo>
                <a:lnTo>
                  <a:pt x="3775050" y="0"/>
                </a:lnTo>
                <a:lnTo>
                  <a:pt x="3818625" y="71726"/>
                </a:lnTo>
                <a:cubicBezTo>
                  <a:pt x="3975028" y="359637"/>
                  <a:pt x="4063868" y="689577"/>
                  <a:pt x="4063868" y="1040266"/>
                </a:cubicBezTo>
                <a:cubicBezTo>
                  <a:pt x="4063868" y="2162473"/>
                  <a:pt x="3154140" y="3072200"/>
                  <a:pt x="2031934" y="3072200"/>
                </a:cubicBezTo>
                <a:cubicBezTo>
                  <a:pt x="909728" y="3072200"/>
                  <a:pt x="0" y="2162473"/>
                  <a:pt x="0" y="1040266"/>
                </a:cubicBezTo>
                <a:cubicBezTo>
                  <a:pt x="0" y="689577"/>
                  <a:pt x="88841" y="359637"/>
                  <a:pt x="245244" y="71726"/>
                </a:cubicBezTo>
                <a:close/>
              </a:path>
            </a:pathLst>
          </a:custGeom>
          <a:noFill/>
          <a:effectLst>
            <a:softEdge rad="0"/>
          </a:effectLst>
        </p:spPr>
      </p:pic>
      <p:sp>
        <p:nvSpPr>
          <p:cNvPr id="17" name="Freeform 58">
            <a:extLst>
              <a:ext uri="{FF2B5EF4-FFF2-40B4-BE49-F238E27FC236}">
                <a16:creationId xmlns:a16="http://schemas.microsoft.com/office/drawing/2014/main" id="{D5905D0D-FE5E-454B-A340-4DE821C09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2327" y="1420882"/>
            <a:ext cx="4501673" cy="5437119"/>
          </a:xfrm>
          <a:custGeom>
            <a:avLst/>
            <a:gdLst>
              <a:gd name="connsiteX0" fmla="*/ 3034499 w 4506342"/>
              <a:gd name="connsiteY0" fmla="*/ 0 h 5442758"/>
              <a:gd name="connsiteX1" fmla="*/ 4480922 w 4506342"/>
              <a:gd name="connsiteY1" fmla="*/ 366248 h 5442758"/>
              <a:gd name="connsiteX2" fmla="*/ 4506342 w 4506342"/>
              <a:gd name="connsiteY2" fmla="*/ 381691 h 5442758"/>
              <a:gd name="connsiteX3" fmla="*/ 4506342 w 4506342"/>
              <a:gd name="connsiteY3" fmla="*/ 5442758 h 5442758"/>
              <a:gd name="connsiteX4" fmla="*/ 1193461 w 4506342"/>
              <a:gd name="connsiteY4" fmla="*/ 5442758 h 5442758"/>
              <a:gd name="connsiteX5" fmla="*/ 1104276 w 4506342"/>
              <a:gd name="connsiteY5" fmla="*/ 5376066 h 5442758"/>
              <a:gd name="connsiteX6" fmla="*/ 0 w 4506342"/>
              <a:gd name="connsiteY6" fmla="*/ 3034499 h 5442758"/>
              <a:gd name="connsiteX7" fmla="*/ 3034499 w 4506342"/>
              <a:gd name="connsiteY7" fmla="*/ 0 h 544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6342" h="5442758">
                <a:moveTo>
                  <a:pt x="3034499" y="0"/>
                </a:moveTo>
                <a:cubicBezTo>
                  <a:pt x="3558220" y="0"/>
                  <a:pt x="4050953" y="132675"/>
                  <a:pt x="4480922" y="366248"/>
                </a:cubicBezTo>
                <a:lnTo>
                  <a:pt x="4506342" y="381691"/>
                </a:lnTo>
                <a:lnTo>
                  <a:pt x="4506342" y="5442758"/>
                </a:lnTo>
                <a:lnTo>
                  <a:pt x="1193461" y="5442758"/>
                </a:lnTo>
                <a:lnTo>
                  <a:pt x="1104276" y="5376066"/>
                </a:lnTo>
                <a:cubicBezTo>
                  <a:pt x="429867" y="4819495"/>
                  <a:pt x="0" y="3977198"/>
                  <a:pt x="0" y="3034499"/>
                </a:cubicBezTo>
                <a:cubicBezTo>
                  <a:pt x="0" y="1358591"/>
                  <a:pt x="1358591" y="0"/>
                  <a:pt x="3034499"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Picture 6">
            <a:extLst>
              <a:ext uri="{FF2B5EF4-FFF2-40B4-BE49-F238E27FC236}">
                <a16:creationId xmlns:a16="http://schemas.microsoft.com/office/drawing/2014/main" id="{2E7DCABF-515A-4311-90DF-7C75DE873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052" y="3588993"/>
            <a:ext cx="3832567" cy="1973607"/>
          </a:xfrm>
          <a:prstGeom prst="rect">
            <a:avLst/>
          </a:prstGeom>
        </p:spPr>
      </p:pic>
      <p:pic>
        <p:nvPicPr>
          <p:cNvPr id="6" name="Picture 2" descr="Image result for garmin pilot">
            <a:extLst>
              <a:ext uri="{FF2B5EF4-FFF2-40B4-BE49-F238E27FC236}">
                <a16:creationId xmlns:a16="http://schemas.microsoft.com/office/drawing/2014/main" id="{B17BE01D-A5E8-44A5-B826-52B789AE81AB}"/>
              </a:ext>
            </a:extLst>
          </p:cNvPr>
          <p:cNvPicPr>
            <a:picLocks noChangeAspect="1" noChangeArrowheads="1"/>
          </p:cNvPicPr>
          <p:nvPr/>
        </p:nvPicPr>
        <p:blipFill rotWithShape="1">
          <a:blip r:embed="rId5" cstate="print">
            <a:alphaModFix/>
          </a:blip>
          <a:srcRect l="19869" r="34461" b="2"/>
          <a:stretch/>
        </p:blipFill>
        <p:spPr bwMode="auto">
          <a:xfrm>
            <a:off x="4797277" y="1575831"/>
            <a:ext cx="4346723" cy="5282169"/>
          </a:xfrm>
          <a:custGeom>
            <a:avLst/>
            <a:gdLst>
              <a:gd name="connsiteX0" fmla="*/ 2879389 w 4351232"/>
              <a:gd name="connsiteY0" fmla="*/ 0 h 5287648"/>
              <a:gd name="connsiteX1" fmla="*/ 4251877 w 4351232"/>
              <a:gd name="connsiteY1" fmla="*/ 347527 h 5287648"/>
              <a:gd name="connsiteX2" fmla="*/ 4351232 w 4351232"/>
              <a:gd name="connsiteY2" fmla="*/ 407886 h 5287648"/>
              <a:gd name="connsiteX3" fmla="*/ 4351232 w 4351232"/>
              <a:gd name="connsiteY3" fmla="*/ 5287648 h 5287648"/>
              <a:gd name="connsiteX4" fmla="*/ 1303444 w 4351232"/>
              <a:gd name="connsiteY4" fmla="*/ 5287648 h 5287648"/>
              <a:gd name="connsiteX5" fmla="*/ 1269495 w 4351232"/>
              <a:gd name="connsiteY5" fmla="*/ 5267024 h 5287648"/>
              <a:gd name="connsiteX6" fmla="*/ 0 w 4351232"/>
              <a:gd name="connsiteY6" fmla="*/ 2879389 h 5287648"/>
              <a:gd name="connsiteX7" fmla="*/ 2879389 w 4351232"/>
              <a:gd name="connsiteY7" fmla="*/ 0 h 52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1232" h="5287648">
                <a:moveTo>
                  <a:pt x="2879389" y="0"/>
                </a:moveTo>
                <a:cubicBezTo>
                  <a:pt x="3376340" y="0"/>
                  <a:pt x="3843887" y="125893"/>
                  <a:pt x="4251877" y="347527"/>
                </a:cubicBezTo>
                <a:lnTo>
                  <a:pt x="4351232" y="407886"/>
                </a:lnTo>
                <a:lnTo>
                  <a:pt x="4351232" y="5287648"/>
                </a:lnTo>
                <a:lnTo>
                  <a:pt x="1303444" y="5287648"/>
                </a:lnTo>
                <a:lnTo>
                  <a:pt x="1269495" y="5267024"/>
                </a:lnTo>
                <a:cubicBezTo>
                  <a:pt x="503573" y="4749577"/>
                  <a:pt x="0" y="3873291"/>
                  <a:pt x="0" y="2879389"/>
                </a:cubicBezTo>
                <a:cubicBezTo>
                  <a:pt x="0" y="1289146"/>
                  <a:pt x="1289146" y="0"/>
                  <a:pt x="2879389" y="0"/>
                </a:cubicBezTo>
                <a:close/>
              </a:path>
            </a:pathLst>
          </a:custGeom>
          <a:effectLst>
            <a:softEdge rad="0"/>
          </a:effectLst>
        </p:spPr>
      </p:pic>
      <p:sp>
        <p:nvSpPr>
          <p:cNvPr id="4" name="Slide Number Placeholder 3">
            <a:extLst>
              <a:ext uri="{FF2B5EF4-FFF2-40B4-BE49-F238E27FC236}">
                <a16:creationId xmlns:a16="http://schemas.microsoft.com/office/drawing/2014/main" id="{07CCBA2A-4085-4F5E-8068-E0E26C5F9CE5}"/>
              </a:ext>
            </a:extLst>
          </p:cNvPr>
          <p:cNvSpPr>
            <a:spLocks noGrp="1"/>
          </p:cNvSpPr>
          <p:nvPr>
            <p:ph type="sldNum" sz="quarter" idx="12"/>
          </p:nvPr>
        </p:nvSpPr>
        <p:spPr>
          <a:xfrm>
            <a:off x="8523308" y="6584207"/>
            <a:ext cx="428046" cy="235550"/>
          </a:xfrm>
        </p:spPr>
        <p:txBody>
          <a:bodyPr vert="horz" lIns="91440" tIns="45720" rIns="91440" bIns="45720" rtlCol="0" anchor="ctr">
            <a:normAutofit/>
          </a:bodyPr>
          <a:lstStyle/>
          <a:p>
            <a:pPr>
              <a:spcAft>
                <a:spcPts val="600"/>
              </a:spcAft>
            </a:pPr>
            <a:fld id="{8CCC93C7-37EB-4A4E-85FC-B3A37BFCB519}" type="slidenum">
              <a:rPr lang="en-US" sz="825">
                <a:solidFill>
                  <a:srgbClr val="FFFFFF"/>
                </a:solidFill>
              </a:rPr>
              <a:pPr>
                <a:spcAft>
                  <a:spcPts val="600"/>
                </a:spcAft>
              </a:pPr>
              <a:t>170</a:t>
            </a:fld>
            <a:endParaRPr lang="en-US" sz="825">
              <a:solidFill>
                <a:srgbClr val="FFFFFF"/>
              </a:solidFill>
            </a:endParaRPr>
          </a:p>
        </p:txBody>
      </p:sp>
      <p:pic>
        <p:nvPicPr>
          <p:cNvPr id="12" name="Picture 11" descr="waasINSIDE.gif">
            <a:extLst>
              <a:ext uri="{FF2B5EF4-FFF2-40B4-BE49-F238E27FC236}">
                <a16:creationId xmlns:a16="http://schemas.microsoft.com/office/drawing/2014/main" id="{B21EDC8E-D879-4018-B601-2454830D7B8F}"/>
              </a:ext>
            </a:extLst>
          </p:cNvPr>
          <p:cNvPicPr>
            <a:picLocks noChangeAspect="1"/>
          </p:cNvPicPr>
          <p:nvPr/>
        </p:nvPicPr>
        <p:blipFill>
          <a:blip r:embed="rId6" cstate="print"/>
          <a:stretch>
            <a:fillRect/>
          </a:stretch>
        </p:blipFill>
        <p:spPr>
          <a:xfrm>
            <a:off x="4797277" y="274417"/>
            <a:ext cx="1447800" cy="1245014"/>
          </a:xfrm>
          <a:prstGeom prst="rect">
            <a:avLst/>
          </a:prstGeom>
        </p:spPr>
      </p:pic>
      <p:pic>
        <p:nvPicPr>
          <p:cNvPr id="14" name="Picture 13" descr="inNout-.gif">
            <a:extLst>
              <a:ext uri="{FF2B5EF4-FFF2-40B4-BE49-F238E27FC236}">
                <a16:creationId xmlns:a16="http://schemas.microsoft.com/office/drawing/2014/main" id="{9150EDF6-08C1-4015-B631-A4A7339FD254}"/>
              </a:ext>
            </a:extLst>
          </p:cNvPr>
          <p:cNvPicPr>
            <a:picLocks noChangeAspect="1"/>
          </p:cNvPicPr>
          <p:nvPr/>
        </p:nvPicPr>
        <p:blipFill>
          <a:blip r:embed="rId7" cstate="print"/>
          <a:stretch>
            <a:fillRect/>
          </a:stretch>
        </p:blipFill>
        <p:spPr>
          <a:xfrm>
            <a:off x="6528152" y="74333"/>
            <a:ext cx="1717301" cy="1144867"/>
          </a:xfrm>
          <a:prstGeom prst="rect">
            <a:avLst/>
          </a:prstGeom>
        </p:spPr>
      </p:pic>
      <p:pic>
        <p:nvPicPr>
          <p:cNvPr id="16" name="Picture 4" descr="http://www.fullcycle.com.au/storage/bikelogos/Garmin-Logo.gif?__SQUARESPACE_CACHEVERSION=1335501166310">
            <a:extLst>
              <a:ext uri="{FF2B5EF4-FFF2-40B4-BE49-F238E27FC236}">
                <a16:creationId xmlns:a16="http://schemas.microsoft.com/office/drawing/2014/main" id="{A39DFDF7-01B4-436B-AB9C-EEE406DEF4BF}"/>
              </a:ext>
            </a:extLst>
          </p:cNvPr>
          <p:cNvPicPr>
            <a:picLocks noChangeAspect="1" noChangeArrowheads="1"/>
          </p:cNvPicPr>
          <p:nvPr/>
        </p:nvPicPr>
        <p:blipFill>
          <a:blip r:embed="rId8" cstate="print"/>
          <a:srcRect/>
          <a:stretch>
            <a:fillRect/>
          </a:stretch>
        </p:blipFill>
        <p:spPr bwMode="auto">
          <a:xfrm>
            <a:off x="200213" y="3972372"/>
            <a:ext cx="2680742" cy="726821"/>
          </a:xfrm>
          <a:prstGeom prst="rect">
            <a:avLst/>
          </a:prstGeom>
          <a:noFill/>
        </p:spPr>
      </p:pic>
      <p:sp>
        <p:nvSpPr>
          <p:cNvPr id="2" name="Title 1">
            <a:extLst>
              <a:ext uri="{FF2B5EF4-FFF2-40B4-BE49-F238E27FC236}">
                <a16:creationId xmlns:a16="http://schemas.microsoft.com/office/drawing/2014/main" id="{28829FB9-F11A-4B94-8841-732DEA8775CD}"/>
              </a:ext>
            </a:extLst>
          </p:cNvPr>
          <p:cNvSpPr>
            <a:spLocks noGrp="1"/>
          </p:cNvSpPr>
          <p:nvPr>
            <p:ph type="title"/>
          </p:nvPr>
        </p:nvSpPr>
        <p:spPr>
          <a:xfrm>
            <a:off x="200213" y="4756471"/>
            <a:ext cx="4459934" cy="1584008"/>
          </a:xfrm>
        </p:spPr>
        <p:txBody>
          <a:bodyPr vert="horz" lIns="91440" tIns="45720" rIns="91440" bIns="45720" rtlCol="0" anchor="t">
            <a:normAutofit fontScale="90000"/>
          </a:bodyPr>
          <a:lstStyle/>
          <a:p>
            <a:pPr algn="l" defTabSz="685800">
              <a:lnSpc>
                <a:spcPct val="90000"/>
              </a:lnSpc>
            </a:pPr>
            <a:r>
              <a:rPr lang="en-US" sz="6600" b="1" kern="1200" dirty="0">
                <a:solidFill>
                  <a:srgbClr val="000000"/>
                </a:solidFill>
                <a:effectLst>
                  <a:outerShdw blurRad="38100" dist="38100" dir="2700000" algn="tl">
                    <a:srgbClr val="000000">
                      <a:alpha val="43137"/>
                    </a:srgbClr>
                  </a:outerShdw>
                </a:effectLst>
                <a:latin typeface="+mj-lt"/>
                <a:ea typeface="+mj-ea"/>
                <a:cs typeface="+mj-cs"/>
              </a:rPr>
              <a:t>GDL 84 </a:t>
            </a:r>
            <a:br>
              <a:rPr lang="en-US" sz="6600" b="1" kern="1200" dirty="0">
                <a:solidFill>
                  <a:srgbClr val="000000"/>
                </a:solidFill>
                <a:effectLst>
                  <a:outerShdw blurRad="38100" dist="38100" dir="2700000" algn="tl">
                    <a:srgbClr val="000000">
                      <a:alpha val="43137"/>
                    </a:srgbClr>
                  </a:outerShdw>
                </a:effectLst>
                <a:latin typeface="+mj-lt"/>
                <a:ea typeface="+mj-ea"/>
                <a:cs typeface="+mj-cs"/>
              </a:rPr>
            </a:br>
            <a:r>
              <a:rPr lang="en-US" b="1" kern="1200" dirty="0">
                <a:solidFill>
                  <a:srgbClr val="FF0000"/>
                </a:solidFill>
                <a:effectLst>
                  <a:outerShdw blurRad="38100" dist="38100" dir="2700000" algn="tl">
                    <a:srgbClr val="000000">
                      <a:alpha val="43137"/>
                    </a:srgbClr>
                  </a:outerShdw>
                </a:effectLst>
                <a:latin typeface="+mj-lt"/>
                <a:ea typeface="+mj-ea"/>
                <a:cs typeface="+mj-cs"/>
              </a:rPr>
              <a:t>$3,500 - $3,900</a:t>
            </a:r>
          </a:p>
        </p:txBody>
      </p:sp>
    </p:spTree>
    <p:extLst>
      <p:ext uri="{BB962C8B-B14F-4D97-AF65-F5344CB8AC3E}">
        <p14:creationId xmlns:p14="http://schemas.microsoft.com/office/powerpoint/2010/main" val="3609564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BD0A92D-399A-41B4-B955-6B72A41B7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048" y="0"/>
            <a:ext cx="9340048" cy="6850894"/>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D6A49DF9-534D-4905-8F46-02AB63EB6F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23313"/>
          <a:stretch/>
        </p:blipFill>
        <p:spPr>
          <a:xfrm flipH="1">
            <a:off x="-196051" y="0"/>
            <a:ext cx="9340050" cy="6850894"/>
          </a:xfrm>
          <a:prstGeom prst="rect">
            <a:avLst/>
          </a:prstGeom>
        </p:spPr>
      </p:pic>
      <p:sp>
        <p:nvSpPr>
          <p:cNvPr id="15" name="Freeform 56">
            <a:extLst>
              <a:ext uri="{FF2B5EF4-FFF2-40B4-BE49-F238E27FC236}">
                <a16:creationId xmlns:a16="http://schemas.microsoft.com/office/drawing/2014/main" id="{9FA51AA9-DFBD-4CB2-9C70-26DAC24A3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213" y="-7107"/>
            <a:ext cx="4301461" cy="3189918"/>
          </a:xfrm>
          <a:custGeom>
            <a:avLst/>
            <a:gdLst>
              <a:gd name="connsiteX0" fmla="*/ 268379 w 4305922"/>
              <a:gd name="connsiteY0" fmla="*/ 0 h 3193227"/>
              <a:gd name="connsiteX1" fmla="*/ 4037544 w 4305922"/>
              <a:gd name="connsiteY1" fmla="*/ 0 h 3193227"/>
              <a:gd name="connsiteX2" fmla="*/ 4046072 w 4305922"/>
              <a:gd name="connsiteY2" fmla="*/ 14037 h 3193227"/>
              <a:gd name="connsiteX3" fmla="*/ 4305922 w 4305922"/>
              <a:gd name="connsiteY3" fmla="*/ 1040266 h 3193227"/>
              <a:gd name="connsiteX4" fmla="*/ 2152962 w 4305922"/>
              <a:gd name="connsiteY4" fmla="*/ 3193227 h 3193227"/>
              <a:gd name="connsiteX5" fmla="*/ 0 w 4305922"/>
              <a:gd name="connsiteY5" fmla="*/ 1040266 h 3193227"/>
              <a:gd name="connsiteX6" fmla="*/ 259851 w 4305922"/>
              <a:gd name="connsiteY6" fmla="*/ 14037 h 319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5922" h="3193227">
                <a:moveTo>
                  <a:pt x="268379" y="0"/>
                </a:moveTo>
                <a:lnTo>
                  <a:pt x="4037544" y="0"/>
                </a:lnTo>
                <a:lnTo>
                  <a:pt x="4046072" y="14037"/>
                </a:lnTo>
                <a:cubicBezTo>
                  <a:pt x="4211790" y="319097"/>
                  <a:pt x="4305922" y="668689"/>
                  <a:pt x="4305922" y="1040266"/>
                </a:cubicBezTo>
                <a:cubicBezTo>
                  <a:pt x="4305922" y="2229314"/>
                  <a:pt x="3342009" y="3193227"/>
                  <a:pt x="2152962" y="3193227"/>
                </a:cubicBezTo>
                <a:cubicBezTo>
                  <a:pt x="963913" y="3193227"/>
                  <a:pt x="0" y="2229314"/>
                  <a:pt x="0" y="1040266"/>
                </a:cubicBezTo>
                <a:cubicBezTo>
                  <a:pt x="0" y="668689"/>
                  <a:pt x="94133" y="319097"/>
                  <a:pt x="259851" y="14037"/>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Picture 2" descr="http://sarasotaavionics.com/images/productimages/garmin/gdl88a.jpg">
            <a:extLst>
              <a:ext uri="{FF2B5EF4-FFF2-40B4-BE49-F238E27FC236}">
                <a16:creationId xmlns:a16="http://schemas.microsoft.com/office/drawing/2014/main" id="{BF8CFFF2-07FA-4B25-9452-FBA765255E99}"/>
              </a:ext>
            </a:extLst>
          </p:cNvPr>
          <p:cNvPicPr>
            <a:picLocks noChangeAspect="1" noChangeArrowheads="1"/>
          </p:cNvPicPr>
          <p:nvPr/>
        </p:nvPicPr>
        <p:blipFill rotWithShape="1">
          <a:blip r:embed="rId3" cstate="print">
            <a:alphaModFix/>
          </a:blip>
          <a:srcRect t="12274" r="-1" b="12127"/>
          <a:stretch/>
        </p:blipFill>
        <p:spPr bwMode="auto">
          <a:xfrm>
            <a:off x="329848" y="-15077"/>
            <a:ext cx="4059658" cy="3069017"/>
          </a:xfrm>
          <a:custGeom>
            <a:avLst/>
            <a:gdLst>
              <a:gd name="connsiteX0" fmla="*/ 288818 w 4063868"/>
              <a:gd name="connsiteY0" fmla="*/ 0 h 3072200"/>
              <a:gd name="connsiteX1" fmla="*/ 3775050 w 4063868"/>
              <a:gd name="connsiteY1" fmla="*/ 0 h 3072200"/>
              <a:gd name="connsiteX2" fmla="*/ 3818625 w 4063868"/>
              <a:gd name="connsiteY2" fmla="*/ 71726 h 3072200"/>
              <a:gd name="connsiteX3" fmla="*/ 4063868 w 4063868"/>
              <a:gd name="connsiteY3" fmla="*/ 1040266 h 3072200"/>
              <a:gd name="connsiteX4" fmla="*/ 2031934 w 4063868"/>
              <a:gd name="connsiteY4" fmla="*/ 3072200 h 3072200"/>
              <a:gd name="connsiteX5" fmla="*/ 0 w 4063868"/>
              <a:gd name="connsiteY5" fmla="*/ 1040266 h 3072200"/>
              <a:gd name="connsiteX6" fmla="*/ 245244 w 4063868"/>
              <a:gd name="connsiteY6" fmla="*/ 71726 h 30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3868" h="3072200">
                <a:moveTo>
                  <a:pt x="288818" y="0"/>
                </a:moveTo>
                <a:lnTo>
                  <a:pt x="3775050" y="0"/>
                </a:lnTo>
                <a:lnTo>
                  <a:pt x="3818625" y="71726"/>
                </a:lnTo>
                <a:cubicBezTo>
                  <a:pt x="3975028" y="359637"/>
                  <a:pt x="4063868" y="689577"/>
                  <a:pt x="4063868" y="1040266"/>
                </a:cubicBezTo>
                <a:cubicBezTo>
                  <a:pt x="4063868" y="2162473"/>
                  <a:pt x="3154140" y="3072200"/>
                  <a:pt x="2031934" y="3072200"/>
                </a:cubicBezTo>
                <a:cubicBezTo>
                  <a:pt x="909728" y="3072200"/>
                  <a:pt x="0" y="2162473"/>
                  <a:pt x="0" y="1040266"/>
                </a:cubicBezTo>
                <a:cubicBezTo>
                  <a:pt x="0" y="689577"/>
                  <a:pt x="88841" y="359637"/>
                  <a:pt x="245244" y="71726"/>
                </a:cubicBezTo>
                <a:close/>
              </a:path>
            </a:pathLst>
          </a:custGeom>
          <a:noFill/>
          <a:effectLst>
            <a:softEdge rad="0"/>
          </a:effectLst>
        </p:spPr>
      </p:pic>
      <p:sp>
        <p:nvSpPr>
          <p:cNvPr id="17" name="Freeform 58">
            <a:extLst>
              <a:ext uri="{FF2B5EF4-FFF2-40B4-BE49-F238E27FC236}">
                <a16:creationId xmlns:a16="http://schemas.microsoft.com/office/drawing/2014/main" id="{D5905D0D-FE5E-454B-A340-4DE821C09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2327" y="1420882"/>
            <a:ext cx="4501673" cy="5437119"/>
          </a:xfrm>
          <a:custGeom>
            <a:avLst/>
            <a:gdLst>
              <a:gd name="connsiteX0" fmla="*/ 3034499 w 4506342"/>
              <a:gd name="connsiteY0" fmla="*/ 0 h 5442758"/>
              <a:gd name="connsiteX1" fmla="*/ 4480922 w 4506342"/>
              <a:gd name="connsiteY1" fmla="*/ 366248 h 5442758"/>
              <a:gd name="connsiteX2" fmla="*/ 4506342 w 4506342"/>
              <a:gd name="connsiteY2" fmla="*/ 381691 h 5442758"/>
              <a:gd name="connsiteX3" fmla="*/ 4506342 w 4506342"/>
              <a:gd name="connsiteY3" fmla="*/ 5442758 h 5442758"/>
              <a:gd name="connsiteX4" fmla="*/ 1193461 w 4506342"/>
              <a:gd name="connsiteY4" fmla="*/ 5442758 h 5442758"/>
              <a:gd name="connsiteX5" fmla="*/ 1104276 w 4506342"/>
              <a:gd name="connsiteY5" fmla="*/ 5376066 h 5442758"/>
              <a:gd name="connsiteX6" fmla="*/ 0 w 4506342"/>
              <a:gd name="connsiteY6" fmla="*/ 3034499 h 5442758"/>
              <a:gd name="connsiteX7" fmla="*/ 3034499 w 4506342"/>
              <a:gd name="connsiteY7" fmla="*/ 0 h 544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6342" h="5442758">
                <a:moveTo>
                  <a:pt x="3034499" y="0"/>
                </a:moveTo>
                <a:cubicBezTo>
                  <a:pt x="3558220" y="0"/>
                  <a:pt x="4050953" y="132675"/>
                  <a:pt x="4480922" y="366248"/>
                </a:cubicBezTo>
                <a:lnTo>
                  <a:pt x="4506342" y="381691"/>
                </a:lnTo>
                <a:lnTo>
                  <a:pt x="4506342" y="5442758"/>
                </a:lnTo>
                <a:lnTo>
                  <a:pt x="1193461" y="5442758"/>
                </a:lnTo>
                <a:lnTo>
                  <a:pt x="1104276" y="5376066"/>
                </a:lnTo>
                <a:cubicBezTo>
                  <a:pt x="429867" y="4819495"/>
                  <a:pt x="0" y="3977198"/>
                  <a:pt x="0" y="3034499"/>
                </a:cubicBezTo>
                <a:cubicBezTo>
                  <a:pt x="0" y="1358591"/>
                  <a:pt x="1358591" y="0"/>
                  <a:pt x="3034499"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2" descr="Image result for garmin 750">
            <a:extLst>
              <a:ext uri="{FF2B5EF4-FFF2-40B4-BE49-F238E27FC236}">
                <a16:creationId xmlns:a16="http://schemas.microsoft.com/office/drawing/2014/main" id="{91BEF33F-9AE0-43AD-9790-71E927E98CF2}"/>
              </a:ext>
            </a:extLst>
          </p:cNvPr>
          <p:cNvPicPr>
            <a:picLocks noChangeAspect="1" noChangeArrowheads="1"/>
          </p:cNvPicPr>
          <p:nvPr/>
        </p:nvPicPr>
        <p:blipFill rotWithShape="1">
          <a:blip r:embed="rId4" cstate="print">
            <a:alphaModFix/>
          </a:blip>
          <a:srcRect l="19394" r="18887" b="-1"/>
          <a:stretch/>
        </p:blipFill>
        <p:spPr bwMode="auto">
          <a:xfrm>
            <a:off x="4797277" y="1575831"/>
            <a:ext cx="4346723" cy="5282169"/>
          </a:xfrm>
          <a:custGeom>
            <a:avLst/>
            <a:gdLst>
              <a:gd name="connsiteX0" fmla="*/ 2879389 w 4351232"/>
              <a:gd name="connsiteY0" fmla="*/ 0 h 5287648"/>
              <a:gd name="connsiteX1" fmla="*/ 4251877 w 4351232"/>
              <a:gd name="connsiteY1" fmla="*/ 347527 h 5287648"/>
              <a:gd name="connsiteX2" fmla="*/ 4351232 w 4351232"/>
              <a:gd name="connsiteY2" fmla="*/ 407886 h 5287648"/>
              <a:gd name="connsiteX3" fmla="*/ 4351232 w 4351232"/>
              <a:gd name="connsiteY3" fmla="*/ 5287648 h 5287648"/>
              <a:gd name="connsiteX4" fmla="*/ 1303444 w 4351232"/>
              <a:gd name="connsiteY4" fmla="*/ 5287648 h 5287648"/>
              <a:gd name="connsiteX5" fmla="*/ 1269495 w 4351232"/>
              <a:gd name="connsiteY5" fmla="*/ 5267024 h 5287648"/>
              <a:gd name="connsiteX6" fmla="*/ 0 w 4351232"/>
              <a:gd name="connsiteY6" fmla="*/ 2879389 h 5287648"/>
              <a:gd name="connsiteX7" fmla="*/ 2879389 w 4351232"/>
              <a:gd name="connsiteY7" fmla="*/ 0 h 52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1232" h="5287648">
                <a:moveTo>
                  <a:pt x="2879389" y="0"/>
                </a:moveTo>
                <a:cubicBezTo>
                  <a:pt x="3376340" y="0"/>
                  <a:pt x="3843887" y="125893"/>
                  <a:pt x="4251877" y="347527"/>
                </a:cubicBezTo>
                <a:lnTo>
                  <a:pt x="4351232" y="407886"/>
                </a:lnTo>
                <a:lnTo>
                  <a:pt x="4351232" y="5287648"/>
                </a:lnTo>
                <a:lnTo>
                  <a:pt x="1303444" y="5287648"/>
                </a:lnTo>
                <a:lnTo>
                  <a:pt x="1269495" y="5267024"/>
                </a:lnTo>
                <a:cubicBezTo>
                  <a:pt x="503573" y="4749577"/>
                  <a:pt x="0" y="3873291"/>
                  <a:pt x="0" y="2879389"/>
                </a:cubicBezTo>
                <a:cubicBezTo>
                  <a:pt x="0" y="1289146"/>
                  <a:pt x="1289146" y="0"/>
                  <a:pt x="2879389" y="0"/>
                </a:cubicBezTo>
                <a:close/>
              </a:path>
            </a:pathLst>
          </a:custGeom>
          <a:effectLst>
            <a:softEdge rad="0"/>
          </a:effectLst>
        </p:spPr>
      </p:pic>
      <p:sp>
        <p:nvSpPr>
          <p:cNvPr id="4" name="Slide Number Placeholder 3">
            <a:extLst>
              <a:ext uri="{FF2B5EF4-FFF2-40B4-BE49-F238E27FC236}">
                <a16:creationId xmlns:a16="http://schemas.microsoft.com/office/drawing/2014/main" id="{45208582-FC35-44FA-92F6-9A21DBBA6ED5}"/>
              </a:ext>
            </a:extLst>
          </p:cNvPr>
          <p:cNvSpPr>
            <a:spLocks noGrp="1"/>
          </p:cNvSpPr>
          <p:nvPr>
            <p:ph type="sldNum" sz="quarter" idx="12"/>
          </p:nvPr>
        </p:nvSpPr>
        <p:spPr>
          <a:xfrm>
            <a:off x="8523308" y="6584207"/>
            <a:ext cx="428046" cy="235550"/>
          </a:xfrm>
        </p:spPr>
        <p:txBody>
          <a:bodyPr vert="horz" lIns="91440" tIns="45720" rIns="91440" bIns="45720" rtlCol="0" anchor="ctr">
            <a:normAutofit/>
          </a:bodyPr>
          <a:lstStyle/>
          <a:p>
            <a:pPr>
              <a:spcAft>
                <a:spcPts val="600"/>
              </a:spcAft>
            </a:pPr>
            <a:fld id="{8CCC93C7-37EB-4A4E-85FC-B3A37BFCB519}" type="slidenum">
              <a:rPr lang="en-US" sz="825">
                <a:solidFill>
                  <a:srgbClr val="FFFFFF"/>
                </a:solidFill>
              </a:rPr>
              <a:pPr>
                <a:spcAft>
                  <a:spcPts val="600"/>
                </a:spcAft>
              </a:pPr>
              <a:t>171</a:t>
            </a:fld>
            <a:endParaRPr lang="en-US" sz="825">
              <a:solidFill>
                <a:srgbClr val="FFFFFF"/>
              </a:solidFill>
            </a:endParaRPr>
          </a:p>
        </p:txBody>
      </p:sp>
      <p:pic>
        <p:nvPicPr>
          <p:cNvPr id="12" name="Picture 11" descr="waasINSIDE.gif">
            <a:extLst>
              <a:ext uri="{FF2B5EF4-FFF2-40B4-BE49-F238E27FC236}">
                <a16:creationId xmlns:a16="http://schemas.microsoft.com/office/drawing/2014/main" id="{CAFE3325-6665-498C-9529-E242684D6F0D}"/>
              </a:ext>
            </a:extLst>
          </p:cNvPr>
          <p:cNvPicPr>
            <a:picLocks noChangeAspect="1"/>
          </p:cNvPicPr>
          <p:nvPr/>
        </p:nvPicPr>
        <p:blipFill>
          <a:blip r:embed="rId5" cstate="print"/>
          <a:stretch>
            <a:fillRect/>
          </a:stretch>
        </p:blipFill>
        <p:spPr>
          <a:xfrm>
            <a:off x="4585996" y="115197"/>
            <a:ext cx="1992712" cy="1713603"/>
          </a:xfrm>
          <a:prstGeom prst="rect">
            <a:avLst/>
          </a:prstGeom>
        </p:spPr>
      </p:pic>
      <p:pic>
        <p:nvPicPr>
          <p:cNvPr id="14" name="Picture 13" descr="inNout-.gif">
            <a:extLst>
              <a:ext uri="{FF2B5EF4-FFF2-40B4-BE49-F238E27FC236}">
                <a16:creationId xmlns:a16="http://schemas.microsoft.com/office/drawing/2014/main" id="{CEF59B8D-DF80-4598-887E-2B2B56CBA4C9}"/>
              </a:ext>
            </a:extLst>
          </p:cNvPr>
          <p:cNvPicPr>
            <a:picLocks noChangeAspect="1"/>
          </p:cNvPicPr>
          <p:nvPr/>
        </p:nvPicPr>
        <p:blipFill>
          <a:blip r:embed="rId6" cstate="print"/>
          <a:stretch>
            <a:fillRect/>
          </a:stretch>
        </p:blipFill>
        <p:spPr>
          <a:xfrm>
            <a:off x="6846017" y="76343"/>
            <a:ext cx="1677291" cy="1118194"/>
          </a:xfrm>
          <a:prstGeom prst="rect">
            <a:avLst/>
          </a:prstGeom>
        </p:spPr>
      </p:pic>
      <p:pic>
        <p:nvPicPr>
          <p:cNvPr id="7" name="Picture 6">
            <a:extLst>
              <a:ext uri="{FF2B5EF4-FFF2-40B4-BE49-F238E27FC236}">
                <a16:creationId xmlns:a16="http://schemas.microsoft.com/office/drawing/2014/main" id="{3D6D51E0-D107-4C2D-AB47-C3483DFBB1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263" y="3432338"/>
            <a:ext cx="4301461" cy="2152381"/>
          </a:xfrm>
          <a:prstGeom prst="rect">
            <a:avLst/>
          </a:prstGeom>
        </p:spPr>
      </p:pic>
      <p:pic>
        <p:nvPicPr>
          <p:cNvPr id="16" name="Picture 4" descr="http://www.fullcycle.com.au/storage/bikelogos/Garmin-Logo.gif?__SQUARESPACE_CACHEVERSION=1335501166310">
            <a:extLst>
              <a:ext uri="{FF2B5EF4-FFF2-40B4-BE49-F238E27FC236}">
                <a16:creationId xmlns:a16="http://schemas.microsoft.com/office/drawing/2014/main" id="{3C19608B-3AA4-4A54-83C0-69DD824F9400}"/>
              </a:ext>
            </a:extLst>
          </p:cNvPr>
          <p:cNvPicPr>
            <a:picLocks noChangeAspect="1" noChangeArrowheads="1"/>
          </p:cNvPicPr>
          <p:nvPr/>
        </p:nvPicPr>
        <p:blipFill>
          <a:blip r:embed="rId8" cstate="print"/>
          <a:srcRect/>
          <a:stretch>
            <a:fillRect/>
          </a:stretch>
        </p:blipFill>
        <p:spPr bwMode="auto">
          <a:xfrm>
            <a:off x="59224" y="3809999"/>
            <a:ext cx="2778054" cy="753205"/>
          </a:xfrm>
          <a:prstGeom prst="rect">
            <a:avLst/>
          </a:prstGeom>
          <a:noFill/>
        </p:spPr>
      </p:pic>
      <p:sp>
        <p:nvSpPr>
          <p:cNvPr id="2" name="Title 1">
            <a:extLst>
              <a:ext uri="{FF2B5EF4-FFF2-40B4-BE49-F238E27FC236}">
                <a16:creationId xmlns:a16="http://schemas.microsoft.com/office/drawing/2014/main" id="{E5754288-794F-444F-B06E-EA1AD64617E2}"/>
              </a:ext>
            </a:extLst>
          </p:cNvPr>
          <p:cNvSpPr>
            <a:spLocks noGrp="1"/>
          </p:cNvSpPr>
          <p:nvPr>
            <p:ph type="title"/>
          </p:nvPr>
        </p:nvSpPr>
        <p:spPr>
          <a:xfrm>
            <a:off x="14040" y="4732115"/>
            <a:ext cx="4459934" cy="972836"/>
          </a:xfrm>
        </p:spPr>
        <p:txBody>
          <a:bodyPr vert="horz" lIns="91440" tIns="45720" rIns="91440" bIns="45720" rtlCol="0" anchor="t">
            <a:normAutofit fontScale="90000"/>
          </a:bodyPr>
          <a:lstStyle/>
          <a:p>
            <a:pPr algn="l" defTabSz="685800">
              <a:lnSpc>
                <a:spcPct val="90000"/>
              </a:lnSpc>
            </a:pPr>
            <a:r>
              <a:rPr lang="en-US" sz="6700" b="1" kern="1200" dirty="0">
                <a:solidFill>
                  <a:srgbClr val="000000"/>
                </a:solidFill>
                <a:effectLst>
                  <a:outerShdw blurRad="38100" dist="38100" dir="2700000" algn="tl">
                    <a:srgbClr val="000000">
                      <a:alpha val="43137"/>
                    </a:srgbClr>
                  </a:outerShdw>
                </a:effectLst>
                <a:latin typeface="+mj-lt"/>
                <a:ea typeface="+mj-ea"/>
                <a:cs typeface="+mj-cs"/>
              </a:rPr>
              <a:t>GDL 88</a:t>
            </a:r>
            <a:r>
              <a:rPr lang="en-US" sz="6700" b="1" kern="1200" dirty="0">
                <a:solidFill>
                  <a:srgbClr val="0070C0"/>
                </a:solidFill>
                <a:effectLst>
                  <a:outerShdw blurRad="38100" dist="38100" dir="2700000" algn="tl">
                    <a:srgbClr val="000000">
                      <a:alpha val="43137"/>
                    </a:srgbClr>
                  </a:outerShdw>
                </a:effectLst>
                <a:latin typeface="+mj-lt"/>
                <a:ea typeface="+mj-ea"/>
                <a:cs typeface="+mj-cs"/>
              </a:rPr>
              <a:t>W</a:t>
            </a:r>
            <a:r>
              <a:rPr lang="en-US" sz="6700" kern="1200" dirty="0">
                <a:solidFill>
                  <a:srgbClr val="000000"/>
                </a:solidFill>
                <a:latin typeface="+mj-lt"/>
                <a:ea typeface="+mj-ea"/>
                <a:cs typeface="+mj-cs"/>
              </a:rPr>
              <a:t> </a:t>
            </a:r>
            <a:br>
              <a:rPr lang="en-US" sz="3300" kern="1200" dirty="0">
                <a:solidFill>
                  <a:srgbClr val="000000"/>
                </a:solidFill>
                <a:latin typeface="+mj-lt"/>
                <a:ea typeface="+mj-ea"/>
                <a:cs typeface="+mj-cs"/>
              </a:rPr>
            </a:br>
            <a:r>
              <a:rPr lang="en-US" b="1" kern="1200" dirty="0">
                <a:solidFill>
                  <a:srgbClr val="FF0000"/>
                </a:solidFill>
                <a:latin typeface="+mj-lt"/>
                <a:ea typeface="+mj-ea"/>
                <a:cs typeface="+mj-cs"/>
              </a:rPr>
              <a:t>$4,500 - $5,000</a:t>
            </a:r>
          </a:p>
        </p:txBody>
      </p:sp>
    </p:spTree>
    <p:extLst>
      <p:ext uri="{BB962C8B-B14F-4D97-AF65-F5344CB8AC3E}">
        <p14:creationId xmlns:p14="http://schemas.microsoft.com/office/powerpoint/2010/main" val="1472550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4FF5D-A0B6-48A9-B004-B9A6942FA5AD}"/>
              </a:ext>
            </a:extLst>
          </p:cNvPr>
          <p:cNvSpPr>
            <a:spLocks noGrp="1"/>
          </p:cNvSpPr>
          <p:nvPr>
            <p:ph type="title"/>
          </p:nvPr>
        </p:nvSpPr>
        <p:spPr>
          <a:xfrm>
            <a:off x="457200" y="4385066"/>
            <a:ext cx="8192729" cy="1317643"/>
          </a:xfrm>
        </p:spPr>
        <p:txBody>
          <a:bodyPr vert="horz" lIns="91440" tIns="45720" rIns="91440" bIns="45720" rtlCol="0" anchor="b">
            <a:normAutofit fontScale="90000"/>
          </a:bodyPr>
          <a:lstStyle/>
          <a:p>
            <a:pPr algn="l">
              <a:lnSpc>
                <a:spcPct val="90000"/>
              </a:lnSpc>
            </a:pPr>
            <a:r>
              <a:rPr lang="en-US" sz="6000" b="1" kern="1200" dirty="0">
                <a:solidFill>
                  <a:schemeClr val="tx1"/>
                </a:solidFill>
                <a:effectLst>
                  <a:outerShdw blurRad="38100" dist="38100" dir="2700000" algn="tl">
                    <a:srgbClr val="000000">
                      <a:alpha val="43137"/>
                    </a:srgbClr>
                  </a:outerShdw>
                </a:effectLst>
                <a:latin typeface="+mj-lt"/>
                <a:ea typeface="+mj-ea"/>
                <a:cs typeface="+mj-cs"/>
              </a:rPr>
              <a:t>Ranger FDL-978-TXL, </a:t>
            </a:r>
            <a:r>
              <a:rPr lang="en-US" sz="6000" b="1" kern="1200" dirty="0">
                <a:solidFill>
                  <a:srgbClr val="FFC000"/>
                </a:solidFill>
                <a:effectLst>
                  <a:outerShdw blurRad="38100" dist="38100" dir="2700000" algn="tl">
                    <a:srgbClr val="000000">
                      <a:alpha val="43137"/>
                    </a:srgbClr>
                  </a:outerShdw>
                </a:effectLst>
                <a:latin typeface="+mj-lt"/>
                <a:ea typeface="+mj-ea"/>
                <a:cs typeface="+mj-cs"/>
              </a:rPr>
              <a:t>$1,995</a:t>
            </a:r>
          </a:p>
        </p:txBody>
      </p:sp>
      <p:pic>
        <p:nvPicPr>
          <p:cNvPr id="6" name="Picture 5" descr="out.jpg">
            <a:extLst>
              <a:ext uri="{FF2B5EF4-FFF2-40B4-BE49-F238E27FC236}">
                <a16:creationId xmlns:a16="http://schemas.microsoft.com/office/drawing/2014/main" id="{CEFB7F47-078A-4D89-8F87-C566A9D94629}"/>
              </a:ext>
            </a:extLst>
          </p:cNvPr>
          <p:cNvPicPr>
            <a:picLocks noChangeAspect="1"/>
          </p:cNvPicPr>
          <p:nvPr/>
        </p:nvPicPr>
        <p:blipFill rotWithShape="1">
          <a:blip r:embed="rId2" cstate="print"/>
          <a:srcRect l="12217" r="18169"/>
          <a:stretch/>
        </p:blipFill>
        <p:spPr>
          <a:xfrm>
            <a:off x="20" y="10"/>
            <a:ext cx="4571975" cy="4252522"/>
          </a:xfrm>
          <a:prstGeom prst="rect">
            <a:avLst/>
          </a:prstGeom>
        </p:spPr>
      </p:pic>
      <p:pic>
        <p:nvPicPr>
          <p:cNvPr id="5" name="Picture 2" descr="Click to view RANGR-TX System full image">
            <a:extLst>
              <a:ext uri="{FF2B5EF4-FFF2-40B4-BE49-F238E27FC236}">
                <a16:creationId xmlns:a16="http://schemas.microsoft.com/office/drawing/2014/main" id="{72CFD268-FF84-48E3-BDD4-7D34F4B276C8}"/>
              </a:ext>
            </a:extLst>
          </p:cNvPr>
          <p:cNvPicPr>
            <a:picLocks noChangeAspect="1" noChangeArrowheads="1"/>
          </p:cNvPicPr>
          <p:nvPr/>
        </p:nvPicPr>
        <p:blipFill rotWithShape="1">
          <a:blip r:embed="rId3" cstate="print"/>
          <a:srcRect t="5295" b="1677"/>
          <a:stretch/>
        </p:blipFill>
        <p:spPr bwMode="auto">
          <a:xfrm>
            <a:off x="4571999" y="-681"/>
            <a:ext cx="4572001" cy="4253215"/>
          </a:xfrm>
          <a:prstGeom prst="rect">
            <a:avLst/>
          </a:prstGeom>
          <a:noFill/>
        </p:spPr>
      </p:pic>
      <p:cxnSp>
        <p:nvCxnSpPr>
          <p:cNvPr id="11" name="Straight Connector 1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25C4C98-A82F-4EF7-9417-972C06F22747}"/>
              </a:ext>
            </a:extLst>
          </p:cNvPr>
          <p:cNvSpPr>
            <a:spLocks noGrp="1"/>
          </p:cNvSpPr>
          <p:nvPr>
            <p:ph type="sldNum" sz="quarter" idx="12"/>
          </p:nvPr>
        </p:nvSpPr>
        <p:spPr>
          <a:xfrm>
            <a:off x="8054502" y="6356350"/>
            <a:ext cx="460848" cy="365125"/>
          </a:xfrm>
        </p:spPr>
        <p:txBody>
          <a:bodyPr vert="horz" lIns="91440" tIns="45720" rIns="91440" bIns="45720" rtlCol="0" anchor="ctr">
            <a:normAutofit/>
          </a:bodyPr>
          <a:lstStyle/>
          <a:p>
            <a:pPr>
              <a:spcAft>
                <a:spcPts val="600"/>
              </a:spcAft>
            </a:pPr>
            <a:fld id="{8CCC93C7-37EB-4A4E-85FC-B3A37BFCB519}" type="slidenum">
              <a:rPr lang="en-US" sz="1000">
                <a:solidFill>
                  <a:schemeClr val="tx1"/>
                </a:solidFill>
              </a:rPr>
              <a:pPr>
                <a:spcAft>
                  <a:spcPts val="600"/>
                </a:spcAft>
              </a:pPr>
              <a:t>172</a:t>
            </a:fld>
            <a:endParaRPr lang="en-US" sz="1000">
              <a:solidFill>
                <a:schemeClr val="tx1"/>
              </a:solidFill>
            </a:endParaRPr>
          </a:p>
        </p:txBody>
      </p:sp>
      <p:pic>
        <p:nvPicPr>
          <p:cNvPr id="9" name="Picture 8" descr="waasINSIDE.gif">
            <a:extLst>
              <a:ext uri="{FF2B5EF4-FFF2-40B4-BE49-F238E27FC236}">
                <a16:creationId xmlns:a16="http://schemas.microsoft.com/office/drawing/2014/main" id="{D0302E9B-DE8E-4F40-84DF-6D3DF49439FD}"/>
              </a:ext>
            </a:extLst>
          </p:cNvPr>
          <p:cNvPicPr>
            <a:picLocks noChangeAspect="1"/>
          </p:cNvPicPr>
          <p:nvPr/>
        </p:nvPicPr>
        <p:blipFill>
          <a:blip r:embed="rId4" cstate="print"/>
          <a:stretch>
            <a:fillRect/>
          </a:stretch>
        </p:blipFill>
        <p:spPr>
          <a:xfrm>
            <a:off x="5676894" y="228600"/>
            <a:ext cx="2362200" cy="2031338"/>
          </a:xfrm>
          <a:prstGeom prst="rect">
            <a:avLst/>
          </a:prstGeom>
        </p:spPr>
      </p:pic>
      <p:pic>
        <p:nvPicPr>
          <p:cNvPr id="10" name="Picture 2" descr="Freeflight Systems Logo">
            <a:extLst>
              <a:ext uri="{FF2B5EF4-FFF2-40B4-BE49-F238E27FC236}">
                <a16:creationId xmlns:a16="http://schemas.microsoft.com/office/drawing/2014/main" id="{4347BB26-6B4C-42CC-B9C3-93A8FA1AD00C}"/>
              </a:ext>
            </a:extLst>
          </p:cNvPr>
          <p:cNvPicPr>
            <a:picLocks noChangeAspect="1" noChangeArrowheads="1"/>
          </p:cNvPicPr>
          <p:nvPr/>
        </p:nvPicPr>
        <p:blipFill>
          <a:blip r:embed="rId5" cstate="print"/>
          <a:srcRect/>
          <a:stretch>
            <a:fillRect/>
          </a:stretch>
        </p:blipFill>
        <p:spPr bwMode="auto">
          <a:xfrm>
            <a:off x="6096000" y="3338150"/>
            <a:ext cx="2855412" cy="975452"/>
          </a:xfrm>
          <a:prstGeom prst="rect">
            <a:avLst/>
          </a:prstGeom>
          <a:noFill/>
        </p:spPr>
      </p:pic>
    </p:spTree>
    <p:extLst>
      <p:ext uri="{BB962C8B-B14F-4D97-AF65-F5344CB8AC3E}">
        <p14:creationId xmlns:p14="http://schemas.microsoft.com/office/powerpoint/2010/main" val="33329168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E1E8C4-54AD-4A1D-A2B5-9C32408EA1F0}"/>
              </a:ext>
            </a:extLst>
          </p:cNvPr>
          <p:cNvSpPr>
            <a:spLocks noGrp="1"/>
          </p:cNvSpPr>
          <p:nvPr>
            <p:ph type="title"/>
          </p:nvPr>
        </p:nvSpPr>
        <p:spPr>
          <a:xfrm>
            <a:off x="409763" y="433545"/>
            <a:ext cx="8354890" cy="930447"/>
          </a:xfrm>
        </p:spPr>
        <p:txBody>
          <a:bodyPr vert="horz" lIns="91440" tIns="45720" rIns="91440" bIns="45720" rtlCol="0" anchor="b">
            <a:normAutofit/>
          </a:bodyPr>
          <a:lstStyle/>
          <a:p>
            <a:pPr>
              <a:lnSpc>
                <a:spcPct val="90000"/>
              </a:lnSpc>
            </a:pPr>
            <a:r>
              <a:rPr lang="en-US" sz="4700" b="1" dirty="0">
                <a:solidFill>
                  <a:srgbClr val="FFFFFF"/>
                </a:solidFill>
                <a:effectLst>
                  <a:outerShdw blurRad="38100" dist="38100" dir="2700000" algn="tl">
                    <a:srgbClr val="000000">
                      <a:alpha val="43137"/>
                    </a:srgbClr>
                  </a:outerShdw>
                </a:effectLst>
              </a:rPr>
              <a:t>Ranger FDL-978-XVRL, </a:t>
            </a:r>
            <a:r>
              <a:rPr lang="en-US" sz="4700" b="1" dirty="0">
                <a:solidFill>
                  <a:srgbClr val="FFC000"/>
                </a:solidFill>
                <a:effectLst>
                  <a:outerShdw blurRad="38100" dist="38100" dir="2700000" algn="tl">
                    <a:srgbClr val="000000">
                      <a:alpha val="43137"/>
                    </a:srgbClr>
                  </a:outerShdw>
                </a:effectLst>
              </a:rPr>
              <a:t>$3,695</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2" descr="Click to view RANGR-TX System full image">
            <a:extLst>
              <a:ext uri="{FF2B5EF4-FFF2-40B4-BE49-F238E27FC236}">
                <a16:creationId xmlns:a16="http://schemas.microsoft.com/office/drawing/2014/main" id="{1AF50628-E20E-4342-946D-A1E64B28AF8C}"/>
              </a:ext>
            </a:extLst>
          </p:cNvPr>
          <p:cNvPicPr>
            <a:picLocks noChangeAspect="1" noChangeArrowheads="1"/>
          </p:cNvPicPr>
          <p:nvPr/>
        </p:nvPicPr>
        <p:blipFill>
          <a:blip r:embed="rId2" cstate="print"/>
          <a:srcRect t="12245" b="10204"/>
          <a:stretch>
            <a:fillRect/>
          </a:stretch>
        </p:blipFill>
        <p:spPr bwMode="auto">
          <a:xfrm>
            <a:off x="248675" y="2838967"/>
            <a:ext cx="4091938" cy="3173338"/>
          </a:xfrm>
          <a:prstGeom prst="rect">
            <a:avLst/>
          </a:prstGeom>
          <a:noFill/>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5" descr="inNout-.gif">
            <a:extLst>
              <a:ext uri="{FF2B5EF4-FFF2-40B4-BE49-F238E27FC236}">
                <a16:creationId xmlns:a16="http://schemas.microsoft.com/office/drawing/2014/main" id="{F5F3F2FA-956C-4861-B9F2-3BBCC19A2099}"/>
              </a:ext>
            </a:extLst>
          </p:cNvPr>
          <p:cNvPicPr>
            <a:picLocks noChangeAspect="1"/>
          </p:cNvPicPr>
          <p:nvPr/>
        </p:nvPicPr>
        <p:blipFill>
          <a:blip r:embed="rId3" cstate="print"/>
          <a:stretch>
            <a:fillRect/>
          </a:stretch>
        </p:blipFill>
        <p:spPr>
          <a:xfrm>
            <a:off x="4833804" y="3061657"/>
            <a:ext cx="4091938" cy="2727958"/>
          </a:xfrm>
          <a:prstGeom prst="rect">
            <a:avLst/>
          </a:prstGeom>
        </p:spPr>
      </p:pic>
      <p:sp>
        <p:nvSpPr>
          <p:cNvPr id="4" name="Slide Number Placeholder 3">
            <a:extLst>
              <a:ext uri="{FF2B5EF4-FFF2-40B4-BE49-F238E27FC236}">
                <a16:creationId xmlns:a16="http://schemas.microsoft.com/office/drawing/2014/main" id="{395E9723-966F-4710-B12F-A5E10ED61800}"/>
              </a:ext>
            </a:extLst>
          </p:cNvPr>
          <p:cNvSpPr>
            <a:spLocks noGrp="1"/>
          </p:cNvSpPr>
          <p:nvPr>
            <p:ph type="sldNum" sz="quarter" idx="12"/>
          </p:nvPr>
        </p:nvSpPr>
        <p:spPr>
          <a:xfrm>
            <a:off x="6452507" y="6522430"/>
            <a:ext cx="2057400" cy="347472"/>
          </a:xfrm>
        </p:spPr>
        <p:txBody>
          <a:bodyPr vert="horz" lIns="91440" tIns="45720" rIns="91440" bIns="45720" rtlCol="0" anchor="ctr">
            <a:normAutofit/>
          </a:bodyPr>
          <a:lstStyle/>
          <a:p>
            <a:pPr>
              <a:spcAft>
                <a:spcPts val="600"/>
              </a:spcAft>
            </a:pPr>
            <a:fld id="{8CCC93C7-37EB-4A4E-85FC-B3A37BFCB519}" type="slidenum">
              <a:rPr lang="en-US">
                <a:solidFill>
                  <a:srgbClr val="898989"/>
                </a:solidFill>
              </a:rPr>
              <a:pPr>
                <a:spcAft>
                  <a:spcPts val="600"/>
                </a:spcAft>
              </a:pPr>
              <a:t>173</a:t>
            </a:fld>
            <a:endParaRPr lang="en-US">
              <a:solidFill>
                <a:srgbClr val="898989"/>
              </a:solidFill>
            </a:endParaRPr>
          </a:p>
        </p:txBody>
      </p:sp>
      <p:pic>
        <p:nvPicPr>
          <p:cNvPr id="10" name="Picture 2" descr="Freeflight Systems Logo">
            <a:extLst>
              <a:ext uri="{FF2B5EF4-FFF2-40B4-BE49-F238E27FC236}">
                <a16:creationId xmlns:a16="http://schemas.microsoft.com/office/drawing/2014/main" id="{BAABEC51-807F-4DB6-B2ED-88A3D0AD7BD2}"/>
              </a:ext>
            </a:extLst>
          </p:cNvPr>
          <p:cNvPicPr>
            <a:picLocks noChangeAspect="1" noChangeArrowheads="1"/>
          </p:cNvPicPr>
          <p:nvPr/>
        </p:nvPicPr>
        <p:blipFill>
          <a:blip r:embed="rId4" cstate="print"/>
          <a:srcRect/>
          <a:stretch>
            <a:fillRect/>
          </a:stretch>
        </p:blipFill>
        <p:spPr bwMode="auto">
          <a:xfrm>
            <a:off x="914400" y="2215793"/>
            <a:ext cx="2595429" cy="886638"/>
          </a:xfrm>
          <a:prstGeom prst="rect">
            <a:avLst/>
          </a:prstGeom>
          <a:noFill/>
        </p:spPr>
      </p:pic>
      <p:pic>
        <p:nvPicPr>
          <p:cNvPr id="12" name="Content Placeholder 7" descr="A close up of a logo&#10;&#10;Description automatically generated">
            <a:extLst>
              <a:ext uri="{FF2B5EF4-FFF2-40B4-BE49-F238E27FC236}">
                <a16:creationId xmlns:a16="http://schemas.microsoft.com/office/drawing/2014/main" id="{12E8ABD9-CF29-4059-9E25-B4EC99062BAC}"/>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5791200" y="2459320"/>
            <a:ext cx="1006469" cy="865255"/>
          </a:xfrm>
        </p:spPr>
      </p:pic>
    </p:spTree>
    <p:extLst>
      <p:ext uri="{BB962C8B-B14F-4D97-AF65-F5344CB8AC3E}">
        <p14:creationId xmlns:p14="http://schemas.microsoft.com/office/powerpoint/2010/main" val="708716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https://www.l-3avionics.com/media/dynamicmenu/NGT-1000.png">
            <a:extLst>
              <a:ext uri="{FF2B5EF4-FFF2-40B4-BE49-F238E27FC236}">
                <a16:creationId xmlns:a16="http://schemas.microsoft.com/office/drawing/2014/main" id="{4E877591-30FB-4FD5-9C36-341DCCB0A1D9}"/>
              </a:ext>
            </a:extLst>
          </p:cNvPr>
          <p:cNvPicPr>
            <a:picLocks noChangeAspect="1" noChangeArrowheads="1"/>
          </p:cNvPicPr>
          <p:nvPr/>
        </p:nvPicPr>
        <p:blipFill rotWithShape="1">
          <a:blip r:embed="rId2" cstate="print">
            <a:alphaModFix/>
          </a:blip>
          <a:srcRect l="4093" r="3336"/>
          <a:stretch/>
        </p:blipFill>
        <p:spPr bwMode="auto">
          <a:xfrm>
            <a:off x="5121052" y="-152400"/>
            <a:ext cx="4022948" cy="3368718"/>
          </a:xfrm>
          <a:prstGeom prst="rect">
            <a:avLst/>
          </a:prstGeom>
          <a:noFill/>
          <a:effectLst/>
        </p:spPr>
      </p:pic>
      <p:pic>
        <p:nvPicPr>
          <p:cNvPr id="11" name="Picture 10">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A3F34A51-4071-48A4-9FEC-A8A741673A9A}"/>
              </a:ext>
            </a:extLst>
          </p:cNvPr>
          <p:cNvSpPr>
            <a:spLocks noGrp="1"/>
          </p:cNvSpPr>
          <p:nvPr>
            <p:ph type="title"/>
          </p:nvPr>
        </p:nvSpPr>
        <p:spPr>
          <a:xfrm>
            <a:off x="603748" y="798445"/>
            <a:ext cx="3602727" cy="1311664"/>
          </a:xfrm>
        </p:spPr>
        <p:txBody>
          <a:bodyPr>
            <a:noAutofit/>
          </a:bodyPr>
          <a:lstStyle/>
          <a:p>
            <a:r>
              <a:rPr lang="en-US" sz="6000" b="1" dirty="0">
                <a:solidFill>
                  <a:srgbClr val="0070C0"/>
                </a:solidFill>
                <a:effectLst>
                  <a:outerShdw blurRad="38100" dist="38100" dir="2700000" algn="tl">
                    <a:srgbClr val="000000">
                      <a:alpha val="43137"/>
                    </a:srgbClr>
                  </a:outerShdw>
                </a:effectLst>
              </a:rPr>
              <a:t>All L-3 UATs have</a:t>
            </a:r>
          </a:p>
        </p:txBody>
      </p:sp>
      <p:pic>
        <p:nvPicPr>
          <p:cNvPr id="8" name="Content Placeholder 7" descr="A close up of a logo&#10;&#10;Description automatically generated">
            <a:extLst>
              <a:ext uri="{FF2B5EF4-FFF2-40B4-BE49-F238E27FC236}">
                <a16:creationId xmlns:a16="http://schemas.microsoft.com/office/drawing/2014/main" id="{8176E1C2-1583-4C82-8DBE-6FB863BCF55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3250" y="2617387"/>
            <a:ext cx="3603625" cy="3098014"/>
          </a:xfrm>
        </p:spPr>
      </p:pic>
      <p:sp>
        <p:nvSpPr>
          <p:cNvPr id="4" name="Slide Number Placeholder 3">
            <a:extLst>
              <a:ext uri="{FF2B5EF4-FFF2-40B4-BE49-F238E27FC236}">
                <a16:creationId xmlns:a16="http://schemas.microsoft.com/office/drawing/2014/main" id="{A9B800BE-CCE8-41CF-9CA5-CECD825D2E76}"/>
              </a:ext>
            </a:extLst>
          </p:cNvPr>
          <p:cNvSpPr>
            <a:spLocks noGrp="1"/>
          </p:cNvSpPr>
          <p:nvPr>
            <p:ph type="sldNum" sz="quarter" idx="12"/>
          </p:nvPr>
        </p:nvSpPr>
        <p:spPr>
          <a:xfrm>
            <a:off x="8119447" y="6223702"/>
            <a:ext cx="428046" cy="314067"/>
          </a:xfrm>
        </p:spPr>
        <p:txBody>
          <a:bodyPr>
            <a:normAutofit/>
          </a:bodyPr>
          <a:lstStyle/>
          <a:p>
            <a:pPr>
              <a:spcAft>
                <a:spcPts val="600"/>
              </a:spcAft>
            </a:pPr>
            <a:fld id="{8CCC93C7-37EB-4A4E-85FC-B3A37BFCB519}" type="slidenum">
              <a:rPr lang="en-US" sz="1000">
                <a:solidFill>
                  <a:srgbClr val="898989"/>
                </a:solidFill>
              </a:rPr>
              <a:pPr>
                <a:spcAft>
                  <a:spcPts val="600"/>
                </a:spcAft>
              </a:pPr>
              <a:t>174</a:t>
            </a:fld>
            <a:endParaRPr lang="en-US" sz="1000">
              <a:solidFill>
                <a:srgbClr val="898989"/>
              </a:solidFill>
            </a:endParaRPr>
          </a:p>
        </p:txBody>
      </p:sp>
      <p:pic>
        <p:nvPicPr>
          <p:cNvPr id="10" name="Picture 2" descr="L-3 Corporation">
            <a:extLst>
              <a:ext uri="{FF2B5EF4-FFF2-40B4-BE49-F238E27FC236}">
                <a16:creationId xmlns:a16="http://schemas.microsoft.com/office/drawing/2014/main" id="{D802AC36-E4DA-48E7-81C9-9BB63E287788}"/>
              </a:ext>
            </a:extLst>
          </p:cNvPr>
          <p:cNvPicPr>
            <a:picLocks noChangeAspect="1" noChangeArrowheads="1"/>
          </p:cNvPicPr>
          <p:nvPr/>
        </p:nvPicPr>
        <p:blipFill>
          <a:blip r:embed="rId5" cstate="print"/>
          <a:srcRect/>
          <a:stretch>
            <a:fillRect/>
          </a:stretch>
        </p:blipFill>
        <p:spPr bwMode="auto">
          <a:xfrm>
            <a:off x="2438400" y="291167"/>
            <a:ext cx="1311662" cy="1311664"/>
          </a:xfrm>
          <a:prstGeom prst="rect">
            <a:avLst/>
          </a:prstGeom>
          <a:noFill/>
        </p:spPr>
      </p:pic>
      <p:pic>
        <p:nvPicPr>
          <p:cNvPr id="12" name="Picture 4" descr="http://mysite.verizon.net/helen_woods/Educator/event2_details.aspx_files/h_logo.jpg">
            <a:extLst>
              <a:ext uri="{FF2B5EF4-FFF2-40B4-BE49-F238E27FC236}">
                <a16:creationId xmlns:a16="http://schemas.microsoft.com/office/drawing/2014/main" id="{B3ADEBE9-26C6-4DDE-9F04-8FC767744D27}"/>
              </a:ext>
            </a:extLst>
          </p:cNvPr>
          <p:cNvPicPr>
            <a:picLocks noChangeAspect="1" noChangeArrowheads="1"/>
          </p:cNvPicPr>
          <p:nvPr/>
        </p:nvPicPr>
        <p:blipFill>
          <a:blip r:embed="rId6"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977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EE5C6BA-FE2A-4C38-8D88-E70C06E54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0906" y="2795"/>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53E66F28-0926-4CFB-BDAB-646CAB184C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25120"/>
          <a:stretch/>
        </p:blipFill>
        <p:spPr>
          <a:xfrm flipH="1">
            <a:off x="14636" y="0"/>
            <a:ext cx="9129364" cy="6858000"/>
          </a:xfrm>
          <a:prstGeom prst="rect">
            <a:avLst/>
          </a:prstGeom>
        </p:spPr>
      </p:pic>
      <p:sp>
        <p:nvSpPr>
          <p:cNvPr id="15" name="Freeform 60">
            <a:extLst>
              <a:ext uri="{FF2B5EF4-FFF2-40B4-BE49-F238E27FC236}">
                <a16:creationId xmlns:a16="http://schemas.microsoft.com/office/drawing/2014/main" id="{DE9FA85F-F0FB-4952-A05F-04CC67B18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7816" y="-1017"/>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descr="out.jpg">
            <a:extLst>
              <a:ext uri="{FF2B5EF4-FFF2-40B4-BE49-F238E27FC236}">
                <a16:creationId xmlns:a16="http://schemas.microsoft.com/office/drawing/2014/main" id="{014C0243-233A-42A4-AE86-5C44967F9783}"/>
              </a:ext>
            </a:extLst>
          </p:cNvPr>
          <p:cNvPicPr>
            <a:picLocks noChangeAspect="1"/>
          </p:cNvPicPr>
          <p:nvPr/>
        </p:nvPicPr>
        <p:blipFill rotWithShape="1">
          <a:blip r:embed="rId3" cstate="print">
            <a:alphaModFix/>
          </a:blip>
          <a:srcRect r="1" b="11452"/>
          <a:stretch/>
        </p:blipFill>
        <p:spPr>
          <a:xfrm>
            <a:off x="3580534" y="-6733"/>
            <a:ext cx="3674756" cy="2106933"/>
          </a:xfrm>
          <a:custGeom>
            <a:avLst/>
            <a:gdLst>
              <a:gd name="connsiteX0" fmla="*/ 21954 w 3674754"/>
              <a:gd name="connsiteY0" fmla="*/ 0 h 2106932"/>
              <a:gd name="connsiteX1" fmla="*/ 3652800 w 3674754"/>
              <a:gd name="connsiteY1" fmla="*/ 0 h 2106932"/>
              <a:gd name="connsiteX2" fmla="*/ 3665268 w 3674754"/>
              <a:gd name="connsiteY2" fmla="*/ 81694 h 2106932"/>
              <a:gd name="connsiteX3" fmla="*/ 3674754 w 3674754"/>
              <a:gd name="connsiteY3" fmla="*/ 269555 h 2106932"/>
              <a:gd name="connsiteX4" fmla="*/ 1837377 w 3674754"/>
              <a:gd name="connsiteY4" fmla="*/ 2106932 h 2106932"/>
              <a:gd name="connsiteX5" fmla="*/ 0 w 3674754"/>
              <a:gd name="connsiteY5" fmla="*/ 269555 h 2106932"/>
              <a:gd name="connsiteX6" fmla="*/ 9486 w 3674754"/>
              <a:gd name="connsiteY6" fmla="*/ 81694 h 210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effectLst>
            <a:softEdge rad="0"/>
          </a:effectLst>
        </p:spPr>
      </p:pic>
      <p:sp>
        <p:nvSpPr>
          <p:cNvPr id="17" name="Freeform 68">
            <a:extLst>
              <a:ext uri="{FF2B5EF4-FFF2-40B4-BE49-F238E27FC236}">
                <a16:creationId xmlns:a16="http://schemas.microsoft.com/office/drawing/2014/main" id="{FEBD362A-CC27-47D9-8FC3-A5E91BA0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2659" y="2912215"/>
            <a:ext cx="4956705" cy="3945298"/>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Picture 4" descr="https://www.l-3avionics.com/media/dynamicmenu/NGT-1000.png">
            <a:extLst>
              <a:ext uri="{FF2B5EF4-FFF2-40B4-BE49-F238E27FC236}">
                <a16:creationId xmlns:a16="http://schemas.microsoft.com/office/drawing/2014/main" id="{D5E8C86C-E410-42C0-BF09-F633B3DF94C7}"/>
              </a:ext>
            </a:extLst>
          </p:cNvPr>
          <p:cNvPicPr>
            <a:picLocks noChangeAspect="1" noChangeArrowheads="1"/>
          </p:cNvPicPr>
          <p:nvPr/>
        </p:nvPicPr>
        <p:blipFill rotWithShape="1">
          <a:blip r:embed="rId4" cstate="print">
            <a:alphaModFix/>
          </a:blip>
          <a:srcRect l="1253" r="495" b="-1"/>
          <a:stretch/>
        </p:blipFill>
        <p:spPr bwMode="auto">
          <a:xfrm>
            <a:off x="4336688" y="3055740"/>
            <a:ext cx="4792676" cy="3781269"/>
          </a:xfrm>
          <a:custGeom>
            <a:avLst/>
            <a:gdLst>
              <a:gd name="connsiteX0" fmla="*/ 2554615 w 4792674"/>
              <a:gd name="connsiteY0" fmla="*/ 0 h 3781268"/>
              <a:gd name="connsiteX1" fmla="*/ 4672942 w 4792674"/>
              <a:gd name="connsiteY1" fmla="*/ 1126306 h 3781268"/>
              <a:gd name="connsiteX2" fmla="*/ 4792674 w 4792674"/>
              <a:gd name="connsiteY2" fmla="*/ 1323391 h 3781268"/>
              <a:gd name="connsiteX3" fmla="*/ 4792674 w 4792674"/>
              <a:gd name="connsiteY3" fmla="*/ 3781268 h 3781268"/>
              <a:gd name="connsiteX4" fmla="*/ 313779 w 4792674"/>
              <a:gd name="connsiteY4" fmla="*/ 3781268 h 3781268"/>
              <a:gd name="connsiteX5" fmla="*/ 308328 w 4792674"/>
              <a:gd name="connsiteY5" fmla="*/ 3772297 h 3781268"/>
              <a:gd name="connsiteX6" fmla="*/ 0 w 4792674"/>
              <a:gd name="connsiteY6" fmla="*/ 2554615 h 3781268"/>
              <a:gd name="connsiteX7" fmla="*/ 2554615 w 4792674"/>
              <a:gd name="connsiteY7" fmla="*/ 0 h 37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noFill/>
          <a:effectLst>
            <a:softEdge rad="0"/>
          </a:effectLst>
        </p:spPr>
      </p:pic>
      <p:sp>
        <p:nvSpPr>
          <p:cNvPr id="4" name="Slide Number Placeholder 3">
            <a:extLst>
              <a:ext uri="{FF2B5EF4-FFF2-40B4-BE49-F238E27FC236}">
                <a16:creationId xmlns:a16="http://schemas.microsoft.com/office/drawing/2014/main" id="{909DBF09-B614-409B-95D7-36620C6371AC}"/>
              </a:ext>
            </a:extLst>
          </p:cNvPr>
          <p:cNvSpPr>
            <a:spLocks noGrp="1"/>
          </p:cNvSpPr>
          <p:nvPr>
            <p:ph type="sldNum" sz="quarter" idx="12"/>
          </p:nvPr>
        </p:nvSpPr>
        <p:spPr>
          <a:xfrm>
            <a:off x="8119448" y="6447047"/>
            <a:ext cx="428046" cy="235550"/>
          </a:xfrm>
        </p:spPr>
        <p:txBody>
          <a:bodyPr>
            <a:normAutofit/>
          </a:bodyPr>
          <a:lstStyle/>
          <a:p>
            <a:pPr>
              <a:spcAft>
                <a:spcPts val="600"/>
              </a:spcAft>
            </a:pPr>
            <a:fld id="{8CCC93C7-37EB-4A4E-85FC-B3A37BFCB519}" type="slidenum">
              <a:rPr lang="en-US" sz="825">
                <a:solidFill>
                  <a:srgbClr val="FFFFFF"/>
                </a:solidFill>
              </a:rPr>
              <a:pPr>
                <a:spcAft>
                  <a:spcPts val="600"/>
                </a:spcAft>
              </a:pPr>
              <a:t>175</a:t>
            </a:fld>
            <a:endParaRPr lang="en-US" sz="825">
              <a:solidFill>
                <a:srgbClr val="FFFFFF"/>
              </a:solidFill>
            </a:endParaRPr>
          </a:p>
        </p:txBody>
      </p:sp>
      <p:pic>
        <p:nvPicPr>
          <p:cNvPr id="7" name="Picture 6">
            <a:extLst>
              <a:ext uri="{FF2B5EF4-FFF2-40B4-BE49-F238E27FC236}">
                <a16:creationId xmlns:a16="http://schemas.microsoft.com/office/drawing/2014/main" id="{4DB81AA2-4B40-4C29-848D-884C0D66EC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9" y="2183893"/>
            <a:ext cx="4315963" cy="2573908"/>
          </a:xfrm>
          <a:prstGeom prst="rect">
            <a:avLst/>
          </a:prstGeom>
        </p:spPr>
      </p:pic>
      <p:pic>
        <p:nvPicPr>
          <p:cNvPr id="10" name="Picture 2" descr="L-3 Corporation">
            <a:extLst>
              <a:ext uri="{FF2B5EF4-FFF2-40B4-BE49-F238E27FC236}">
                <a16:creationId xmlns:a16="http://schemas.microsoft.com/office/drawing/2014/main" id="{0B232A54-8B9A-40CB-808D-E33CDE212F4F}"/>
              </a:ext>
            </a:extLst>
          </p:cNvPr>
          <p:cNvPicPr>
            <a:picLocks noChangeAspect="1" noChangeArrowheads="1"/>
          </p:cNvPicPr>
          <p:nvPr/>
        </p:nvPicPr>
        <p:blipFill>
          <a:blip r:embed="rId6" cstate="print"/>
          <a:srcRect/>
          <a:stretch>
            <a:fillRect/>
          </a:stretch>
        </p:blipFill>
        <p:spPr bwMode="auto">
          <a:xfrm>
            <a:off x="4322052" y="2448410"/>
            <a:ext cx="916339" cy="916340"/>
          </a:xfrm>
          <a:prstGeom prst="rect">
            <a:avLst/>
          </a:prstGeom>
          <a:noFill/>
        </p:spPr>
      </p:pic>
      <p:sp>
        <p:nvSpPr>
          <p:cNvPr id="2" name="Title 1">
            <a:extLst>
              <a:ext uri="{FF2B5EF4-FFF2-40B4-BE49-F238E27FC236}">
                <a16:creationId xmlns:a16="http://schemas.microsoft.com/office/drawing/2014/main" id="{6667BC39-8917-4279-91B5-3996207FA532}"/>
              </a:ext>
            </a:extLst>
          </p:cNvPr>
          <p:cNvSpPr>
            <a:spLocks noGrp="1"/>
          </p:cNvSpPr>
          <p:nvPr>
            <p:ph type="title"/>
          </p:nvPr>
        </p:nvSpPr>
        <p:spPr>
          <a:xfrm>
            <a:off x="-370362" y="1725396"/>
            <a:ext cx="3733482" cy="1446028"/>
          </a:xfrm>
        </p:spPr>
        <p:txBody>
          <a:bodyPr>
            <a:noAutofit/>
          </a:bodyPr>
          <a:lstStyle/>
          <a:p>
            <a:br>
              <a:rPr lang="en-US" sz="6600" dirty="0">
                <a:solidFill>
                  <a:srgbClr val="000000"/>
                </a:solidFill>
              </a:rPr>
            </a:br>
            <a:br>
              <a:rPr lang="en-US" sz="6600" dirty="0">
                <a:solidFill>
                  <a:srgbClr val="000000"/>
                </a:solidFill>
              </a:rPr>
            </a:br>
            <a:br>
              <a:rPr lang="en-US" sz="6600" dirty="0">
                <a:solidFill>
                  <a:srgbClr val="000000"/>
                </a:solidFill>
              </a:rPr>
            </a:br>
            <a:r>
              <a:rPr lang="en-US" sz="6600" dirty="0">
                <a:solidFill>
                  <a:srgbClr val="000000"/>
                </a:solidFill>
              </a:rPr>
              <a:t>    </a:t>
            </a:r>
            <a:r>
              <a:rPr lang="en-US" sz="5400" b="1" dirty="0">
                <a:solidFill>
                  <a:srgbClr val="000000"/>
                </a:solidFill>
                <a:effectLst>
                  <a:outerShdw blurRad="38100" dist="38100" dir="2700000" algn="tl">
                    <a:srgbClr val="000000">
                      <a:alpha val="43137"/>
                    </a:srgbClr>
                  </a:outerShdw>
                </a:effectLst>
              </a:rPr>
              <a:t>Lynx NGT </a:t>
            </a:r>
            <a:r>
              <a:rPr lang="en-US" sz="5400" b="1" dirty="0">
                <a:solidFill>
                  <a:srgbClr val="00B0F0"/>
                </a:solidFill>
                <a:effectLst>
                  <a:outerShdw blurRad="38100" dist="38100" dir="2700000" algn="tl">
                    <a:srgbClr val="000000">
                      <a:alpha val="43137"/>
                    </a:srgbClr>
                  </a:outerShdw>
                </a:effectLst>
              </a:rPr>
              <a:t>1000</a:t>
            </a:r>
            <a:br>
              <a:rPr lang="en-US" sz="5400" b="1" dirty="0">
                <a:solidFill>
                  <a:srgbClr val="000000"/>
                </a:solidFill>
                <a:effectLst>
                  <a:outerShdw blurRad="38100" dist="38100" dir="2700000" algn="tl">
                    <a:srgbClr val="000000">
                      <a:alpha val="43137"/>
                    </a:srgbClr>
                  </a:outerShdw>
                </a:effectLst>
              </a:rPr>
            </a:br>
            <a:br>
              <a:rPr lang="en-US" sz="5400" b="1" dirty="0">
                <a:solidFill>
                  <a:srgbClr val="000000"/>
                </a:solidFill>
                <a:effectLst>
                  <a:outerShdw blurRad="38100" dist="38100" dir="2700000" algn="tl">
                    <a:srgbClr val="000000">
                      <a:alpha val="43137"/>
                    </a:srgbClr>
                  </a:outerShdw>
                </a:effectLst>
              </a:rPr>
            </a:br>
            <a:r>
              <a:rPr lang="en-US" sz="4000" b="1" dirty="0">
                <a:solidFill>
                  <a:srgbClr val="000000"/>
                </a:solidFill>
                <a:effectLst>
                  <a:outerShdw blurRad="38100" dist="38100" dir="2700000" algn="tl">
                    <a:srgbClr val="000000">
                      <a:alpha val="43137"/>
                    </a:srgbClr>
                  </a:outerShdw>
                </a:effectLst>
              </a:rPr>
              <a:t> </a:t>
            </a:r>
            <a:r>
              <a:rPr lang="en-US" sz="6600" b="1" dirty="0">
                <a:solidFill>
                  <a:srgbClr val="FF0000"/>
                </a:solidFill>
                <a:effectLst>
                  <a:outerShdw blurRad="38100" dist="38100" dir="2700000" algn="tl">
                    <a:srgbClr val="000000">
                      <a:alpha val="43137"/>
                    </a:srgbClr>
                  </a:outerShdw>
                </a:effectLst>
              </a:rPr>
              <a:t>$2,189</a:t>
            </a:r>
          </a:p>
        </p:txBody>
      </p:sp>
    </p:spTree>
    <p:extLst>
      <p:ext uri="{BB962C8B-B14F-4D97-AF65-F5344CB8AC3E}">
        <p14:creationId xmlns:p14="http://schemas.microsoft.com/office/powerpoint/2010/main" val="1944825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225D7-7BCA-4DE5-A6C9-E58B74CDBF3F}"/>
              </a:ext>
            </a:extLst>
          </p:cNvPr>
          <p:cNvSpPr>
            <a:spLocks noGrp="1"/>
          </p:cNvSpPr>
          <p:nvPr>
            <p:ph type="title"/>
          </p:nvPr>
        </p:nvSpPr>
        <p:spPr>
          <a:xfrm>
            <a:off x="3810000" y="3813330"/>
            <a:ext cx="5066116" cy="852620"/>
          </a:xfrm>
        </p:spPr>
        <p:txBody>
          <a:bodyPr vert="horz" lIns="91440" tIns="45720" rIns="91440" bIns="45720" rtlCol="0" anchor="b">
            <a:normAutofit/>
          </a:bodyPr>
          <a:lstStyle/>
          <a:p>
            <a:pPr algn="l">
              <a:lnSpc>
                <a:spcPct val="90000"/>
              </a:lnSpc>
            </a:pPr>
            <a:r>
              <a:rPr lang="en-US" sz="4700" b="1" dirty="0">
                <a:solidFill>
                  <a:srgbClr val="FF0000"/>
                </a:solidFill>
                <a:effectLst>
                  <a:outerShdw blurRad="38100" dist="38100" dir="2700000" algn="tl">
                    <a:srgbClr val="000000">
                      <a:alpha val="43137"/>
                    </a:srgbClr>
                  </a:outerShdw>
                </a:effectLst>
              </a:rPr>
              <a:t>$3,200</a:t>
            </a:r>
          </a:p>
        </p:txBody>
      </p:sp>
      <p:sp>
        <p:nvSpPr>
          <p:cNvPr id="11" name="Freeform 20">
            <a:extLst>
              <a:ext uri="{FF2B5EF4-FFF2-40B4-BE49-F238E27FC236}">
                <a16:creationId xmlns:a16="http://schemas.microsoft.com/office/drawing/2014/main" id="{B5128750-6DE7-4BD7-B6DD-399E90474D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2758"/>
            <a:ext cx="3392097" cy="2919017"/>
          </a:xfrm>
          <a:custGeom>
            <a:avLst/>
            <a:gdLst>
              <a:gd name="connsiteX0" fmla="*/ 0 w 4522796"/>
              <a:gd name="connsiteY0" fmla="*/ 2919017 h 2919017"/>
              <a:gd name="connsiteX1" fmla="*/ 4522796 w 4522796"/>
              <a:gd name="connsiteY1" fmla="*/ 2919017 h 2919017"/>
              <a:gd name="connsiteX2" fmla="*/ 3170909 w 4522796"/>
              <a:gd name="connsiteY2" fmla="*/ 0 h 2919017"/>
              <a:gd name="connsiteX3" fmla="*/ 0 w 4522796"/>
              <a:gd name="connsiteY3" fmla="*/ 0 h 2919017"/>
            </a:gdLst>
            <a:ahLst/>
            <a:cxnLst>
              <a:cxn ang="0">
                <a:pos x="connsiteX0" y="connsiteY0"/>
              </a:cxn>
              <a:cxn ang="0">
                <a:pos x="connsiteX1" y="connsiteY1"/>
              </a:cxn>
              <a:cxn ang="0">
                <a:pos x="connsiteX2" y="connsiteY2"/>
              </a:cxn>
              <a:cxn ang="0">
                <a:pos x="connsiteX3" y="connsiteY3"/>
              </a:cxn>
            </a:cxnLst>
            <a:rect l="l" t="t" r="r" b="b"/>
            <a:pathLst>
              <a:path w="4522796" h="2919017">
                <a:moveTo>
                  <a:pt x="0" y="2919017"/>
                </a:moveTo>
                <a:lnTo>
                  <a:pt x="4522796" y="2919017"/>
                </a:lnTo>
                <a:lnTo>
                  <a:pt x="3170909" y="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pic>
        <p:nvPicPr>
          <p:cNvPr id="5" name="Picture 10" descr="http://www.l-3lynx.com/images/models_lg_NGT-2000.png">
            <a:extLst>
              <a:ext uri="{FF2B5EF4-FFF2-40B4-BE49-F238E27FC236}">
                <a16:creationId xmlns:a16="http://schemas.microsoft.com/office/drawing/2014/main" id="{5F60FBD4-D934-4F98-BF40-81212E409E36}"/>
              </a:ext>
            </a:extLst>
          </p:cNvPr>
          <p:cNvPicPr>
            <a:picLocks noChangeAspect="1" noChangeArrowheads="1"/>
          </p:cNvPicPr>
          <p:nvPr/>
        </p:nvPicPr>
        <p:blipFill>
          <a:blip r:embed="rId2" cstate="print"/>
          <a:srcRect/>
          <a:stretch>
            <a:fillRect/>
          </a:stretch>
        </p:blipFill>
        <p:spPr bwMode="auto">
          <a:xfrm>
            <a:off x="2362201" y="553964"/>
            <a:ext cx="3630334" cy="3203769"/>
          </a:xfrm>
          <a:prstGeom prst="rect">
            <a:avLst/>
          </a:prstGeom>
          <a:noFill/>
        </p:spPr>
      </p:pic>
      <p:pic>
        <p:nvPicPr>
          <p:cNvPr id="6" name="Picture 5" descr="inNout-.gif">
            <a:extLst>
              <a:ext uri="{FF2B5EF4-FFF2-40B4-BE49-F238E27FC236}">
                <a16:creationId xmlns:a16="http://schemas.microsoft.com/office/drawing/2014/main" id="{342D0D69-A873-4EDC-83EA-BA49562A2634}"/>
              </a:ext>
            </a:extLst>
          </p:cNvPr>
          <p:cNvPicPr>
            <a:picLocks noChangeAspect="1"/>
          </p:cNvPicPr>
          <p:nvPr/>
        </p:nvPicPr>
        <p:blipFill>
          <a:blip r:embed="rId3" cstate="print"/>
          <a:stretch>
            <a:fillRect/>
          </a:stretch>
        </p:blipFill>
        <p:spPr>
          <a:xfrm>
            <a:off x="548502" y="3328675"/>
            <a:ext cx="2557862" cy="1705241"/>
          </a:xfrm>
          <a:prstGeom prst="rect">
            <a:avLst/>
          </a:prstGeom>
        </p:spPr>
      </p:pic>
      <p:sp>
        <p:nvSpPr>
          <p:cNvPr id="13" name="Freeform 12">
            <a:extLst>
              <a:ext uri="{FF2B5EF4-FFF2-40B4-BE49-F238E27FC236}">
                <a16:creationId xmlns:a16="http://schemas.microsoft.com/office/drawing/2014/main" id="{07BA6415-1CCB-4FE4-8D1D-DE0505D993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0107" y="5448626"/>
            <a:ext cx="4443893" cy="1409374"/>
          </a:xfrm>
          <a:custGeom>
            <a:avLst/>
            <a:gdLst>
              <a:gd name="connsiteX0" fmla="*/ 652725 w 5925190"/>
              <a:gd name="connsiteY0" fmla="*/ 0 h 1409374"/>
              <a:gd name="connsiteX1" fmla="*/ 5925190 w 5925190"/>
              <a:gd name="connsiteY1" fmla="*/ 0 h 1409374"/>
              <a:gd name="connsiteX2" fmla="*/ 5925190 w 5925190"/>
              <a:gd name="connsiteY2" fmla="*/ 1409374 h 1409374"/>
              <a:gd name="connsiteX3" fmla="*/ 0 w 5925190"/>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5925190" h="1409374">
                <a:moveTo>
                  <a:pt x="652725" y="0"/>
                </a:moveTo>
                <a:lnTo>
                  <a:pt x="5925190" y="0"/>
                </a:lnTo>
                <a:lnTo>
                  <a:pt x="5925190" y="1409374"/>
                </a:lnTo>
                <a:lnTo>
                  <a:pt x="0" y="1409374"/>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22">
            <a:extLst>
              <a:ext uri="{FF2B5EF4-FFF2-40B4-BE49-F238E27FC236}">
                <a16:creationId xmlns:a16="http://schemas.microsoft.com/office/drawing/2014/main" id="{CA1B373B-0DE9-4AE4-A839-26F801A34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48626"/>
            <a:ext cx="5066116" cy="1409374"/>
          </a:xfrm>
          <a:custGeom>
            <a:avLst/>
            <a:gdLst>
              <a:gd name="connsiteX0" fmla="*/ 0 w 6754821"/>
              <a:gd name="connsiteY0" fmla="*/ 0 h 1409374"/>
              <a:gd name="connsiteX1" fmla="*/ 6754821 w 6754821"/>
              <a:gd name="connsiteY1" fmla="*/ 0 h 1409374"/>
              <a:gd name="connsiteX2" fmla="*/ 6102096 w 6754821"/>
              <a:gd name="connsiteY2" fmla="*/ 1409374 h 1409374"/>
              <a:gd name="connsiteX3" fmla="*/ 0 w 6754821"/>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6754821" h="1409374">
                <a:moveTo>
                  <a:pt x="0" y="0"/>
                </a:moveTo>
                <a:lnTo>
                  <a:pt x="6754821" y="0"/>
                </a:lnTo>
                <a:lnTo>
                  <a:pt x="6102096" y="1409374"/>
                </a:lnTo>
                <a:lnTo>
                  <a:pt x="0" y="1409374"/>
                </a:lnTo>
                <a:close/>
              </a:path>
            </a:pathLst>
          </a:custGeom>
          <a:solidFill>
            <a:srgbClr val="89898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D3C4A79-1AB9-424E-817C-E696681A2108}"/>
              </a:ext>
            </a:extLst>
          </p:cNvPr>
          <p:cNvSpPr>
            <a:spLocks noGrp="1"/>
          </p:cNvSpPr>
          <p:nvPr>
            <p:ph type="sldNum" sz="quarter" idx="12"/>
          </p:nvPr>
        </p:nvSpPr>
        <p:spPr>
          <a:xfrm>
            <a:off x="6615112" y="6356350"/>
            <a:ext cx="1900238" cy="365125"/>
          </a:xfrm>
        </p:spPr>
        <p:txBody>
          <a:bodyPr vert="horz" lIns="91440" tIns="45720" rIns="91440" bIns="45720" rtlCol="0" anchor="ctr">
            <a:normAutofit/>
          </a:bodyPr>
          <a:lstStyle/>
          <a:p>
            <a:pPr>
              <a:spcAft>
                <a:spcPts val="600"/>
              </a:spcAft>
            </a:pPr>
            <a:fld id="{8CCC93C7-37EB-4A4E-85FC-B3A37BFCB519}" type="slidenum">
              <a:rPr lang="en-US">
                <a:solidFill>
                  <a:srgbClr val="898989"/>
                </a:solidFill>
              </a:rPr>
              <a:pPr>
                <a:spcAft>
                  <a:spcPts val="600"/>
                </a:spcAft>
              </a:pPr>
              <a:t>176</a:t>
            </a:fld>
            <a:endParaRPr lang="en-US">
              <a:solidFill>
                <a:srgbClr val="898989"/>
              </a:solidFill>
            </a:endParaRPr>
          </a:p>
        </p:txBody>
      </p:sp>
      <p:pic>
        <p:nvPicPr>
          <p:cNvPr id="10" name="Picture 2" descr="http://a4.mzstatic.com/us/r30/Purple3/v4/42/2d/c6/422dc6e9-8fd3-d705-9abb-a8ac82dd477c/icon175x175.png">
            <a:extLst>
              <a:ext uri="{FF2B5EF4-FFF2-40B4-BE49-F238E27FC236}">
                <a16:creationId xmlns:a16="http://schemas.microsoft.com/office/drawing/2014/main" id="{F90EBE83-CB91-4B91-BA73-6C1E2EA7F190}"/>
              </a:ext>
            </a:extLst>
          </p:cNvPr>
          <p:cNvPicPr>
            <a:picLocks noChangeAspect="1" noChangeArrowheads="1"/>
          </p:cNvPicPr>
          <p:nvPr/>
        </p:nvPicPr>
        <p:blipFill>
          <a:blip r:embed="rId4" cstate="print"/>
          <a:srcRect/>
          <a:stretch>
            <a:fillRect/>
          </a:stretch>
        </p:blipFill>
        <p:spPr bwMode="auto">
          <a:xfrm>
            <a:off x="6035112" y="558022"/>
            <a:ext cx="1355750" cy="1355750"/>
          </a:xfrm>
          <a:prstGeom prst="rect">
            <a:avLst/>
          </a:prstGeom>
          <a:noFill/>
        </p:spPr>
      </p:pic>
      <p:pic>
        <p:nvPicPr>
          <p:cNvPr id="12" name="Picture 11" descr="skyradar.jpg">
            <a:extLst>
              <a:ext uri="{FF2B5EF4-FFF2-40B4-BE49-F238E27FC236}">
                <a16:creationId xmlns:a16="http://schemas.microsoft.com/office/drawing/2014/main" id="{A4F3E363-649C-4D00-85C1-8C6E48ED752A}"/>
              </a:ext>
            </a:extLst>
          </p:cNvPr>
          <p:cNvPicPr>
            <a:picLocks noChangeAspect="1"/>
          </p:cNvPicPr>
          <p:nvPr/>
        </p:nvPicPr>
        <p:blipFill>
          <a:blip r:embed="rId5" cstate="print"/>
          <a:stretch>
            <a:fillRect/>
          </a:stretch>
        </p:blipFill>
        <p:spPr>
          <a:xfrm>
            <a:off x="7716652" y="553965"/>
            <a:ext cx="1351148" cy="1351148"/>
          </a:xfrm>
          <a:prstGeom prst="rect">
            <a:avLst/>
          </a:prstGeom>
        </p:spPr>
      </p:pic>
      <p:sp>
        <p:nvSpPr>
          <p:cNvPr id="7" name="TextBox 6">
            <a:extLst>
              <a:ext uri="{FF2B5EF4-FFF2-40B4-BE49-F238E27FC236}">
                <a16:creationId xmlns:a16="http://schemas.microsoft.com/office/drawing/2014/main" id="{3FF5FA3A-6EC0-4CF3-8AEC-3348BCC454DD}"/>
              </a:ext>
            </a:extLst>
          </p:cNvPr>
          <p:cNvSpPr txBox="1"/>
          <p:nvPr/>
        </p:nvSpPr>
        <p:spPr>
          <a:xfrm>
            <a:off x="6026369" y="1957593"/>
            <a:ext cx="3075265" cy="369332"/>
          </a:xfrm>
          <a:prstGeom prst="rect">
            <a:avLst/>
          </a:prstGeom>
          <a:noFill/>
        </p:spPr>
        <p:txBody>
          <a:bodyPr wrap="square" rtlCol="0">
            <a:spAutoFit/>
          </a:bodyPr>
          <a:lstStyle/>
          <a:p>
            <a:r>
              <a:rPr lang="en-US" dirty="0"/>
              <a:t>Wing X                      </a:t>
            </a:r>
            <a:r>
              <a:rPr lang="en-US" dirty="0" err="1"/>
              <a:t>SkyRadar</a:t>
            </a:r>
            <a:endParaRPr lang="en-US" dirty="0"/>
          </a:p>
        </p:txBody>
      </p:sp>
      <p:sp>
        <p:nvSpPr>
          <p:cNvPr id="14" name="TextBox 13">
            <a:extLst>
              <a:ext uri="{FF2B5EF4-FFF2-40B4-BE49-F238E27FC236}">
                <a16:creationId xmlns:a16="http://schemas.microsoft.com/office/drawing/2014/main" id="{74F4A91F-A218-46C2-97D2-51B7A4EF0F3C}"/>
              </a:ext>
            </a:extLst>
          </p:cNvPr>
          <p:cNvSpPr txBox="1"/>
          <p:nvPr/>
        </p:nvSpPr>
        <p:spPr>
          <a:xfrm>
            <a:off x="304800" y="304800"/>
            <a:ext cx="2362200" cy="2585323"/>
          </a:xfrm>
          <a:prstGeom prst="rect">
            <a:avLst/>
          </a:prstGeom>
          <a:noFill/>
        </p:spPr>
        <p:txBody>
          <a:bodyPr wrap="square" rtlCol="0">
            <a:spAutoFit/>
          </a:bodyPr>
          <a:lstStyle/>
          <a:p>
            <a:pPr algn="ctr"/>
            <a:r>
              <a:rPr lang="en-US" sz="5400" b="1" dirty="0">
                <a:effectLst>
                  <a:outerShdw blurRad="38100" dist="38100" dir="2700000" algn="tl">
                    <a:srgbClr val="000000">
                      <a:alpha val="43137"/>
                    </a:srgbClr>
                  </a:outerShdw>
                </a:effectLst>
              </a:rPr>
              <a:t>Lynx NGT </a:t>
            </a:r>
            <a:r>
              <a:rPr lang="en-US" sz="5400" b="1" dirty="0">
                <a:solidFill>
                  <a:srgbClr val="00B0F0"/>
                </a:solidFill>
                <a:effectLst>
                  <a:outerShdw blurRad="38100" dist="38100" dir="2700000" algn="tl">
                    <a:srgbClr val="000000">
                      <a:alpha val="43137"/>
                    </a:srgbClr>
                  </a:outerShdw>
                </a:effectLst>
              </a:rPr>
              <a:t>2000</a:t>
            </a:r>
          </a:p>
        </p:txBody>
      </p:sp>
      <p:pic>
        <p:nvPicPr>
          <p:cNvPr id="16" name="Picture 2" descr="L-3 Corporation">
            <a:extLst>
              <a:ext uri="{FF2B5EF4-FFF2-40B4-BE49-F238E27FC236}">
                <a16:creationId xmlns:a16="http://schemas.microsoft.com/office/drawing/2014/main" id="{314FA088-194A-4412-9FC2-C65F8CC95084}"/>
              </a:ext>
            </a:extLst>
          </p:cNvPr>
          <p:cNvPicPr>
            <a:picLocks noChangeAspect="1" noChangeArrowheads="1"/>
          </p:cNvPicPr>
          <p:nvPr/>
        </p:nvPicPr>
        <p:blipFill>
          <a:blip r:embed="rId6" cstate="print"/>
          <a:srcRect/>
          <a:stretch>
            <a:fillRect/>
          </a:stretch>
        </p:blipFill>
        <p:spPr bwMode="auto">
          <a:xfrm>
            <a:off x="3347777" y="204843"/>
            <a:ext cx="698240" cy="698241"/>
          </a:xfrm>
          <a:prstGeom prst="rect">
            <a:avLst/>
          </a:prstGeom>
          <a:noFill/>
        </p:spPr>
      </p:pic>
    </p:spTree>
    <p:extLst>
      <p:ext uri="{BB962C8B-B14F-4D97-AF65-F5344CB8AC3E}">
        <p14:creationId xmlns:p14="http://schemas.microsoft.com/office/powerpoint/2010/main" val="405326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9144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ttp://www.l-3lynx.com/images/models_lg_NGT-2500.png">
            <a:extLst>
              <a:ext uri="{FF2B5EF4-FFF2-40B4-BE49-F238E27FC236}">
                <a16:creationId xmlns:a16="http://schemas.microsoft.com/office/drawing/2014/main" id="{97DB3E24-79C6-49F4-A850-33E1A88B0A1E}"/>
              </a:ext>
            </a:extLst>
          </p:cNvPr>
          <p:cNvPicPr>
            <a:picLocks noChangeAspect="1" noChangeArrowheads="1"/>
          </p:cNvPicPr>
          <p:nvPr/>
        </p:nvPicPr>
        <p:blipFill>
          <a:blip r:embed="rId2" cstate="print"/>
          <a:srcRect/>
          <a:stretch>
            <a:fillRect/>
          </a:stretch>
        </p:blipFill>
        <p:spPr bwMode="auto">
          <a:xfrm>
            <a:off x="4451646" y="769611"/>
            <a:ext cx="4546600" cy="4012373"/>
          </a:xfrm>
          <a:prstGeom prst="rect">
            <a:avLst/>
          </a:prstGeom>
          <a:noFill/>
        </p:spPr>
      </p:pic>
      <p:pic>
        <p:nvPicPr>
          <p:cNvPr id="6" name="Picture 5" descr="inNout-.gif">
            <a:extLst>
              <a:ext uri="{FF2B5EF4-FFF2-40B4-BE49-F238E27FC236}">
                <a16:creationId xmlns:a16="http://schemas.microsoft.com/office/drawing/2014/main" id="{3E5F3B68-03CA-482B-B4D1-ECC3C9AEA16B}"/>
              </a:ext>
            </a:extLst>
          </p:cNvPr>
          <p:cNvPicPr>
            <a:picLocks noChangeAspect="1"/>
          </p:cNvPicPr>
          <p:nvPr/>
        </p:nvPicPr>
        <p:blipFill>
          <a:blip r:embed="rId3" cstate="print"/>
          <a:stretch>
            <a:fillRect/>
          </a:stretch>
        </p:blipFill>
        <p:spPr>
          <a:xfrm>
            <a:off x="2020408" y="3124200"/>
            <a:ext cx="2293481" cy="1528987"/>
          </a:xfrm>
          <a:prstGeom prst="rect">
            <a:avLst/>
          </a:prstGeom>
        </p:spPr>
      </p:pic>
      <p:sp>
        <p:nvSpPr>
          <p:cNvPr id="4" name="Slide Number Placeholder 3">
            <a:extLst>
              <a:ext uri="{FF2B5EF4-FFF2-40B4-BE49-F238E27FC236}">
                <a16:creationId xmlns:a16="http://schemas.microsoft.com/office/drawing/2014/main" id="{D87C1AF2-3C59-4C20-993E-B016947CF496}"/>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8CCC93C7-37EB-4A4E-85FC-B3A37BFCB519}" type="slidenum">
              <a:rPr lang="en-US" sz="1000">
                <a:solidFill>
                  <a:prstClr val="white">
                    <a:tint val="75000"/>
                    <a:alpha val="80000"/>
                  </a:prstClr>
                </a:solidFill>
              </a:rPr>
              <a:pPr>
                <a:spcAft>
                  <a:spcPts val="600"/>
                </a:spcAft>
              </a:pPr>
              <a:t>177</a:t>
            </a:fld>
            <a:endParaRPr lang="en-US" sz="1000">
              <a:solidFill>
                <a:prstClr val="white">
                  <a:tint val="75000"/>
                  <a:alpha val="80000"/>
                </a:prstClr>
              </a:solidFill>
            </a:endParaRPr>
          </a:p>
        </p:txBody>
      </p:sp>
      <p:pic>
        <p:nvPicPr>
          <p:cNvPr id="8" name="Picture 7">
            <a:extLst>
              <a:ext uri="{FF2B5EF4-FFF2-40B4-BE49-F238E27FC236}">
                <a16:creationId xmlns:a16="http://schemas.microsoft.com/office/drawing/2014/main" id="{B872E9DC-E99D-49B0-925B-7E1D56CE32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18"/>
            <a:ext cx="4315963" cy="2573908"/>
          </a:xfrm>
          <a:prstGeom prst="rect">
            <a:avLst/>
          </a:prstGeom>
        </p:spPr>
      </p:pic>
      <p:pic>
        <p:nvPicPr>
          <p:cNvPr id="7" name="Picture 2" descr="L-3 Corporation">
            <a:extLst>
              <a:ext uri="{FF2B5EF4-FFF2-40B4-BE49-F238E27FC236}">
                <a16:creationId xmlns:a16="http://schemas.microsoft.com/office/drawing/2014/main" id="{9CD17338-DA7D-42A0-9F37-A37E464679A5}"/>
              </a:ext>
            </a:extLst>
          </p:cNvPr>
          <p:cNvPicPr>
            <a:picLocks noChangeAspect="1" noChangeArrowheads="1"/>
          </p:cNvPicPr>
          <p:nvPr/>
        </p:nvPicPr>
        <p:blipFill>
          <a:blip r:embed="rId5" cstate="print"/>
          <a:srcRect/>
          <a:stretch>
            <a:fillRect/>
          </a:stretch>
        </p:blipFill>
        <p:spPr bwMode="auto">
          <a:xfrm>
            <a:off x="4343436" y="249815"/>
            <a:ext cx="903067" cy="903068"/>
          </a:xfrm>
          <a:prstGeom prst="rect">
            <a:avLst/>
          </a:prstGeom>
          <a:noFill/>
        </p:spPr>
      </p:pic>
      <p:sp>
        <p:nvSpPr>
          <p:cNvPr id="3" name="Rectangle 2">
            <a:extLst>
              <a:ext uri="{FF2B5EF4-FFF2-40B4-BE49-F238E27FC236}">
                <a16:creationId xmlns:a16="http://schemas.microsoft.com/office/drawing/2014/main" id="{AB9392A1-8647-4462-A22A-135EAD21B2DD}"/>
              </a:ext>
            </a:extLst>
          </p:cNvPr>
          <p:cNvSpPr/>
          <p:nvPr/>
        </p:nvSpPr>
        <p:spPr>
          <a:xfrm>
            <a:off x="228600" y="145236"/>
            <a:ext cx="3012941" cy="3600986"/>
          </a:xfrm>
          <a:prstGeom prst="rect">
            <a:avLst/>
          </a:prstGeom>
        </p:spPr>
        <p:txBody>
          <a:bodyPr wrap="none">
            <a:spAutoFit/>
          </a:bodyPr>
          <a:lstStyle/>
          <a:p>
            <a:r>
              <a:rPr lang="en-US" sz="5400" b="1" dirty="0">
                <a:solidFill>
                  <a:srgbClr val="404040"/>
                </a:solidFill>
                <a:effectLst>
                  <a:outerShdw blurRad="38100" dist="38100" dir="2700000" algn="tl">
                    <a:srgbClr val="000000">
                      <a:alpha val="43137"/>
                    </a:srgbClr>
                  </a:outerShdw>
                </a:effectLst>
              </a:rPr>
              <a:t>Lynx NGT </a:t>
            </a:r>
          </a:p>
          <a:p>
            <a:pPr algn="ctr"/>
            <a:r>
              <a:rPr lang="en-US" sz="5400" b="1" dirty="0">
                <a:solidFill>
                  <a:srgbClr val="00B0F0"/>
                </a:solidFill>
                <a:effectLst>
                  <a:outerShdw blurRad="38100" dist="38100" dir="2700000" algn="tl">
                    <a:srgbClr val="000000">
                      <a:alpha val="43137"/>
                    </a:srgbClr>
                  </a:outerShdw>
                </a:effectLst>
              </a:rPr>
              <a:t>2500</a:t>
            </a:r>
            <a:r>
              <a:rPr lang="en-US" sz="5400" b="1" dirty="0">
                <a:solidFill>
                  <a:srgbClr val="404040"/>
                </a:solidFill>
                <a:effectLst>
                  <a:outerShdw blurRad="38100" dist="38100" dir="2700000" algn="tl">
                    <a:srgbClr val="000000">
                      <a:alpha val="43137"/>
                    </a:srgbClr>
                  </a:outerShdw>
                </a:effectLst>
              </a:rPr>
              <a:t> </a:t>
            </a:r>
          </a:p>
          <a:p>
            <a:endParaRPr lang="en-US" sz="4000" b="1" dirty="0">
              <a:solidFill>
                <a:srgbClr val="404040"/>
              </a:solidFill>
              <a:effectLst>
                <a:outerShdw blurRad="38100" dist="38100" dir="2700000" algn="tl">
                  <a:srgbClr val="000000">
                    <a:alpha val="43137"/>
                  </a:srgbClr>
                </a:outerShdw>
              </a:effectLst>
            </a:endParaRPr>
          </a:p>
          <a:p>
            <a:endParaRPr lang="en-US" sz="4000" b="1" dirty="0">
              <a:solidFill>
                <a:srgbClr val="404040"/>
              </a:solidFill>
              <a:effectLst>
                <a:outerShdw blurRad="38100" dist="38100" dir="2700000" algn="tl">
                  <a:srgbClr val="000000">
                    <a:alpha val="43137"/>
                  </a:srgbClr>
                </a:outerShdw>
              </a:effectLst>
            </a:endParaRPr>
          </a:p>
          <a:p>
            <a:r>
              <a:rPr lang="en-US" sz="4000" b="1" dirty="0">
                <a:solidFill>
                  <a:srgbClr val="FF0000"/>
                </a:solidFill>
                <a:effectLst>
                  <a:outerShdw blurRad="38100" dist="38100" dir="2700000" algn="tl">
                    <a:srgbClr val="000000">
                      <a:alpha val="43137"/>
                    </a:srgbClr>
                  </a:outerShdw>
                </a:effectLst>
              </a:rPr>
              <a:t>$3,500</a:t>
            </a:r>
            <a:endParaRPr lang="en-US" sz="4000" dirty="0"/>
          </a:p>
        </p:txBody>
      </p:sp>
    </p:spTree>
    <p:extLst>
      <p:ext uri="{BB962C8B-B14F-4D97-AF65-F5344CB8AC3E}">
        <p14:creationId xmlns:p14="http://schemas.microsoft.com/office/powerpoint/2010/main" val="2949565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750C9-4D27-49A5-900A-B81E0CE53652}"/>
              </a:ext>
            </a:extLst>
          </p:cNvPr>
          <p:cNvSpPr>
            <a:spLocks noGrp="1"/>
          </p:cNvSpPr>
          <p:nvPr>
            <p:ph type="title"/>
          </p:nvPr>
        </p:nvSpPr>
        <p:spPr>
          <a:xfrm>
            <a:off x="0" y="274638"/>
            <a:ext cx="9144000" cy="1143000"/>
          </a:xfrm>
          <a:solidFill>
            <a:schemeClr val="accent1">
              <a:alpha val="58000"/>
            </a:schemeClr>
          </a:solidFill>
        </p:spPr>
        <p:txBody>
          <a:bodyPr/>
          <a:lstStyle/>
          <a:p>
            <a:r>
              <a:rPr lang="en-US" b="1" dirty="0" err="1">
                <a:solidFill>
                  <a:schemeClr val="bg1"/>
                </a:solidFill>
                <a:effectLst>
                  <a:outerShdw blurRad="38100" dist="38100" dir="2700000" algn="tl">
                    <a:srgbClr val="000000">
                      <a:alpha val="43137"/>
                    </a:srgbClr>
                  </a:outerShdw>
                </a:effectLst>
              </a:rPr>
              <a:t>skyBeacon</a:t>
            </a:r>
            <a:r>
              <a:rPr lang="en-US" b="1" dirty="0">
                <a:solidFill>
                  <a:schemeClr val="bg1"/>
                </a:solidFill>
                <a:effectLst>
                  <a:outerShdw blurRad="38100" dist="38100" dir="2700000" algn="tl">
                    <a:srgbClr val="000000">
                      <a:alpha val="43137"/>
                    </a:srgbClr>
                  </a:outerShdw>
                </a:effectLst>
              </a:rPr>
              <a:t>,</a:t>
            </a:r>
            <a:r>
              <a:rPr lang="en-US" dirty="0"/>
              <a:t> </a:t>
            </a:r>
            <a:endParaRPr lang="en-US" b="1" dirty="0">
              <a:solidFill>
                <a:srgbClr val="FF0000"/>
              </a:solidFill>
            </a:endParaRPr>
          </a:p>
        </p:txBody>
      </p:sp>
      <p:sp>
        <p:nvSpPr>
          <p:cNvPr id="4" name="Slide Number Placeholder 3">
            <a:extLst>
              <a:ext uri="{FF2B5EF4-FFF2-40B4-BE49-F238E27FC236}">
                <a16:creationId xmlns:a16="http://schemas.microsoft.com/office/drawing/2014/main" id="{75182D3A-0983-400F-A38B-C7E9ED6AC2EE}"/>
              </a:ext>
            </a:extLst>
          </p:cNvPr>
          <p:cNvSpPr>
            <a:spLocks noGrp="1"/>
          </p:cNvSpPr>
          <p:nvPr>
            <p:ph type="sldNum" sz="quarter" idx="12"/>
          </p:nvPr>
        </p:nvSpPr>
        <p:spPr/>
        <p:txBody>
          <a:bodyPr/>
          <a:lstStyle/>
          <a:p>
            <a:fld id="{8CCC93C7-37EB-4A4E-85FC-B3A37BFCB519}" type="slidenum">
              <a:rPr lang="en-US" smtClean="0"/>
              <a:pPr/>
              <a:t>178</a:t>
            </a:fld>
            <a:endParaRPr lang="en-US" dirty="0"/>
          </a:p>
        </p:txBody>
      </p:sp>
      <p:pic>
        <p:nvPicPr>
          <p:cNvPr id="5" name="Picture 2" descr="http://uavionix.com/wp-content/uploads/2017/08/skyBeacon-installed.png">
            <a:extLst>
              <a:ext uri="{FF2B5EF4-FFF2-40B4-BE49-F238E27FC236}">
                <a16:creationId xmlns:a16="http://schemas.microsoft.com/office/drawing/2014/main" id="{8F5DBF46-14BE-4240-8F48-C0EC69C825AB}"/>
              </a:ext>
            </a:extLst>
          </p:cNvPr>
          <p:cNvPicPr>
            <a:picLocks noChangeAspect="1" noChangeArrowheads="1"/>
          </p:cNvPicPr>
          <p:nvPr/>
        </p:nvPicPr>
        <p:blipFill>
          <a:blip r:embed="rId2" cstate="print"/>
          <a:srcRect/>
          <a:stretch>
            <a:fillRect/>
          </a:stretch>
        </p:blipFill>
        <p:spPr bwMode="auto">
          <a:xfrm>
            <a:off x="2590800" y="1066800"/>
            <a:ext cx="6667500" cy="4343400"/>
          </a:xfrm>
          <a:prstGeom prst="rect">
            <a:avLst/>
          </a:prstGeom>
          <a:noFill/>
        </p:spPr>
      </p:pic>
      <p:pic>
        <p:nvPicPr>
          <p:cNvPr id="6" name="Picture 4" descr="uAvionix Logo">
            <a:extLst>
              <a:ext uri="{FF2B5EF4-FFF2-40B4-BE49-F238E27FC236}">
                <a16:creationId xmlns:a16="http://schemas.microsoft.com/office/drawing/2014/main" id="{624164A3-92A7-4514-B69F-4DA08CD895BE}"/>
              </a:ext>
            </a:extLst>
          </p:cNvPr>
          <p:cNvPicPr>
            <a:picLocks noChangeAspect="1" noChangeArrowheads="1"/>
          </p:cNvPicPr>
          <p:nvPr/>
        </p:nvPicPr>
        <p:blipFill>
          <a:blip r:embed="rId3" cstate="print"/>
          <a:srcRect/>
          <a:stretch>
            <a:fillRect/>
          </a:stretch>
        </p:blipFill>
        <p:spPr bwMode="auto">
          <a:xfrm>
            <a:off x="304799" y="1600200"/>
            <a:ext cx="2933695" cy="1143000"/>
          </a:xfrm>
          <a:prstGeom prst="rect">
            <a:avLst/>
          </a:prstGeom>
          <a:noFill/>
        </p:spPr>
      </p:pic>
      <p:pic>
        <p:nvPicPr>
          <p:cNvPr id="7" name="Picture 6" descr="out.jpg">
            <a:extLst>
              <a:ext uri="{FF2B5EF4-FFF2-40B4-BE49-F238E27FC236}">
                <a16:creationId xmlns:a16="http://schemas.microsoft.com/office/drawing/2014/main" id="{9BF6A5D3-75C5-4510-BA25-AEA4627F51A6}"/>
              </a:ext>
            </a:extLst>
          </p:cNvPr>
          <p:cNvPicPr>
            <a:picLocks noChangeAspect="1"/>
          </p:cNvPicPr>
          <p:nvPr/>
        </p:nvPicPr>
        <p:blipFill>
          <a:blip r:embed="rId4" cstate="print"/>
          <a:stretch>
            <a:fillRect/>
          </a:stretch>
        </p:blipFill>
        <p:spPr>
          <a:xfrm>
            <a:off x="-457200" y="3750583"/>
            <a:ext cx="5257800" cy="3404833"/>
          </a:xfrm>
          <a:prstGeom prst="rect">
            <a:avLst/>
          </a:prstGeom>
          <a:effectLst>
            <a:softEdge rad="635000"/>
          </a:effectLst>
        </p:spPr>
      </p:pic>
      <p:pic>
        <p:nvPicPr>
          <p:cNvPr id="8" name="Picture 7" descr="waasINSIDE.gif">
            <a:extLst>
              <a:ext uri="{FF2B5EF4-FFF2-40B4-BE49-F238E27FC236}">
                <a16:creationId xmlns:a16="http://schemas.microsoft.com/office/drawing/2014/main" id="{539B90E5-CF4A-420A-B6F2-A9C9FCFA20F5}"/>
              </a:ext>
            </a:extLst>
          </p:cNvPr>
          <p:cNvPicPr>
            <a:picLocks noChangeAspect="1"/>
          </p:cNvPicPr>
          <p:nvPr/>
        </p:nvPicPr>
        <p:blipFill>
          <a:blip r:embed="rId5" cstate="print"/>
          <a:stretch>
            <a:fillRect/>
          </a:stretch>
        </p:blipFill>
        <p:spPr>
          <a:xfrm>
            <a:off x="5105400" y="4752069"/>
            <a:ext cx="2133599" cy="1834757"/>
          </a:xfrm>
          <a:prstGeom prst="rect">
            <a:avLst/>
          </a:prstGeom>
        </p:spPr>
      </p:pic>
      <p:sp>
        <p:nvSpPr>
          <p:cNvPr id="9" name="Rectangle 8">
            <a:extLst>
              <a:ext uri="{FF2B5EF4-FFF2-40B4-BE49-F238E27FC236}">
                <a16:creationId xmlns:a16="http://schemas.microsoft.com/office/drawing/2014/main" id="{A1E0BC54-66BE-4823-8389-1C4E49AF364F}"/>
              </a:ext>
            </a:extLst>
          </p:cNvPr>
          <p:cNvSpPr/>
          <p:nvPr/>
        </p:nvSpPr>
        <p:spPr>
          <a:xfrm>
            <a:off x="6019800" y="384473"/>
            <a:ext cx="211788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4BACC6"/>
                  </a:outerShdw>
                </a:effectLst>
                <a:uLnTx/>
                <a:uFillTx/>
                <a:latin typeface="Calibri"/>
                <a:ea typeface="+mn-ea"/>
                <a:cs typeface="+mn-cs"/>
              </a:rPr>
              <a:t>$1,850</a:t>
            </a:r>
          </a:p>
        </p:txBody>
      </p:sp>
    </p:spTree>
    <p:extLst>
      <p:ext uri="{BB962C8B-B14F-4D97-AF65-F5344CB8AC3E}">
        <p14:creationId xmlns:p14="http://schemas.microsoft.com/office/powerpoint/2010/main" val="3888617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99473-271D-4668-B98A-FBABFBD62A7A}"/>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nSpc>
                <a:spcPct val="90000"/>
              </a:lnSpc>
            </a:pPr>
            <a:r>
              <a:rPr lang="en-US" sz="4200" kern="1200">
                <a:solidFill>
                  <a:srgbClr val="FFFFFF"/>
                </a:solidFill>
                <a:latin typeface="+mj-lt"/>
                <a:ea typeface="+mj-ea"/>
                <a:cs typeface="+mj-cs"/>
              </a:rPr>
              <a:t>Installation</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skybeacon.jpg">
            <a:extLst>
              <a:ext uri="{FF2B5EF4-FFF2-40B4-BE49-F238E27FC236}">
                <a16:creationId xmlns:a16="http://schemas.microsoft.com/office/drawing/2014/main" id="{688B84B5-367B-4C10-8EB2-4B7B892C7BD4}"/>
              </a:ext>
            </a:extLst>
          </p:cNvPr>
          <p:cNvPicPr>
            <a:picLocks noChangeAspect="1"/>
          </p:cNvPicPr>
          <p:nvPr/>
        </p:nvPicPr>
        <p:blipFill>
          <a:blip r:embed="rId2" cstate="print"/>
          <a:stretch>
            <a:fillRect/>
          </a:stretch>
        </p:blipFill>
        <p:spPr>
          <a:xfrm>
            <a:off x="3992680" y="492573"/>
            <a:ext cx="4660531" cy="5880796"/>
          </a:xfrm>
          <a:prstGeom prst="rect">
            <a:avLst/>
          </a:prstGeom>
        </p:spPr>
      </p:pic>
      <p:sp>
        <p:nvSpPr>
          <p:cNvPr id="4" name="Slide Number Placeholder 3">
            <a:extLst>
              <a:ext uri="{FF2B5EF4-FFF2-40B4-BE49-F238E27FC236}">
                <a16:creationId xmlns:a16="http://schemas.microsoft.com/office/drawing/2014/main" id="{F57EC2D7-40BF-47A0-AA78-5FF4077AA213}"/>
              </a:ext>
            </a:extLst>
          </p:cNvPr>
          <p:cNvSpPr>
            <a:spLocks noGrp="1"/>
          </p:cNvSpPr>
          <p:nvPr>
            <p:ph type="sldNum" sz="quarter" idx="12"/>
          </p:nvPr>
        </p:nvSpPr>
        <p:spPr>
          <a:xfrm>
            <a:off x="7493266" y="6356350"/>
            <a:ext cx="1022083" cy="365125"/>
          </a:xfrm>
        </p:spPr>
        <p:txBody>
          <a:bodyPr vert="horz" lIns="91440" tIns="45720" rIns="91440" bIns="45720" rtlCol="0" anchor="ctr">
            <a:normAutofit/>
          </a:bodyPr>
          <a:lstStyle/>
          <a:p>
            <a:pPr>
              <a:spcAft>
                <a:spcPts val="600"/>
              </a:spcAft>
            </a:pPr>
            <a:fld id="{8CCC93C7-37EB-4A4E-85FC-B3A37BFCB519}" type="slidenum">
              <a:rPr lang="en-US">
                <a:solidFill>
                  <a:srgbClr val="595959"/>
                </a:solidFill>
              </a:rPr>
              <a:pPr>
                <a:spcAft>
                  <a:spcPts val="600"/>
                </a:spcAft>
              </a:pPr>
              <a:t>179</a:t>
            </a:fld>
            <a:endParaRPr lang="en-US">
              <a:solidFill>
                <a:srgbClr val="595959"/>
              </a:solidFill>
            </a:endParaRPr>
          </a:p>
        </p:txBody>
      </p:sp>
      <p:pic>
        <p:nvPicPr>
          <p:cNvPr id="5122" name="Picture 2">
            <a:extLst>
              <a:ext uri="{FF2B5EF4-FFF2-40B4-BE49-F238E27FC236}">
                <a16:creationId xmlns:a16="http://schemas.microsoft.com/office/drawing/2014/main" id="{FC2C8793-9CD2-441A-9CC0-271F4AF21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28651" y="3904084"/>
            <a:ext cx="2700673" cy="2700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93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F5538282-38B1-47CE-B4CF-3EA488833B9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2054" name="Picture 6" descr="Image result for ads-b">
            <a:extLst>
              <a:ext uri="{FF2B5EF4-FFF2-40B4-BE49-F238E27FC236}">
                <a16:creationId xmlns:a16="http://schemas.microsoft.com/office/drawing/2014/main" id="{012F80FA-8C87-4E4F-A2DC-3151C9157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 y="1426656"/>
            <a:ext cx="9144000" cy="54170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Vi</a:t>
            </a:r>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6351294"/>
            <a:ext cx="1417637" cy="506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12" name="Slide Number Placeholder 11"/>
          <p:cNvSpPr>
            <a:spLocks noGrp="1"/>
          </p:cNvSpPr>
          <p:nvPr>
            <p:ph type="sldNum" sz="quarter" idx="12"/>
          </p:nvPr>
        </p:nvSpPr>
        <p:spPr/>
        <p:txBody>
          <a:bodyPr/>
          <a:lstStyle/>
          <a:p>
            <a:fld id="{8CCC93C7-37EB-4A4E-85FC-B3A37BFCB519}" type="slidenum">
              <a:rPr lang="en-US" sz="2400" smtClean="0">
                <a:solidFill>
                  <a:schemeClr val="bg1"/>
                </a:solidFill>
              </a:rPr>
              <a:pPr/>
              <a:t>18</a:t>
            </a:fld>
            <a:endParaRPr lang="en-US" sz="2400" dirty="0">
              <a:solidFill>
                <a:schemeClr val="bg1"/>
              </a:solidFill>
            </a:endParaRPr>
          </a:p>
        </p:txBody>
      </p:sp>
      <p:pic>
        <p:nvPicPr>
          <p:cNvPr id="32" name="Picture 2" descr="Image result for puzzle transparent"/>
          <p:cNvPicPr>
            <a:picLocks noChangeAspect="1" noChangeArrowheads="1"/>
          </p:cNvPicPr>
          <p:nvPr/>
        </p:nvPicPr>
        <p:blipFill>
          <a:blip r:embed="rId6" cstate="print"/>
          <a:srcRect/>
          <a:stretch>
            <a:fillRect/>
          </a:stretch>
        </p:blipFill>
        <p:spPr bwMode="auto">
          <a:xfrm>
            <a:off x="152400" y="2628158"/>
            <a:ext cx="1417637" cy="1417637"/>
          </a:xfrm>
          <a:prstGeom prst="rect">
            <a:avLst/>
          </a:prstGeom>
          <a:noFill/>
        </p:spPr>
      </p:pic>
      <p:cxnSp>
        <p:nvCxnSpPr>
          <p:cNvPr id="4" name="Straight Connector 3">
            <a:extLst>
              <a:ext uri="{FF2B5EF4-FFF2-40B4-BE49-F238E27FC236}">
                <a16:creationId xmlns:a16="http://schemas.microsoft.com/office/drawing/2014/main" id="{1DB23E2F-C1CB-4C47-9DEA-7DE977C479EA}"/>
              </a:ext>
            </a:extLst>
          </p:cNvPr>
          <p:cNvCxnSpPr/>
          <p:nvPr/>
        </p:nvCxnSpPr>
        <p:spPr>
          <a:xfrm>
            <a:off x="3124200" y="2209800"/>
            <a:ext cx="3810000" cy="0"/>
          </a:xfrm>
          <a:prstGeom prst="line">
            <a:avLst/>
          </a:prstGeom>
        </p:spPr>
        <p:style>
          <a:lnRef idx="1">
            <a:schemeClr val="accent6"/>
          </a:lnRef>
          <a:fillRef idx="0">
            <a:schemeClr val="accent6"/>
          </a:fillRef>
          <a:effectRef idx="0">
            <a:schemeClr val="accent6"/>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lawsuit">
            <a:extLst>
              <a:ext uri="{FF2B5EF4-FFF2-40B4-BE49-F238E27FC236}">
                <a16:creationId xmlns:a16="http://schemas.microsoft.com/office/drawing/2014/main" id="{96445B9B-D4CF-4756-AC3E-BB40FF333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41" y="2135982"/>
            <a:ext cx="9114260" cy="33734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9FF7083-E42A-450F-819F-F9CA871A7911}"/>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CACD5B89-E722-4962-A0F9-940708915F94}"/>
              </a:ext>
            </a:extLst>
          </p:cNvPr>
          <p:cNvSpPr>
            <a:spLocks noGrp="1"/>
          </p:cNvSpPr>
          <p:nvPr>
            <p:ph type="sldNum" sz="quarter" idx="12"/>
          </p:nvPr>
        </p:nvSpPr>
        <p:spPr/>
        <p:txBody>
          <a:bodyPr/>
          <a:lstStyle/>
          <a:p>
            <a:fld id="{8CCC93C7-37EB-4A4E-85FC-B3A37BFCB519}" type="slidenum">
              <a:rPr lang="en-US" smtClean="0"/>
              <a:pPr/>
              <a:t>180</a:t>
            </a:fld>
            <a:endParaRPr lang="en-US" dirty="0"/>
          </a:p>
        </p:txBody>
      </p:sp>
      <p:pic>
        <p:nvPicPr>
          <p:cNvPr id="1026" name="Picture 2" descr="Image result for uavionix lawsuit">
            <a:extLst>
              <a:ext uri="{FF2B5EF4-FFF2-40B4-BE49-F238E27FC236}">
                <a16:creationId xmlns:a16="http://schemas.microsoft.com/office/drawing/2014/main" id="{AB8CF2C9-1D77-44AC-A10C-4B53133A5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29817"/>
            <a:ext cx="3810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avionix lawsuit">
            <a:extLst>
              <a:ext uri="{FF2B5EF4-FFF2-40B4-BE49-F238E27FC236}">
                <a16:creationId xmlns:a16="http://schemas.microsoft.com/office/drawing/2014/main" id="{052F4489-44A5-4E7B-9159-1F0308093A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424" y="3581400"/>
            <a:ext cx="4762500" cy="443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720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31054-F139-40C9-8C04-27C60A888522}"/>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329B32BB-1237-49CB-AB43-CAF18DF6C323}"/>
              </a:ext>
            </a:extLst>
          </p:cNvPr>
          <p:cNvSpPr>
            <a:spLocks noGrp="1"/>
          </p:cNvSpPr>
          <p:nvPr>
            <p:ph type="sldNum" sz="quarter" idx="12"/>
          </p:nvPr>
        </p:nvSpPr>
        <p:spPr/>
        <p:txBody>
          <a:bodyPr/>
          <a:lstStyle/>
          <a:p>
            <a:fld id="{8CCC93C7-37EB-4A4E-85FC-B3A37BFCB519}" type="slidenum">
              <a:rPr lang="en-US" smtClean="0"/>
              <a:pPr/>
              <a:t>181</a:t>
            </a:fld>
            <a:endParaRPr lang="en-US" dirty="0"/>
          </a:p>
        </p:txBody>
      </p:sp>
      <p:sp>
        <p:nvSpPr>
          <p:cNvPr id="5" name="Rectangle 4">
            <a:extLst>
              <a:ext uri="{FF2B5EF4-FFF2-40B4-BE49-F238E27FC236}">
                <a16:creationId xmlns:a16="http://schemas.microsoft.com/office/drawing/2014/main" id="{8ED49DB1-24F9-4FC8-9D5A-31BCF43D21B3}"/>
              </a:ext>
            </a:extLst>
          </p:cNvPr>
          <p:cNvSpPr/>
          <p:nvPr/>
        </p:nvSpPr>
        <p:spPr>
          <a:xfrm>
            <a:off x="609600" y="2057400"/>
            <a:ext cx="8382000" cy="3416320"/>
          </a:xfrm>
          <a:prstGeom prst="rect">
            <a:avLst/>
          </a:prstGeom>
        </p:spPr>
        <p:txBody>
          <a:bodyPr wrap="square">
            <a:spAutoFit/>
          </a:bodyPr>
          <a:lstStyle/>
          <a:p>
            <a:r>
              <a:rPr lang="en-US" sz="3600" b="1" dirty="0">
                <a:solidFill>
                  <a:srgbClr val="545854"/>
                </a:solidFill>
                <a:latin typeface="roboto condensed"/>
              </a:rPr>
              <a:t>Garmin International and </a:t>
            </a:r>
            <a:r>
              <a:rPr lang="en-US" sz="3600" b="1" dirty="0" err="1">
                <a:solidFill>
                  <a:srgbClr val="545854"/>
                </a:solidFill>
                <a:latin typeface="roboto condensed"/>
              </a:rPr>
              <a:t>uAvionix</a:t>
            </a:r>
            <a:r>
              <a:rPr lang="en-US" sz="3600" b="1" dirty="0">
                <a:solidFill>
                  <a:srgbClr val="545854"/>
                </a:solidFill>
                <a:latin typeface="roboto condensed"/>
              </a:rPr>
              <a:t> announced a patent lawsuit settlement October 17 [2019] that allows </a:t>
            </a:r>
            <a:r>
              <a:rPr lang="en-US" sz="3600" b="1" dirty="0" err="1">
                <a:solidFill>
                  <a:srgbClr val="545854"/>
                </a:solidFill>
                <a:latin typeface="roboto condensed"/>
              </a:rPr>
              <a:t>uAvionix</a:t>
            </a:r>
            <a:r>
              <a:rPr lang="en-US" sz="3600" b="1" dirty="0">
                <a:solidFill>
                  <a:srgbClr val="545854"/>
                </a:solidFill>
                <a:latin typeface="roboto condensed"/>
              </a:rPr>
              <a:t> to continue selling and supporting its ADS-B product line.</a:t>
            </a:r>
            <a:endParaRPr lang="en-US" sz="3600" dirty="0"/>
          </a:p>
        </p:txBody>
      </p:sp>
      <p:pic>
        <p:nvPicPr>
          <p:cNvPr id="6" name="Picture 2" descr="Image result for uavionix lawsuit">
            <a:extLst>
              <a:ext uri="{FF2B5EF4-FFF2-40B4-BE49-F238E27FC236}">
                <a16:creationId xmlns:a16="http://schemas.microsoft.com/office/drawing/2014/main" id="{4E9EF161-8437-4735-A5C3-75969085E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29817"/>
            <a:ext cx="3810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uavionix lawsuit">
            <a:extLst>
              <a:ext uri="{FF2B5EF4-FFF2-40B4-BE49-F238E27FC236}">
                <a16:creationId xmlns:a16="http://schemas.microsoft.com/office/drawing/2014/main" id="{A8EE6BD0-F1E8-4469-843D-83BCB7385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424" y="3581400"/>
            <a:ext cx="4762500" cy="443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135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Image result for ga aircraft mechanic power plant">
            <a:extLst>
              <a:ext uri="{FF2B5EF4-FFF2-40B4-BE49-F238E27FC236}">
                <a16:creationId xmlns:a16="http://schemas.microsoft.com/office/drawing/2014/main" id="{3E16834C-EA7A-4990-9172-5E51C47581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09" r="10423"/>
          <a:stretch/>
        </p:blipFill>
        <p:spPr bwMode="auto">
          <a:xfrm>
            <a:off x="3614166" y="-479"/>
            <a:ext cx="5529834" cy="4252439"/>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3">
            <a:extLst>
              <a:ext uri="{FF2B5EF4-FFF2-40B4-BE49-F238E27FC236}">
                <a16:creationId xmlns:a16="http://schemas.microsoft.com/office/drawing/2014/main" id="{66BCEC1B-9617-4EF1-9B03-4BD43D100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9"/>
            <a:ext cx="7101525"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4">
            <a:extLst>
              <a:ext uri="{FF2B5EF4-FFF2-40B4-BE49-F238E27FC236}">
                <a16:creationId xmlns:a16="http://schemas.microsoft.com/office/drawing/2014/main" id="{CCBFD80B-276C-4775-A363-20693A7C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9"/>
            <a:ext cx="6058538"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52615-D34A-4CAA-AF39-A1279CB01855}"/>
              </a:ext>
            </a:extLst>
          </p:cNvPr>
          <p:cNvSpPr>
            <a:spLocks noGrp="1"/>
          </p:cNvSpPr>
          <p:nvPr>
            <p:ph type="title"/>
          </p:nvPr>
        </p:nvSpPr>
        <p:spPr>
          <a:xfrm>
            <a:off x="603504" y="2600325"/>
            <a:ext cx="3711321" cy="2651200"/>
          </a:xfrm>
        </p:spPr>
        <p:txBody>
          <a:bodyPr vert="horz" lIns="91440" tIns="45720" rIns="91440" bIns="45720" rtlCol="0" anchor="t">
            <a:normAutofit/>
          </a:bodyPr>
          <a:lstStyle/>
          <a:p>
            <a:pPr algn="l">
              <a:lnSpc>
                <a:spcPct val="90000"/>
              </a:lnSpc>
            </a:pPr>
            <a:r>
              <a:rPr lang="en-US" sz="4700" b="1" kern="1200" dirty="0">
                <a:solidFill>
                  <a:srgbClr val="FFFF00"/>
                </a:solidFill>
                <a:effectLst>
                  <a:outerShdw blurRad="38100" dist="38100" dir="2700000" algn="tl">
                    <a:srgbClr val="000000">
                      <a:alpha val="43137"/>
                    </a:srgbClr>
                  </a:outerShdw>
                </a:effectLst>
                <a:latin typeface="+mj-lt"/>
                <a:ea typeface="+mj-ea"/>
                <a:cs typeface="+mj-cs"/>
              </a:rPr>
              <a:t>Any</a:t>
            </a:r>
            <a:r>
              <a:rPr lang="en-US" sz="4700" b="1" kern="1200" dirty="0">
                <a:solidFill>
                  <a:schemeClr val="tx1"/>
                </a:solidFill>
                <a:effectLst>
                  <a:outerShdw blurRad="38100" dist="38100" dir="2700000" algn="tl">
                    <a:srgbClr val="000000">
                      <a:alpha val="43137"/>
                    </a:srgbClr>
                  </a:outerShdw>
                </a:effectLst>
                <a:latin typeface="+mj-lt"/>
                <a:ea typeface="+mj-ea"/>
                <a:cs typeface="+mj-cs"/>
              </a:rPr>
              <a:t> A&amp;P IA can install &amp; certify</a:t>
            </a:r>
          </a:p>
        </p:txBody>
      </p:sp>
      <p:sp>
        <p:nvSpPr>
          <p:cNvPr id="4" name="Slide Number Placeholder 3">
            <a:extLst>
              <a:ext uri="{FF2B5EF4-FFF2-40B4-BE49-F238E27FC236}">
                <a16:creationId xmlns:a16="http://schemas.microsoft.com/office/drawing/2014/main" id="{1FFD537F-B407-4069-A627-83E8B1703AA9}"/>
              </a:ext>
            </a:extLst>
          </p:cNvPr>
          <p:cNvSpPr>
            <a:spLocks noGrp="1"/>
          </p:cNvSpPr>
          <p:nvPr>
            <p:ph type="sldNum" sz="quarter" idx="12"/>
          </p:nvPr>
        </p:nvSpPr>
        <p:spPr>
          <a:xfrm>
            <a:off x="8193880" y="6356350"/>
            <a:ext cx="321469" cy="365125"/>
          </a:xfrm>
        </p:spPr>
        <p:txBody>
          <a:bodyPr vert="horz" lIns="91440" tIns="45720" rIns="91440" bIns="45720" rtlCol="0" anchor="ctr">
            <a:normAutofit fontScale="85000" lnSpcReduction="20000"/>
          </a:bodyPr>
          <a:lstStyle/>
          <a:p>
            <a:pPr>
              <a:spcAft>
                <a:spcPts val="600"/>
              </a:spcAft>
            </a:pPr>
            <a:fld id="{8CCC93C7-37EB-4A4E-85FC-B3A37BFCB519}" type="slidenum">
              <a:rPr lang="en-US">
                <a:solidFill>
                  <a:srgbClr val="FFFFFF"/>
                </a:solidFill>
              </a:rPr>
              <a:pPr>
                <a:spcAft>
                  <a:spcPts val="600"/>
                </a:spcAft>
              </a:pPr>
              <a:t>182</a:t>
            </a:fld>
            <a:endParaRPr lang="en-US">
              <a:solidFill>
                <a:srgbClr val="FFFFFF"/>
              </a:solidFill>
            </a:endParaRPr>
          </a:p>
        </p:txBody>
      </p:sp>
    </p:spTree>
    <p:extLst>
      <p:ext uri="{BB962C8B-B14F-4D97-AF65-F5344CB8AC3E}">
        <p14:creationId xmlns:p14="http://schemas.microsoft.com/office/powerpoint/2010/main" val="30551005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uavionix.com/wp-content/uploads/2018/08/tail-beacon-411x801.png">
            <a:extLst>
              <a:ext uri="{FF2B5EF4-FFF2-40B4-BE49-F238E27FC236}">
                <a16:creationId xmlns:a16="http://schemas.microsoft.com/office/drawing/2014/main" id="{F12FE4B5-02DE-4804-B0D4-6CD6EFA54FD6}"/>
              </a:ext>
            </a:extLst>
          </p:cNvPr>
          <p:cNvPicPr>
            <a:picLocks noChangeAspect="1" noChangeArrowheads="1"/>
          </p:cNvPicPr>
          <p:nvPr/>
        </p:nvPicPr>
        <p:blipFill>
          <a:blip r:embed="rId2" cstate="print"/>
          <a:srcRect/>
          <a:stretch>
            <a:fillRect/>
          </a:stretch>
        </p:blipFill>
        <p:spPr bwMode="auto">
          <a:xfrm>
            <a:off x="-103765" y="-27023"/>
            <a:ext cx="3532765" cy="6885023"/>
          </a:xfrm>
          <a:prstGeom prst="rect">
            <a:avLst/>
          </a:prstGeom>
          <a:noFill/>
        </p:spPr>
      </p:pic>
      <p:sp>
        <p:nvSpPr>
          <p:cNvPr id="2" name="Title 1">
            <a:extLst>
              <a:ext uri="{FF2B5EF4-FFF2-40B4-BE49-F238E27FC236}">
                <a16:creationId xmlns:a16="http://schemas.microsoft.com/office/drawing/2014/main" id="{111750C9-4D27-49A5-900A-B81E0CE53652}"/>
              </a:ext>
            </a:extLst>
          </p:cNvPr>
          <p:cNvSpPr>
            <a:spLocks noGrp="1"/>
          </p:cNvSpPr>
          <p:nvPr>
            <p:ph type="title"/>
          </p:nvPr>
        </p:nvSpPr>
        <p:spPr>
          <a:xfrm>
            <a:off x="-103764" y="1142999"/>
            <a:ext cx="9247764" cy="1145357"/>
          </a:xfrm>
          <a:solidFill>
            <a:schemeClr val="accent1">
              <a:alpha val="54000"/>
            </a:schemeClr>
          </a:solidFill>
        </p:spPr>
        <p:txBody>
          <a:bodyPr/>
          <a:lstStyle/>
          <a:p>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tailBeacon</a:t>
            </a:r>
            <a:r>
              <a:rPr lang="en-US" b="1" dirty="0">
                <a:effectLst>
                  <a:outerShdw blurRad="38100" dist="38100" dir="2700000" algn="tl">
                    <a:srgbClr val="000000">
                      <a:alpha val="43137"/>
                    </a:srgbClr>
                  </a:outerShdw>
                </a:effectLst>
              </a:rPr>
              <a:t>,</a:t>
            </a:r>
            <a:r>
              <a:rPr lang="en-US" dirty="0"/>
              <a:t> </a:t>
            </a:r>
            <a:r>
              <a:rPr lang="en-US" b="1" dirty="0">
                <a:solidFill>
                  <a:srgbClr val="FF0000"/>
                </a:solidFill>
                <a:effectLst>
                  <a:outerShdw blurRad="38100" dist="38100" dir="2700000" algn="tl">
                    <a:srgbClr val="000000">
                      <a:alpha val="43137"/>
                    </a:srgbClr>
                  </a:outerShdw>
                </a:effectLst>
              </a:rPr>
              <a:t>$1,995</a:t>
            </a:r>
          </a:p>
        </p:txBody>
      </p:sp>
      <p:sp>
        <p:nvSpPr>
          <p:cNvPr id="4" name="Slide Number Placeholder 3">
            <a:extLst>
              <a:ext uri="{FF2B5EF4-FFF2-40B4-BE49-F238E27FC236}">
                <a16:creationId xmlns:a16="http://schemas.microsoft.com/office/drawing/2014/main" id="{75182D3A-0983-400F-A38B-C7E9ED6AC2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C93C7-37EB-4A4E-85FC-B3A37BFCB51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4" descr="uAvionix Logo">
            <a:extLst>
              <a:ext uri="{FF2B5EF4-FFF2-40B4-BE49-F238E27FC236}">
                <a16:creationId xmlns:a16="http://schemas.microsoft.com/office/drawing/2014/main" id="{624164A3-92A7-4514-B69F-4DA08CD895BE}"/>
              </a:ext>
            </a:extLst>
          </p:cNvPr>
          <p:cNvPicPr>
            <a:picLocks noChangeAspect="1" noChangeArrowheads="1"/>
          </p:cNvPicPr>
          <p:nvPr/>
        </p:nvPicPr>
        <p:blipFill>
          <a:blip r:embed="rId3" cstate="print"/>
          <a:srcRect/>
          <a:stretch>
            <a:fillRect/>
          </a:stretch>
        </p:blipFill>
        <p:spPr bwMode="auto">
          <a:xfrm>
            <a:off x="5486400" y="2576040"/>
            <a:ext cx="2933695" cy="1242766"/>
          </a:xfrm>
          <a:prstGeom prst="rect">
            <a:avLst/>
          </a:prstGeom>
          <a:noFill/>
        </p:spPr>
      </p:pic>
      <p:pic>
        <p:nvPicPr>
          <p:cNvPr id="7" name="Picture 6" descr="out.jpg">
            <a:extLst>
              <a:ext uri="{FF2B5EF4-FFF2-40B4-BE49-F238E27FC236}">
                <a16:creationId xmlns:a16="http://schemas.microsoft.com/office/drawing/2014/main" id="{9BF6A5D3-75C5-4510-BA25-AEA4627F51A6}"/>
              </a:ext>
            </a:extLst>
          </p:cNvPr>
          <p:cNvPicPr>
            <a:picLocks noChangeAspect="1"/>
          </p:cNvPicPr>
          <p:nvPr/>
        </p:nvPicPr>
        <p:blipFill>
          <a:blip r:embed="rId4" cstate="print"/>
          <a:stretch>
            <a:fillRect/>
          </a:stretch>
        </p:blipFill>
        <p:spPr>
          <a:xfrm>
            <a:off x="4544291" y="3959085"/>
            <a:ext cx="5257800" cy="3404833"/>
          </a:xfrm>
          <a:prstGeom prst="rect">
            <a:avLst/>
          </a:prstGeom>
          <a:effectLst>
            <a:softEdge rad="635000"/>
          </a:effectLst>
        </p:spPr>
      </p:pic>
      <p:pic>
        <p:nvPicPr>
          <p:cNvPr id="8" name="Picture 7" descr="waasINSIDE.gif">
            <a:extLst>
              <a:ext uri="{FF2B5EF4-FFF2-40B4-BE49-F238E27FC236}">
                <a16:creationId xmlns:a16="http://schemas.microsoft.com/office/drawing/2014/main" id="{539B90E5-CF4A-420A-B6F2-A9C9FCFA20F5}"/>
              </a:ext>
            </a:extLst>
          </p:cNvPr>
          <p:cNvPicPr>
            <a:picLocks noChangeAspect="1"/>
          </p:cNvPicPr>
          <p:nvPr/>
        </p:nvPicPr>
        <p:blipFill>
          <a:blip r:embed="rId5" cstate="print"/>
          <a:stretch>
            <a:fillRect/>
          </a:stretch>
        </p:blipFill>
        <p:spPr>
          <a:xfrm>
            <a:off x="3032054" y="3197423"/>
            <a:ext cx="1664637" cy="1431480"/>
          </a:xfrm>
          <a:prstGeom prst="rect">
            <a:avLst/>
          </a:prstGeom>
        </p:spPr>
      </p:pic>
      <p:sp>
        <p:nvSpPr>
          <p:cNvPr id="3" name="Rectangle 2">
            <a:extLst>
              <a:ext uri="{FF2B5EF4-FFF2-40B4-BE49-F238E27FC236}">
                <a16:creationId xmlns:a16="http://schemas.microsoft.com/office/drawing/2014/main" id="{B8D0924A-F76B-4346-B999-CC8637A0B104}"/>
              </a:ext>
            </a:extLst>
          </p:cNvPr>
          <p:cNvSpPr/>
          <p:nvPr/>
        </p:nvSpPr>
        <p:spPr>
          <a:xfrm>
            <a:off x="1905000" y="4748688"/>
            <a:ext cx="3124200" cy="369332"/>
          </a:xfrm>
          <a:prstGeom prst="rect">
            <a:avLst/>
          </a:prstGeom>
        </p:spPr>
        <p:txBody>
          <a:bodyPr wrap="square">
            <a:spAutoFit/>
          </a:bodyPr>
          <a:lstStyle/>
          <a:p>
            <a:r>
              <a:rPr lang="en-US" b="1" dirty="0">
                <a:solidFill>
                  <a:srgbClr val="FF0000"/>
                </a:solidFill>
                <a:latin typeface="Open Sans"/>
              </a:rPr>
              <a:t>STC approval, Sep 13, 2019</a:t>
            </a:r>
            <a:endParaRPr lang="en-US" b="1" dirty="0"/>
          </a:p>
        </p:txBody>
      </p:sp>
    </p:spTree>
    <p:extLst>
      <p:ext uri="{BB962C8B-B14F-4D97-AF65-F5344CB8AC3E}">
        <p14:creationId xmlns:p14="http://schemas.microsoft.com/office/powerpoint/2010/main" val="4071317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9EEA5-6C96-48F5-9587-73CD727BAD7D}"/>
              </a:ext>
            </a:extLst>
          </p:cNvPr>
          <p:cNvSpPr>
            <a:spLocks noGrp="1"/>
          </p:cNvSpPr>
          <p:nvPr>
            <p:ph type="title"/>
          </p:nvPr>
        </p:nvSpPr>
        <p:spPr/>
        <p:txBody>
          <a:bodyPr/>
          <a:lstStyle/>
          <a:p>
            <a:r>
              <a:rPr lang="en-US" dirty="0"/>
              <a:t>Older Transponders are 75w</a:t>
            </a:r>
          </a:p>
        </p:txBody>
      </p:sp>
      <p:sp>
        <p:nvSpPr>
          <p:cNvPr id="3" name="Content Placeholder 2">
            <a:extLst>
              <a:ext uri="{FF2B5EF4-FFF2-40B4-BE49-F238E27FC236}">
                <a16:creationId xmlns:a16="http://schemas.microsoft.com/office/drawing/2014/main" id="{10AB24B0-5C3B-4DD0-9348-F3A6B2B9AE0D}"/>
              </a:ext>
            </a:extLst>
          </p:cNvPr>
          <p:cNvSpPr>
            <a:spLocks noGrp="1"/>
          </p:cNvSpPr>
          <p:nvPr>
            <p:ph idx="1"/>
          </p:nvPr>
        </p:nvSpPr>
        <p:spPr/>
        <p:txBody>
          <a:bodyPr/>
          <a:lstStyle/>
          <a:p>
            <a:pPr marL="0" indent="0">
              <a:buNone/>
            </a:pPr>
            <a:r>
              <a:rPr lang="en-US" dirty="0"/>
              <a:t>Owners end up buying a more powerful transponder with enough wattage</a:t>
            </a:r>
          </a:p>
        </p:txBody>
      </p:sp>
      <p:sp>
        <p:nvSpPr>
          <p:cNvPr id="4" name="Slide Number Placeholder 3">
            <a:extLst>
              <a:ext uri="{FF2B5EF4-FFF2-40B4-BE49-F238E27FC236}">
                <a16:creationId xmlns:a16="http://schemas.microsoft.com/office/drawing/2014/main" id="{7876A854-6934-412F-A9E8-7F14E231D91C}"/>
              </a:ext>
            </a:extLst>
          </p:cNvPr>
          <p:cNvSpPr>
            <a:spLocks noGrp="1"/>
          </p:cNvSpPr>
          <p:nvPr>
            <p:ph type="sldNum" sz="quarter" idx="12"/>
          </p:nvPr>
        </p:nvSpPr>
        <p:spPr/>
        <p:txBody>
          <a:bodyPr/>
          <a:lstStyle/>
          <a:p>
            <a:fld id="{8CCC93C7-37EB-4A4E-85FC-B3A37BFCB519}" type="slidenum">
              <a:rPr lang="en-US" smtClean="0"/>
              <a:pPr/>
              <a:t>184</a:t>
            </a:fld>
            <a:endParaRPr lang="en-US" dirty="0"/>
          </a:p>
        </p:txBody>
      </p:sp>
      <p:pic>
        <p:nvPicPr>
          <p:cNvPr id="2050" name="Picture 2">
            <a:extLst>
              <a:ext uri="{FF2B5EF4-FFF2-40B4-BE49-F238E27FC236}">
                <a16:creationId xmlns:a16="http://schemas.microsoft.com/office/drawing/2014/main" id="{341E7917-C224-4ECE-A58F-B9F6D0F384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001" b="33999"/>
          <a:stretch/>
        </p:blipFill>
        <p:spPr bwMode="auto">
          <a:xfrm>
            <a:off x="1143000" y="2971800"/>
            <a:ext cx="4857750" cy="15544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8E16801-2330-4D0B-BB67-8E9A8EE4BFF7}"/>
              </a:ext>
            </a:extLst>
          </p:cNvPr>
          <p:cNvSpPr/>
          <p:nvPr/>
        </p:nvSpPr>
        <p:spPr>
          <a:xfrm>
            <a:off x="6010081" y="3244334"/>
            <a:ext cx="2045753" cy="646331"/>
          </a:xfrm>
          <a:prstGeom prst="rect">
            <a:avLst/>
          </a:prstGeom>
        </p:spPr>
        <p:txBody>
          <a:bodyPr wrap="none">
            <a:spAutoFit/>
          </a:bodyPr>
          <a:lstStyle/>
          <a:p>
            <a:r>
              <a:rPr lang="en-US" dirty="0">
                <a:solidFill>
                  <a:srgbClr val="101010"/>
                </a:solidFill>
                <a:latin typeface="Open Sans"/>
              </a:rPr>
              <a:t>GTX 327 has </a:t>
            </a:r>
          </a:p>
          <a:p>
            <a:r>
              <a:rPr lang="en-US" dirty="0">
                <a:solidFill>
                  <a:srgbClr val="101010"/>
                </a:solidFill>
                <a:latin typeface="Open Sans"/>
              </a:rPr>
              <a:t>200 watts nominal</a:t>
            </a:r>
            <a:endParaRPr lang="en-US" dirty="0"/>
          </a:p>
        </p:txBody>
      </p:sp>
      <p:pic>
        <p:nvPicPr>
          <p:cNvPr id="6" name="Picture 2" descr="Related image">
            <a:extLst>
              <a:ext uri="{FF2B5EF4-FFF2-40B4-BE49-F238E27FC236}">
                <a16:creationId xmlns:a16="http://schemas.microsoft.com/office/drawing/2014/main" id="{BA124112-F3F5-4F19-B751-05D745132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125523"/>
            <a:ext cx="2476500" cy="2476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0999E42-BFC1-437C-A8F7-B3B7982DAE0B}"/>
              </a:ext>
            </a:extLst>
          </p:cNvPr>
          <p:cNvSpPr txBox="1"/>
          <p:nvPr/>
        </p:nvSpPr>
        <p:spPr>
          <a:xfrm>
            <a:off x="3238500" y="4889631"/>
            <a:ext cx="4686300" cy="923330"/>
          </a:xfrm>
          <a:prstGeom prst="rect">
            <a:avLst/>
          </a:prstGeom>
          <a:noFill/>
        </p:spPr>
        <p:txBody>
          <a:bodyPr wrap="square" rtlCol="0">
            <a:spAutoFit/>
          </a:bodyPr>
          <a:lstStyle/>
          <a:p>
            <a:r>
              <a:rPr lang="en-US" sz="5400" dirty="0"/>
              <a:t>$500 - $1,000</a:t>
            </a:r>
          </a:p>
        </p:txBody>
      </p:sp>
    </p:spTree>
    <p:extLst>
      <p:ext uri="{BB962C8B-B14F-4D97-AF65-F5344CB8AC3E}">
        <p14:creationId xmlns:p14="http://schemas.microsoft.com/office/powerpoint/2010/main" val="956553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Related image">
            <a:extLst>
              <a:ext uri="{FF2B5EF4-FFF2-40B4-BE49-F238E27FC236}">
                <a16:creationId xmlns:a16="http://schemas.microsoft.com/office/drawing/2014/main" id="{146CBEC6-132C-4405-8452-632D6EDB3B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6691" y="2937161"/>
            <a:ext cx="267586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uavionix.com/wp-content/uploads/2018/08/tail-beacon-411x801.png">
            <a:extLst>
              <a:ext uri="{FF2B5EF4-FFF2-40B4-BE49-F238E27FC236}">
                <a16:creationId xmlns:a16="http://schemas.microsoft.com/office/drawing/2014/main" id="{F12FE4B5-02DE-4804-B0D4-6CD6EFA54FD6}"/>
              </a:ext>
            </a:extLst>
          </p:cNvPr>
          <p:cNvPicPr>
            <a:picLocks noChangeAspect="1" noChangeArrowheads="1"/>
          </p:cNvPicPr>
          <p:nvPr/>
        </p:nvPicPr>
        <p:blipFill>
          <a:blip r:embed="rId3" cstate="print"/>
          <a:srcRect/>
          <a:stretch>
            <a:fillRect/>
          </a:stretch>
        </p:blipFill>
        <p:spPr bwMode="auto">
          <a:xfrm>
            <a:off x="-103765" y="-27023"/>
            <a:ext cx="3532765" cy="6885023"/>
          </a:xfrm>
          <a:prstGeom prst="rect">
            <a:avLst/>
          </a:prstGeom>
          <a:noFill/>
        </p:spPr>
      </p:pic>
      <p:sp>
        <p:nvSpPr>
          <p:cNvPr id="2" name="Title 1">
            <a:extLst>
              <a:ext uri="{FF2B5EF4-FFF2-40B4-BE49-F238E27FC236}">
                <a16:creationId xmlns:a16="http://schemas.microsoft.com/office/drawing/2014/main" id="{111750C9-4D27-49A5-900A-B81E0CE53652}"/>
              </a:ext>
            </a:extLst>
          </p:cNvPr>
          <p:cNvSpPr>
            <a:spLocks noGrp="1"/>
          </p:cNvSpPr>
          <p:nvPr>
            <p:ph type="title"/>
          </p:nvPr>
        </p:nvSpPr>
        <p:spPr>
          <a:xfrm>
            <a:off x="-103764" y="1142999"/>
            <a:ext cx="9247764" cy="1145357"/>
          </a:xfrm>
          <a:solidFill>
            <a:schemeClr val="accent1">
              <a:alpha val="54000"/>
            </a:schemeClr>
          </a:solidFill>
        </p:spPr>
        <p:txBody>
          <a:bodyPr/>
          <a:lstStyle/>
          <a:p>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tailBeacon</a:t>
            </a:r>
            <a:r>
              <a:rPr lang="en-US" b="1" dirty="0">
                <a:effectLst>
                  <a:outerShdw blurRad="38100" dist="38100" dir="2700000" algn="tl">
                    <a:srgbClr val="000000">
                      <a:alpha val="43137"/>
                    </a:srgbClr>
                  </a:outerShdw>
                </a:effectLst>
              </a:rPr>
              <a:t>,</a:t>
            </a:r>
            <a:r>
              <a:rPr lang="en-US" dirty="0"/>
              <a:t> </a:t>
            </a:r>
            <a:r>
              <a:rPr lang="en-US" b="1" dirty="0">
                <a:solidFill>
                  <a:srgbClr val="FF0000"/>
                </a:solidFill>
                <a:effectLst>
                  <a:outerShdw blurRad="38100" dist="38100" dir="2700000" algn="tl">
                    <a:srgbClr val="000000">
                      <a:alpha val="43137"/>
                    </a:srgbClr>
                  </a:outerShdw>
                </a:effectLst>
              </a:rPr>
              <a:t>$1,995</a:t>
            </a:r>
          </a:p>
        </p:txBody>
      </p:sp>
      <p:sp>
        <p:nvSpPr>
          <p:cNvPr id="4" name="Slide Number Placeholder 3">
            <a:extLst>
              <a:ext uri="{FF2B5EF4-FFF2-40B4-BE49-F238E27FC236}">
                <a16:creationId xmlns:a16="http://schemas.microsoft.com/office/drawing/2014/main" id="{75182D3A-0983-400F-A38B-C7E9ED6AC2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C93C7-37EB-4A4E-85FC-B3A37BFCB51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4" descr="uAvionix Logo">
            <a:extLst>
              <a:ext uri="{FF2B5EF4-FFF2-40B4-BE49-F238E27FC236}">
                <a16:creationId xmlns:a16="http://schemas.microsoft.com/office/drawing/2014/main" id="{624164A3-92A7-4514-B69F-4DA08CD895BE}"/>
              </a:ext>
            </a:extLst>
          </p:cNvPr>
          <p:cNvPicPr>
            <a:picLocks noChangeAspect="1" noChangeArrowheads="1"/>
          </p:cNvPicPr>
          <p:nvPr/>
        </p:nvPicPr>
        <p:blipFill>
          <a:blip r:embed="rId4" cstate="print"/>
          <a:srcRect/>
          <a:stretch>
            <a:fillRect/>
          </a:stretch>
        </p:blipFill>
        <p:spPr bwMode="auto">
          <a:xfrm>
            <a:off x="1960598" y="233932"/>
            <a:ext cx="2933695" cy="1242766"/>
          </a:xfrm>
          <a:prstGeom prst="rect">
            <a:avLst/>
          </a:prstGeom>
          <a:noFill/>
        </p:spPr>
      </p:pic>
      <p:pic>
        <p:nvPicPr>
          <p:cNvPr id="8" name="Picture 7" descr="waasINSIDE.gif">
            <a:extLst>
              <a:ext uri="{FF2B5EF4-FFF2-40B4-BE49-F238E27FC236}">
                <a16:creationId xmlns:a16="http://schemas.microsoft.com/office/drawing/2014/main" id="{539B90E5-CF4A-420A-B6F2-A9C9FCFA20F5}"/>
              </a:ext>
            </a:extLst>
          </p:cNvPr>
          <p:cNvPicPr>
            <a:picLocks noChangeAspect="1"/>
          </p:cNvPicPr>
          <p:nvPr/>
        </p:nvPicPr>
        <p:blipFill>
          <a:blip r:embed="rId5" cstate="print"/>
          <a:stretch>
            <a:fillRect/>
          </a:stretch>
        </p:blipFill>
        <p:spPr>
          <a:xfrm>
            <a:off x="3032054" y="3197423"/>
            <a:ext cx="1664637" cy="1431480"/>
          </a:xfrm>
          <a:prstGeom prst="rect">
            <a:avLst/>
          </a:prstGeom>
        </p:spPr>
      </p:pic>
      <p:pic>
        <p:nvPicPr>
          <p:cNvPr id="10" name="Picture 2">
            <a:extLst>
              <a:ext uri="{FF2B5EF4-FFF2-40B4-BE49-F238E27FC236}">
                <a16:creationId xmlns:a16="http://schemas.microsoft.com/office/drawing/2014/main" id="{AEC7A537-F89D-43E9-8664-3E59CC8F18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001" b="33999"/>
          <a:stretch/>
        </p:blipFill>
        <p:spPr bwMode="auto">
          <a:xfrm>
            <a:off x="6034621" y="4003369"/>
            <a:ext cx="2945608" cy="9425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lated image">
            <a:extLst>
              <a:ext uri="{FF2B5EF4-FFF2-40B4-BE49-F238E27FC236}">
                <a16:creationId xmlns:a16="http://schemas.microsoft.com/office/drawing/2014/main" id="{0AF529D9-3B12-4BED-8B72-D199D2A911A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29889" y="5182875"/>
            <a:ext cx="1409463" cy="757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close up of a logo&#10;&#10;Description automatically generated">
            <a:extLst>
              <a:ext uri="{FF2B5EF4-FFF2-40B4-BE49-F238E27FC236}">
                <a16:creationId xmlns:a16="http://schemas.microsoft.com/office/drawing/2014/main" id="{C58E8686-43A1-4423-98D7-6A8EC99C6F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418" y="4595661"/>
            <a:ext cx="5837534" cy="2295581"/>
          </a:xfrm>
          <a:prstGeom prst="rect">
            <a:avLst/>
          </a:prstGeom>
          <a:effectLst>
            <a:softEdge rad="635000"/>
          </a:effectLst>
        </p:spPr>
      </p:pic>
      <p:sp>
        <p:nvSpPr>
          <p:cNvPr id="14" name="Rectangle 13">
            <a:extLst>
              <a:ext uri="{FF2B5EF4-FFF2-40B4-BE49-F238E27FC236}">
                <a16:creationId xmlns:a16="http://schemas.microsoft.com/office/drawing/2014/main" id="{E8EC4DCB-3338-466E-BE1A-A91B55C4CC16}"/>
              </a:ext>
            </a:extLst>
          </p:cNvPr>
          <p:cNvSpPr/>
          <p:nvPr/>
        </p:nvSpPr>
        <p:spPr>
          <a:xfrm>
            <a:off x="6664085" y="5086860"/>
            <a:ext cx="168668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labor</a:t>
            </a:r>
          </a:p>
        </p:txBody>
      </p:sp>
      <p:sp>
        <p:nvSpPr>
          <p:cNvPr id="3" name="Rectangle 2">
            <a:extLst>
              <a:ext uri="{FF2B5EF4-FFF2-40B4-BE49-F238E27FC236}">
                <a16:creationId xmlns:a16="http://schemas.microsoft.com/office/drawing/2014/main" id="{6716A62D-A861-40A9-B2C5-DD3A58476D7A}"/>
              </a:ext>
            </a:extLst>
          </p:cNvPr>
          <p:cNvSpPr/>
          <p:nvPr/>
        </p:nvSpPr>
        <p:spPr>
          <a:xfrm>
            <a:off x="7205463" y="3813882"/>
            <a:ext cx="829073" cy="369332"/>
          </a:xfrm>
          <a:prstGeom prst="rect">
            <a:avLst/>
          </a:prstGeom>
        </p:spPr>
        <p:txBody>
          <a:bodyPr wrap="none">
            <a:spAutoFit/>
          </a:bodyPr>
          <a:lstStyle/>
          <a:p>
            <a:r>
              <a:rPr lang="en-US" b="1" dirty="0">
                <a:solidFill>
                  <a:srgbClr val="FF0000"/>
                </a:solidFill>
                <a:effectLst>
                  <a:outerShdw blurRad="38100" dist="38100" dir="2700000" algn="tl">
                    <a:srgbClr val="000000">
                      <a:alpha val="43137"/>
                    </a:srgbClr>
                  </a:outerShdw>
                </a:effectLst>
              </a:rPr>
              <a:t>$1,000</a:t>
            </a:r>
            <a:endParaRPr lang="en-US" dirty="0"/>
          </a:p>
        </p:txBody>
      </p:sp>
    </p:spTree>
    <p:extLst>
      <p:ext uri="{BB962C8B-B14F-4D97-AF65-F5344CB8AC3E}">
        <p14:creationId xmlns:p14="http://schemas.microsoft.com/office/powerpoint/2010/main" val="2356954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map&#10;&#10;Description automatically generated">
            <a:extLst>
              <a:ext uri="{FF2B5EF4-FFF2-40B4-BE49-F238E27FC236}">
                <a16:creationId xmlns:a16="http://schemas.microsoft.com/office/drawing/2014/main" id="{E827DF43-287C-4A33-848A-F7F736EDAF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075776"/>
            <a:ext cx="8229600" cy="3574811"/>
          </a:xfrm>
        </p:spPr>
      </p:pic>
      <p:sp>
        <p:nvSpPr>
          <p:cNvPr id="4" name="Slide Number Placeholder 3">
            <a:extLst>
              <a:ext uri="{FF2B5EF4-FFF2-40B4-BE49-F238E27FC236}">
                <a16:creationId xmlns:a16="http://schemas.microsoft.com/office/drawing/2014/main" id="{D6C7BACB-9988-4156-A165-159176EAA52D}"/>
              </a:ext>
            </a:extLst>
          </p:cNvPr>
          <p:cNvSpPr>
            <a:spLocks noGrp="1"/>
          </p:cNvSpPr>
          <p:nvPr>
            <p:ph type="sldNum" sz="quarter" idx="12"/>
          </p:nvPr>
        </p:nvSpPr>
        <p:spPr/>
        <p:txBody>
          <a:bodyPr/>
          <a:lstStyle/>
          <a:p>
            <a:fld id="{8CCC93C7-37EB-4A4E-85FC-B3A37BFCB519}" type="slidenum">
              <a:rPr lang="en-US" smtClean="0"/>
              <a:pPr/>
              <a:t>186</a:t>
            </a:fld>
            <a:endParaRPr lang="en-US" dirty="0"/>
          </a:p>
        </p:txBody>
      </p:sp>
      <p:pic>
        <p:nvPicPr>
          <p:cNvPr id="1026" name="Picture 2" descr="sarasota avionics international">
            <a:extLst>
              <a:ext uri="{FF2B5EF4-FFF2-40B4-BE49-F238E27FC236}">
                <a16:creationId xmlns:a16="http://schemas.microsoft.com/office/drawing/2014/main" id="{2CC946E1-63EB-4164-9668-8910F7C75C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641" y="274638"/>
            <a:ext cx="3505200" cy="1480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694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D795E-406B-44EE-92E7-B19265ECA75D}"/>
              </a:ext>
            </a:extLst>
          </p:cNvPr>
          <p:cNvSpPr>
            <a:spLocks noGrp="1"/>
          </p:cNvSpPr>
          <p:nvPr>
            <p:ph type="title"/>
          </p:nvPr>
        </p:nvSpPr>
        <p:spPr>
          <a:xfrm>
            <a:off x="2057400" y="3057569"/>
            <a:ext cx="5264012" cy="864622"/>
          </a:xfrm>
        </p:spPr>
        <p:txBody>
          <a:bodyPr vert="horz" lIns="91440" tIns="45720" rIns="91440" bIns="45720" rtlCol="0" anchor="b">
            <a:normAutofit/>
          </a:bodyPr>
          <a:lstStyle/>
          <a:p>
            <a:pPr>
              <a:lnSpc>
                <a:spcPct val="90000"/>
              </a:lnSpc>
            </a:pPr>
            <a:r>
              <a:rPr lang="en-US" sz="4700" b="1" kern="1200" dirty="0">
                <a:solidFill>
                  <a:srgbClr val="FF0000"/>
                </a:solidFill>
                <a:effectLst>
                  <a:outerShdw blurRad="38100" dist="38100" dir="2700000" algn="tl">
                    <a:srgbClr val="000000">
                      <a:alpha val="43137"/>
                    </a:srgbClr>
                  </a:outerShdw>
                </a:effectLst>
                <a:latin typeface="+mj-lt"/>
                <a:ea typeface="+mj-ea"/>
                <a:cs typeface="+mj-cs"/>
              </a:rPr>
              <a:t>$3,000</a:t>
            </a:r>
            <a:endParaRPr lang="en-US" sz="4000" b="1" kern="1200" dirty="0">
              <a:solidFill>
                <a:srgbClr val="00B050"/>
              </a:solidFill>
              <a:effectLst>
                <a:outerShdw blurRad="38100" dist="38100" dir="2700000" algn="tl">
                  <a:srgbClr val="000000">
                    <a:alpha val="43137"/>
                  </a:srgbClr>
                </a:outerShdw>
              </a:effectLst>
              <a:latin typeface="+mj-lt"/>
              <a:ea typeface="+mj-ea"/>
              <a:cs typeface="+mj-cs"/>
            </a:endParaRPr>
          </a:p>
        </p:txBody>
      </p:sp>
      <p:sp>
        <p:nvSpPr>
          <p:cNvPr id="11" name="Freeform 31">
            <a:extLst>
              <a:ext uri="{FF2B5EF4-FFF2-40B4-BE49-F238E27FC236}">
                <a16:creationId xmlns:a16="http://schemas.microsoft.com/office/drawing/2014/main" id="{A2AEA782-0EA4-42E9-871D-7401D6A09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6355" cy="2130951"/>
          </a:xfrm>
          <a:custGeom>
            <a:avLst/>
            <a:gdLst>
              <a:gd name="connsiteX0" fmla="*/ 0 w 4475140"/>
              <a:gd name="connsiteY0" fmla="*/ 0 h 2130951"/>
              <a:gd name="connsiteX1" fmla="*/ 1074821 w 4475140"/>
              <a:gd name="connsiteY1" fmla="*/ 0 h 2130951"/>
              <a:gd name="connsiteX2" fmla="*/ 1074821 w 4475140"/>
              <a:gd name="connsiteY2" fmla="*/ 478 h 2130951"/>
              <a:gd name="connsiteX3" fmla="*/ 4475140 w 4475140"/>
              <a:gd name="connsiteY3" fmla="*/ 478 h 2130951"/>
              <a:gd name="connsiteX4" fmla="*/ 3488452 w 4475140"/>
              <a:gd name="connsiteY4" fmla="*/ 2130951 h 2130951"/>
              <a:gd name="connsiteX5" fmla="*/ 0 w 4475140"/>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951">
                <a:moveTo>
                  <a:pt x="0" y="0"/>
                </a:moveTo>
                <a:lnTo>
                  <a:pt x="1074821" y="0"/>
                </a:lnTo>
                <a:lnTo>
                  <a:pt x="1074821" y="478"/>
                </a:lnTo>
                <a:lnTo>
                  <a:pt x="4475140" y="478"/>
                </a:lnTo>
                <a:lnTo>
                  <a:pt x="3488452" y="2130951"/>
                </a:lnTo>
                <a:lnTo>
                  <a:pt x="0" y="2130951"/>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Freeform 34">
            <a:extLst>
              <a:ext uri="{FF2B5EF4-FFF2-40B4-BE49-F238E27FC236}">
                <a16:creationId xmlns:a16="http://schemas.microsoft.com/office/drawing/2014/main" id="{B0992639-1CDA-4FE6-BB95-E13221490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787645" y="4682362"/>
            <a:ext cx="3356355" cy="2174680"/>
          </a:xfrm>
          <a:custGeom>
            <a:avLst/>
            <a:gdLst>
              <a:gd name="connsiteX0" fmla="*/ 3468199 w 4475140"/>
              <a:gd name="connsiteY0" fmla="*/ 2174680 h 2174680"/>
              <a:gd name="connsiteX1" fmla="*/ 0 w 4475140"/>
              <a:gd name="connsiteY1" fmla="*/ 2174680 h 2174680"/>
              <a:gd name="connsiteX2" fmla="*/ 0 w 4475140"/>
              <a:gd name="connsiteY2" fmla="*/ 0 h 2174680"/>
              <a:gd name="connsiteX3" fmla="*/ 1074821 w 4475140"/>
              <a:gd name="connsiteY3" fmla="*/ 0 h 2174680"/>
              <a:gd name="connsiteX4" fmla="*/ 1074821 w 4475140"/>
              <a:gd name="connsiteY4" fmla="*/ 478 h 2174680"/>
              <a:gd name="connsiteX5" fmla="*/ 4475140 w 4475140"/>
              <a:gd name="connsiteY5" fmla="*/ 478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3468199" y="2174680"/>
                </a:moveTo>
                <a:lnTo>
                  <a:pt x="0" y="2174680"/>
                </a:lnTo>
                <a:lnTo>
                  <a:pt x="0" y="0"/>
                </a:lnTo>
                <a:lnTo>
                  <a:pt x="1074821" y="0"/>
                </a:lnTo>
                <a:lnTo>
                  <a:pt x="1074821" y="478"/>
                </a:lnTo>
                <a:lnTo>
                  <a:pt x="4475140" y="478"/>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out.jpg">
            <a:extLst>
              <a:ext uri="{FF2B5EF4-FFF2-40B4-BE49-F238E27FC236}">
                <a16:creationId xmlns:a16="http://schemas.microsoft.com/office/drawing/2014/main" id="{3EB30717-61E4-4CF6-8074-C1FD774A991B}"/>
              </a:ext>
            </a:extLst>
          </p:cNvPr>
          <p:cNvPicPr>
            <a:picLocks noChangeAspect="1"/>
          </p:cNvPicPr>
          <p:nvPr/>
        </p:nvPicPr>
        <p:blipFill rotWithShape="1">
          <a:blip r:embed="rId2" cstate="print"/>
          <a:srcRect t="15262" r="-2" b="32432"/>
          <a:stretch/>
        </p:blipFill>
        <p:spPr>
          <a:xfrm>
            <a:off x="20" y="4682840"/>
            <a:ext cx="6422512" cy="2175160"/>
          </a:xfrm>
          <a:custGeom>
            <a:avLst/>
            <a:gdLst>
              <a:gd name="connsiteX0" fmla="*/ 0 w 8563376"/>
              <a:gd name="connsiteY0" fmla="*/ 0 h 2175160"/>
              <a:gd name="connsiteX1" fmla="*/ 8563376 w 8563376"/>
              <a:gd name="connsiteY1" fmla="*/ 0 h 2175160"/>
              <a:gd name="connsiteX2" fmla="*/ 7555992 w 8563376"/>
              <a:gd name="connsiteY2" fmla="*/ 2175160 h 2175160"/>
              <a:gd name="connsiteX3" fmla="*/ 0 w 8563376"/>
              <a:gd name="connsiteY3" fmla="*/ 2175160 h 2175160"/>
            </a:gdLst>
            <a:ahLst/>
            <a:cxnLst>
              <a:cxn ang="0">
                <a:pos x="connsiteX0" y="connsiteY0"/>
              </a:cxn>
              <a:cxn ang="0">
                <a:pos x="connsiteX1" y="connsiteY1"/>
              </a:cxn>
              <a:cxn ang="0">
                <a:pos x="connsiteX2" y="connsiteY2"/>
              </a:cxn>
              <a:cxn ang="0">
                <a:pos x="connsiteX3" y="connsiteY3"/>
              </a:cxn>
            </a:cxnLst>
            <a:rect l="l" t="t" r="r" b="b"/>
            <a:pathLst>
              <a:path w="8563376" h="2175160">
                <a:moveTo>
                  <a:pt x="0" y="0"/>
                </a:moveTo>
                <a:lnTo>
                  <a:pt x="8563376" y="0"/>
                </a:lnTo>
                <a:lnTo>
                  <a:pt x="7555992" y="2175160"/>
                </a:lnTo>
                <a:lnTo>
                  <a:pt x="0" y="2175160"/>
                </a:lnTo>
                <a:close/>
              </a:path>
            </a:pathLst>
          </a:custGeom>
        </p:spPr>
      </p:pic>
      <p:sp>
        <p:nvSpPr>
          <p:cNvPr id="4" name="Slide Number Placeholder 3">
            <a:extLst>
              <a:ext uri="{FF2B5EF4-FFF2-40B4-BE49-F238E27FC236}">
                <a16:creationId xmlns:a16="http://schemas.microsoft.com/office/drawing/2014/main" id="{38BC10F2-5F0C-4EE1-AAC5-82C02D7F3687}"/>
              </a:ext>
            </a:extLst>
          </p:cNvPr>
          <p:cNvSpPr>
            <a:spLocks noGrp="1"/>
          </p:cNvSpPr>
          <p:nvPr>
            <p:ph type="sldNum" sz="quarter" idx="12"/>
          </p:nvPr>
        </p:nvSpPr>
        <p:spPr>
          <a:xfrm>
            <a:off x="6615112" y="6356350"/>
            <a:ext cx="1900238"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CCC93C7-37EB-4A4E-85FC-B3A37BFCB519}" type="slidenum">
              <a:rPr kumimoji="0" 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187</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9" name="Picture 8" descr="waasINSIDE.gif">
            <a:extLst>
              <a:ext uri="{FF2B5EF4-FFF2-40B4-BE49-F238E27FC236}">
                <a16:creationId xmlns:a16="http://schemas.microsoft.com/office/drawing/2014/main" id="{F6C1C4B8-9E9C-4C30-91F1-5F5367FA2CE0}"/>
              </a:ext>
            </a:extLst>
          </p:cNvPr>
          <p:cNvPicPr>
            <a:picLocks noChangeAspect="1"/>
          </p:cNvPicPr>
          <p:nvPr/>
        </p:nvPicPr>
        <p:blipFill>
          <a:blip r:embed="rId3" cstate="print"/>
          <a:stretch>
            <a:fillRect/>
          </a:stretch>
        </p:blipFill>
        <p:spPr>
          <a:xfrm>
            <a:off x="6615112" y="2098849"/>
            <a:ext cx="2204702" cy="1895902"/>
          </a:xfrm>
          <a:prstGeom prst="rect">
            <a:avLst/>
          </a:prstGeom>
        </p:spPr>
      </p:pic>
      <p:pic>
        <p:nvPicPr>
          <p:cNvPr id="12" name="Picture 2" descr="https://www.appareo.com/account/images/accountheader.gif">
            <a:extLst>
              <a:ext uri="{FF2B5EF4-FFF2-40B4-BE49-F238E27FC236}">
                <a16:creationId xmlns:a16="http://schemas.microsoft.com/office/drawing/2014/main" id="{71584350-F6BA-4198-BB81-1361D91D3349}"/>
              </a:ext>
            </a:extLst>
          </p:cNvPr>
          <p:cNvPicPr>
            <a:picLocks noChangeAspect="1" noChangeArrowheads="1"/>
          </p:cNvPicPr>
          <p:nvPr/>
        </p:nvPicPr>
        <p:blipFill>
          <a:blip r:embed="rId4" cstate="print"/>
          <a:srcRect l="3967"/>
          <a:stretch>
            <a:fillRect/>
          </a:stretch>
        </p:blipFill>
        <p:spPr bwMode="auto">
          <a:xfrm>
            <a:off x="2678654" y="2175160"/>
            <a:ext cx="3689346" cy="838200"/>
          </a:xfrm>
          <a:prstGeom prst="rect">
            <a:avLst/>
          </a:prstGeom>
          <a:noFill/>
        </p:spPr>
      </p:pic>
      <p:pic>
        <p:nvPicPr>
          <p:cNvPr id="14" name="Picture 2" descr="esg">
            <a:extLst>
              <a:ext uri="{FF2B5EF4-FFF2-40B4-BE49-F238E27FC236}">
                <a16:creationId xmlns:a16="http://schemas.microsoft.com/office/drawing/2014/main" id="{E2EEF5D1-DFD4-4366-9A01-990A8949454E}"/>
              </a:ext>
            </a:extLst>
          </p:cNvPr>
          <p:cNvPicPr>
            <a:picLocks noChangeAspect="1" noChangeArrowheads="1"/>
          </p:cNvPicPr>
          <p:nvPr/>
        </p:nvPicPr>
        <p:blipFill rotWithShape="1">
          <a:blip r:embed="rId5" cstate="print"/>
          <a:srcRect t="20092" r="3" b="10272"/>
          <a:stretch/>
        </p:blipFill>
        <p:spPr bwMode="auto">
          <a:xfrm>
            <a:off x="2736988" y="10"/>
            <a:ext cx="6407012" cy="2130463"/>
          </a:xfrm>
          <a:custGeom>
            <a:avLst/>
            <a:gdLst>
              <a:gd name="connsiteX0" fmla="*/ 986689 w 8542682"/>
              <a:gd name="connsiteY0" fmla="*/ 0 h 2130473"/>
              <a:gd name="connsiteX1" fmla="*/ 8542682 w 8542682"/>
              <a:gd name="connsiteY1" fmla="*/ 0 h 2130473"/>
              <a:gd name="connsiteX2" fmla="*/ 8542682 w 8542682"/>
              <a:gd name="connsiteY2" fmla="*/ 2130473 h 2130473"/>
              <a:gd name="connsiteX3" fmla="*/ 0 w 8542682"/>
              <a:gd name="connsiteY3" fmla="*/ 2130473 h 2130473"/>
            </a:gdLst>
            <a:ahLst/>
            <a:cxnLst>
              <a:cxn ang="0">
                <a:pos x="connsiteX0" y="connsiteY0"/>
              </a:cxn>
              <a:cxn ang="0">
                <a:pos x="connsiteX1" y="connsiteY1"/>
              </a:cxn>
              <a:cxn ang="0">
                <a:pos x="connsiteX2" y="connsiteY2"/>
              </a:cxn>
              <a:cxn ang="0">
                <a:pos x="connsiteX3" y="connsiteY3"/>
              </a:cxn>
            </a:cxnLst>
            <a:rect l="l" t="t" r="r" b="b"/>
            <a:pathLst>
              <a:path w="8542682" h="2130473">
                <a:moveTo>
                  <a:pt x="986689" y="0"/>
                </a:moveTo>
                <a:lnTo>
                  <a:pt x="8542682" y="0"/>
                </a:lnTo>
                <a:lnTo>
                  <a:pt x="8542682" y="2130473"/>
                </a:lnTo>
                <a:lnTo>
                  <a:pt x="0" y="2130473"/>
                </a:lnTo>
                <a:close/>
              </a:path>
            </a:pathLst>
          </a:custGeom>
          <a:noFill/>
        </p:spPr>
      </p:pic>
      <p:sp>
        <p:nvSpPr>
          <p:cNvPr id="10" name="TextBox 9">
            <a:extLst>
              <a:ext uri="{FF2B5EF4-FFF2-40B4-BE49-F238E27FC236}">
                <a16:creationId xmlns:a16="http://schemas.microsoft.com/office/drawing/2014/main" id="{42449881-5448-4217-BBFF-CA1FD336E70B}"/>
              </a:ext>
            </a:extLst>
          </p:cNvPr>
          <p:cNvSpPr txBox="1"/>
          <p:nvPr/>
        </p:nvSpPr>
        <p:spPr>
          <a:xfrm>
            <a:off x="304800" y="304800"/>
            <a:ext cx="23622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Stratus ESG</a:t>
            </a:r>
          </a:p>
        </p:txBody>
      </p:sp>
    </p:spTree>
    <p:extLst>
      <p:ext uri="{BB962C8B-B14F-4D97-AF65-F5344CB8AC3E}">
        <p14:creationId xmlns:p14="http://schemas.microsoft.com/office/powerpoint/2010/main" val="2172755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636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4" name="Slide Number Placeholder 3">
            <a:extLst>
              <a:ext uri="{FF2B5EF4-FFF2-40B4-BE49-F238E27FC236}">
                <a16:creationId xmlns:a16="http://schemas.microsoft.com/office/drawing/2014/main" id="{D5F1CD3B-8769-4F3C-B3E1-9AC07FB6A7EA}"/>
              </a:ext>
            </a:extLst>
          </p:cNvPr>
          <p:cNvSpPr>
            <a:spLocks noGrp="1"/>
          </p:cNvSpPr>
          <p:nvPr>
            <p:ph type="sldNum" sz="quarter" idx="12"/>
          </p:nvPr>
        </p:nvSpPr>
        <p:spPr>
          <a:xfrm>
            <a:off x="6457950" y="6356351"/>
            <a:ext cx="2057400" cy="365125"/>
          </a:xfrm>
        </p:spPr>
        <p:txBody>
          <a:bodyPr vert="horz" lIns="91440" tIns="45720" rIns="91440" bIns="45720" rtlCol="0" anchor="ctr">
            <a:normAutofit/>
          </a:bodyPr>
          <a:lstStyle/>
          <a:p>
            <a:pPr>
              <a:spcAft>
                <a:spcPts val="600"/>
              </a:spcAft>
            </a:pPr>
            <a:fld id="{8CCC93C7-37EB-4A4E-85FC-B3A37BFCB519}" type="slidenum">
              <a:rPr lang="en-US" sz="1050"/>
              <a:pPr>
                <a:spcAft>
                  <a:spcPts val="600"/>
                </a:spcAft>
              </a:pPr>
              <a:t>188</a:t>
            </a:fld>
            <a:endParaRPr lang="en-US" sz="1050"/>
          </a:p>
        </p:txBody>
      </p:sp>
      <p:sp>
        <p:nvSpPr>
          <p:cNvPr id="15" name="Freeform: Shape 1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8" name="Content Placeholder 4" descr="inNout.jpg">
            <a:extLst>
              <a:ext uri="{FF2B5EF4-FFF2-40B4-BE49-F238E27FC236}">
                <a16:creationId xmlns:a16="http://schemas.microsoft.com/office/drawing/2014/main" id="{BDAB0C5E-3461-4A4D-BE43-5208A4F47F09}"/>
              </a:ext>
            </a:extLst>
          </p:cNvPr>
          <p:cNvPicPr>
            <a:picLocks noGrp="1" noChangeAspect="1"/>
          </p:cNvPicPr>
          <p:nvPr>
            <p:ph idx="1"/>
          </p:nvPr>
        </p:nvPicPr>
        <p:blipFill>
          <a:blip r:embed="rId3" cstate="print"/>
          <a:srcRect t="11538"/>
          <a:stretch>
            <a:fillRect/>
          </a:stretch>
        </p:blipFill>
        <p:spPr>
          <a:xfrm>
            <a:off x="1818858" y="1830354"/>
            <a:ext cx="5421465" cy="3197292"/>
          </a:xfrm>
          <a:prstGeom prst="rect">
            <a:avLst/>
          </a:prstGeom>
        </p:spPr>
      </p:pic>
      <p:pic>
        <p:nvPicPr>
          <p:cNvPr id="12" name="Picture 2" descr="Image result for puzzle transparent">
            <a:extLst>
              <a:ext uri="{FF2B5EF4-FFF2-40B4-BE49-F238E27FC236}">
                <a16:creationId xmlns:a16="http://schemas.microsoft.com/office/drawing/2014/main" id="{1A21107C-C74F-4CF2-8DF5-485AF345D953}"/>
              </a:ext>
            </a:extLst>
          </p:cNvPr>
          <p:cNvPicPr>
            <a:picLocks noChangeAspect="1" noChangeArrowheads="1"/>
          </p:cNvPicPr>
          <p:nvPr/>
        </p:nvPicPr>
        <p:blipFill>
          <a:blip r:embed="rId4" cstate="print"/>
          <a:srcRect/>
          <a:stretch>
            <a:fillRect/>
          </a:stretch>
        </p:blipFill>
        <p:spPr bwMode="auto">
          <a:xfrm>
            <a:off x="359228" y="246853"/>
            <a:ext cx="1828800" cy="1828800"/>
          </a:xfrm>
          <a:prstGeom prst="rect">
            <a:avLst/>
          </a:prstGeom>
          <a:noFill/>
        </p:spPr>
      </p:pic>
      <p:pic>
        <p:nvPicPr>
          <p:cNvPr id="14" name="Picture 4" descr="http://mysite.verizon.net/helen_woods/Educator/event2_details.aspx_files/h_logo.jpg">
            <a:extLst>
              <a:ext uri="{FF2B5EF4-FFF2-40B4-BE49-F238E27FC236}">
                <a16:creationId xmlns:a16="http://schemas.microsoft.com/office/drawing/2014/main" id="{0E01FA66-59F7-468B-A308-DED23D8A2308}"/>
              </a:ext>
            </a:extLst>
          </p:cNvPr>
          <p:cNvPicPr>
            <a:picLocks noChangeAspect="1" noChangeArrowheads="1"/>
          </p:cNvPicPr>
          <p:nvPr/>
        </p:nvPicPr>
        <p:blipFill>
          <a:blip r:embed="rId5" cstate="print"/>
          <a:srcRect/>
          <a:stretch>
            <a:fillRect/>
          </a:stretch>
        </p:blipFill>
        <p:spPr bwMode="auto">
          <a:xfrm>
            <a:off x="0" y="6172200"/>
            <a:ext cx="1918697"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Rounded Corners 1">
            <a:extLst>
              <a:ext uri="{FF2B5EF4-FFF2-40B4-BE49-F238E27FC236}">
                <a16:creationId xmlns:a16="http://schemas.microsoft.com/office/drawing/2014/main" id="{5977FFF6-98CC-479E-AB71-273DB485F2D9}"/>
              </a:ext>
            </a:extLst>
          </p:cNvPr>
          <p:cNvSpPr/>
          <p:nvPr/>
        </p:nvSpPr>
        <p:spPr>
          <a:xfrm>
            <a:off x="1903676" y="3048000"/>
            <a:ext cx="1296723" cy="114300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516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9"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25000"/>
          <a:stretch/>
        </p:blipFill>
        <p:spPr>
          <a:xfrm>
            <a:off x="0" y="0"/>
            <a:ext cx="9144000" cy="6858000"/>
          </a:xfrm>
          <a:prstGeom prst="rect">
            <a:avLst/>
          </a:prstGeom>
        </p:spPr>
      </p:pic>
      <p:sp>
        <p:nvSpPr>
          <p:cNvPr id="15"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5622"/>
            <a:ext cx="5534025" cy="6340936"/>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8" name="Picture 2" descr="http://www.avionicsplace.com/attachments/Image/gns530-unit-radar-PT.jpg">
            <a:extLst>
              <a:ext uri="{FF2B5EF4-FFF2-40B4-BE49-F238E27FC236}">
                <a16:creationId xmlns:a16="http://schemas.microsoft.com/office/drawing/2014/main" id="{C9B1C13B-EEA4-4225-BD02-4AA17BCE3C82}"/>
              </a:ext>
            </a:extLst>
          </p:cNvPr>
          <p:cNvPicPr>
            <a:picLocks noGrp="1" noChangeAspect="1" noChangeArrowheads="1"/>
          </p:cNvPicPr>
          <p:nvPr>
            <p:ph idx="1"/>
          </p:nvPr>
        </p:nvPicPr>
        <p:blipFill rotWithShape="1">
          <a:blip r:embed="rId3" cstate="print">
            <a:alphaModFix/>
          </a:blip>
          <a:srcRect l="18752" r="17813" b="2"/>
          <a:stretch/>
        </p:blipFill>
        <p:spPr bwMode="auto">
          <a:xfrm>
            <a:off x="-1" y="672598"/>
            <a:ext cx="5381626" cy="6192886"/>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2" name="Title 1">
            <a:extLst>
              <a:ext uri="{FF2B5EF4-FFF2-40B4-BE49-F238E27FC236}">
                <a16:creationId xmlns:a16="http://schemas.microsoft.com/office/drawing/2014/main" id="{837A0A45-DB06-456C-97DA-DDB3A903147E}"/>
              </a:ext>
            </a:extLst>
          </p:cNvPr>
          <p:cNvSpPr>
            <a:spLocks noGrp="1"/>
          </p:cNvSpPr>
          <p:nvPr>
            <p:ph type="title"/>
          </p:nvPr>
        </p:nvSpPr>
        <p:spPr>
          <a:xfrm>
            <a:off x="-228" y="790576"/>
            <a:ext cx="9144000" cy="742949"/>
          </a:xfrm>
          <a:solidFill>
            <a:srgbClr val="0070C0">
              <a:alpha val="60000"/>
            </a:srgbClr>
          </a:solidFill>
        </p:spPr>
        <p:txBody>
          <a:bodyPr vert="horz" lIns="91440" tIns="45720" rIns="91440" bIns="45720" rtlCol="0" anchor="t">
            <a:normAutofit/>
          </a:bodyPr>
          <a:lstStyle/>
          <a:p>
            <a:pPr algn="r">
              <a:lnSpc>
                <a:spcPct val="90000"/>
              </a:lnSpc>
            </a:pPr>
            <a:r>
              <a:rPr lang="en-US" sz="4000" b="1" kern="1200" dirty="0">
                <a:solidFill>
                  <a:schemeClr val="bg1"/>
                </a:solidFill>
                <a:effectLst>
                  <a:outerShdw blurRad="38100" dist="38100" dir="2700000" algn="tl">
                    <a:srgbClr val="000000">
                      <a:alpha val="43137"/>
                    </a:srgbClr>
                  </a:outerShdw>
                </a:effectLst>
                <a:latin typeface="+mj-lt"/>
                <a:ea typeface="+mj-ea"/>
                <a:cs typeface="+mj-cs"/>
              </a:rPr>
              <a:t>978 MHz FIS-B</a:t>
            </a:r>
          </a:p>
        </p:txBody>
      </p:sp>
      <p:sp>
        <p:nvSpPr>
          <p:cNvPr id="4" name="Slide Number Placeholder 3">
            <a:extLst>
              <a:ext uri="{FF2B5EF4-FFF2-40B4-BE49-F238E27FC236}">
                <a16:creationId xmlns:a16="http://schemas.microsoft.com/office/drawing/2014/main" id="{AD714B81-369A-483B-9C06-F646324C6C5E}"/>
              </a:ext>
            </a:extLst>
          </p:cNvPr>
          <p:cNvSpPr>
            <a:spLocks noGrp="1"/>
          </p:cNvSpPr>
          <p:nvPr>
            <p:ph type="sldNum" sz="quarter" idx="12"/>
          </p:nvPr>
        </p:nvSpPr>
        <p:spPr>
          <a:xfrm>
            <a:off x="8529023" y="6553727"/>
            <a:ext cx="428046" cy="235550"/>
          </a:xfrm>
        </p:spPr>
        <p:txBody>
          <a:bodyPr vert="horz" lIns="91440" tIns="45720" rIns="91440" bIns="45720" rtlCol="0" anchor="ctr">
            <a:normAutofit/>
          </a:bodyPr>
          <a:lstStyle/>
          <a:p>
            <a:pPr>
              <a:spcAft>
                <a:spcPts val="600"/>
              </a:spcAft>
            </a:pPr>
            <a:fld id="{8CCC93C7-37EB-4A4E-85FC-B3A37BFCB519}" type="slidenum">
              <a:rPr lang="en-US" sz="825">
                <a:solidFill>
                  <a:srgbClr val="898989"/>
                </a:solidFill>
              </a:rPr>
              <a:pPr>
                <a:spcAft>
                  <a:spcPts val="600"/>
                </a:spcAft>
              </a:pPr>
              <a:t>189</a:t>
            </a:fld>
            <a:endParaRPr lang="en-US" sz="825">
              <a:solidFill>
                <a:srgbClr val="898989"/>
              </a:solidFill>
            </a:endParaRPr>
          </a:p>
        </p:txBody>
      </p:sp>
      <p:sp>
        <p:nvSpPr>
          <p:cNvPr id="6" name="TextBox 5">
            <a:extLst>
              <a:ext uri="{FF2B5EF4-FFF2-40B4-BE49-F238E27FC236}">
                <a16:creationId xmlns:a16="http://schemas.microsoft.com/office/drawing/2014/main" id="{1C5A5A92-7FE4-4466-A6FC-8D808CBC4212}"/>
              </a:ext>
            </a:extLst>
          </p:cNvPr>
          <p:cNvSpPr txBox="1"/>
          <p:nvPr/>
        </p:nvSpPr>
        <p:spPr>
          <a:xfrm>
            <a:off x="6024147" y="1981200"/>
            <a:ext cx="2895600" cy="3785652"/>
          </a:xfrm>
          <a:prstGeom prst="rect">
            <a:avLst/>
          </a:prstGeom>
          <a:noFill/>
        </p:spPr>
        <p:txBody>
          <a:bodyPr wrap="square" rtlCol="0">
            <a:spAutoFit/>
          </a:bodyPr>
          <a:lstStyle/>
          <a:p>
            <a:r>
              <a:rPr lang="en-US" sz="6000" b="1" dirty="0">
                <a:solidFill>
                  <a:srgbClr val="C00000"/>
                </a:solidFill>
                <a:effectLst>
                  <a:outerShdw blurRad="38100" dist="38100" dir="2700000" algn="tl">
                    <a:srgbClr val="000000">
                      <a:alpha val="43137"/>
                    </a:srgbClr>
                  </a:outerShdw>
                </a:effectLst>
              </a:rPr>
              <a:t>F</a:t>
            </a:r>
            <a:r>
              <a:rPr lang="en-US" sz="3200" b="1" dirty="0">
                <a:effectLst>
                  <a:outerShdw blurRad="38100" dist="38100" dir="2700000" algn="tl">
                    <a:srgbClr val="000000">
                      <a:alpha val="43137"/>
                    </a:srgbClr>
                  </a:outerShdw>
                </a:effectLst>
              </a:rPr>
              <a:t>light</a:t>
            </a:r>
          </a:p>
          <a:p>
            <a:r>
              <a:rPr lang="en-US" sz="6000" b="1" dirty="0">
                <a:solidFill>
                  <a:srgbClr val="C00000"/>
                </a:solidFill>
                <a:effectLst>
                  <a:outerShdw blurRad="38100" dist="38100" dir="2700000" algn="tl">
                    <a:srgbClr val="000000">
                      <a:alpha val="43137"/>
                    </a:srgbClr>
                  </a:outerShdw>
                </a:effectLst>
              </a:rPr>
              <a:t>I</a:t>
            </a:r>
            <a:r>
              <a:rPr lang="en-US" sz="3200" b="1" dirty="0">
                <a:effectLst>
                  <a:outerShdw blurRad="38100" dist="38100" dir="2700000" algn="tl">
                    <a:srgbClr val="000000">
                      <a:alpha val="43137"/>
                    </a:srgbClr>
                  </a:outerShdw>
                </a:effectLst>
              </a:rPr>
              <a:t>nformation</a:t>
            </a:r>
          </a:p>
          <a:p>
            <a:r>
              <a:rPr lang="en-US" sz="6000" b="1" dirty="0">
                <a:solidFill>
                  <a:srgbClr val="C00000"/>
                </a:solidFill>
                <a:effectLst>
                  <a:outerShdw blurRad="38100" dist="38100" dir="2700000" algn="tl">
                    <a:srgbClr val="000000">
                      <a:alpha val="43137"/>
                    </a:srgbClr>
                  </a:outerShdw>
                </a:effectLst>
              </a:rPr>
              <a:t>S</a:t>
            </a:r>
            <a:r>
              <a:rPr lang="en-US" sz="3200" b="1" dirty="0">
                <a:effectLst>
                  <a:outerShdw blurRad="38100" dist="38100" dir="2700000" algn="tl">
                    <a:srgbClr val="000000">
                      <a:alpha val="43137"/>
                    </a:srgbClr>
                  </a:outerShdw>
                </a:effectLst>
              </a:rPr>
              <a:t>ervices</a:t>
            </a:r>
          </a:p>
          <a:p>
            <a:r>
              <a:rPr lang="en-US" sz="6000" b="1" dirty="0">
                <a:solidFill>
                  <a:srgbClr val="C00000"/>
                </a:solidFill>
                <a:effectLst>
                  <a:outerShdw blurRad="38100" dist="38100" dir="2700000" algn="tl">
                    <a:srgbClr val="000000">
                      <a:alpha val="43137"/>
                    </a:srgbClr>
                  </a:outerShdw>
                </a:effectLst>
              </a:rPr>
              <a:t>B</a:t>
            </a:r>
            <a:r>
              <a:rPr lang="en-US" sz="3200" b="1" dirty="0">
                <a:effectLst>
                  <a:outerShdw blurRad="38100" dist="38100" dir="2700000" algn="tl">
                    <a:srgbClr val="000000">
                      <a:alpha val="43137"/>
                    </a:srgbClr>
                  </a:outerShdw>
                </a:effectLst>
              </a:rPr>
              <a:t>roadcast</a:t>
            </a:r>
          </a:p>
        </p:txBody>
      </p:sp>
    </p:spTree>
    <p:extLst>
      <p:ext uri="{BB962C8B-B14F-4D97-AF65-F5344CB8AC3E}">
        <p14:creationId xmlns:p14="http://schemas.microsoft.com/office/powerpoint/2010/main" val="142766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8182EC27-DBB9-4119-899D-6373007100C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6172200"/>
            <a:ext cx="1918698"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13" name="Slide Number Placeholder 12"/>
          <p:cNvSpPr>
            <a:spLocks noGrp="1"/>
          </p:cNvSpPr>
          <p:nvPr>
            <p:ph type="sldNum" sz="quarter" idx="12"/>
          </p:nvPr>
        </p:nvSpPr>
        <p:spPr/>
        <p:txBody>
          <a:bodyPr/>
          <a:lstStyle/>
          <a:p>
            <a:fld id="{8CCC93C7-37EB-4A4E-85FC-B3A37BFCB519}" type="slidenum">
              <a:rPr lang="en-US" sz="2400" smtClean="0">
                <a:solidFill>
                  <a:schemeClr val="tx1"/>
                </a:solidFill>
              </a:rPr>
              <a:pPr/>
              <a:t>19</a:t>
            </a:fld>
            <a:endParaRPr lang="en-US" sz="2400" dirty="0">
              <a:solidFill>
                <a:schemeClr val="tx1"/>
              </a:solidFill>
            </a:endParaRPr>
          </a:p>
        </p:txBody>
      </p:sp>
      <p:sp>
        <p:nvSpPr>
          <p:cNvPr id="3" name="Rectangle 2">
            <a:extLst>
              <a:ext uri="{FF2B5EF4-FFF2-40B4-BE49-F238E27FC236}">
                <a16:creationId xmlns:a16="http://schemas.microsoft.com/office/drawing/2014/main" id="{AE399A74-2C88-44AE-98E0-05D35CE39033}"/>
              </a:ext>
            </a:extLst>
          </p:cNvPr>
          <p:cNvSpPr/>
          <p:nvPr/>
        </p:nvSpPr>
        <p:spPr>
          <a:xfrm>
            <a:off x="133738" y="4527550"/>
            <a:ext cx="8982270" cy="707886"/>
          </a:xfrm>
          <a:prstGeom prst="rect">
            <a:avLst/>
          </a:prstGeom>
        </p:spPr>
        <p:txBody>
          <a:bodyPr wrap="square">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broadcasting your position every second</a:t>
            </a:r>
          </a:p>
        </p:txBody>
      </p:sp>
      <p:pic>
        <p:nvPicPr>
          <p:cNvPr id="21" name="Picture 2" descr="Image result for clock gif">
            <a:extLst>
              <a:ext uri="{FF2B5EF4-FFF2-40B4-BE49-F238E27FC236}">
                <a16:creationId xmlns:a16="http://schemas.microsoft.com/office/drawing/2014/main" id="{6A43847E-D269-4F00-BFFA-6E280C1B4876}"/>
              </a:ext>
            </a:extLst>
          </p:cNvPr>
          <p:cNvPicPr>
            <a:picLocks noChangeAspect="1" noChangeArrowheads="1" noCrop="1"/>
          </p:cNvPicPr>
          <p:nvPr/>
        </p:nvPicPr>
        <p:blipFill>
          <a:blip r:embed="rId5" cstate="print"/>
          <a:srcRect/>
          <a:stretch>
            <a:fillRect/>
          </a:stretch>
        </p:blipFill>
        <p:spPr bwMode="auto">
          <a:xfrm>
            <a:off x="5410200" y="1600200"/>
            <a:ext cx="2895600" cy="2895600"/>
          </a:xfrm>
          <a:prstGeom prst="rect">
            <a:avLst/>
          </a:prstGeom>
          <a:noFill/>
        </p:spPr>
      </p:pic>
      <p:sp>
        <p:nvSpPr>
          <p:cNvPr id="5" name="Rectangle 4">
            <a:extLst>
              <a:ext uri="{FF2B5EF4-FFF2-40B4-BE49-F238E27FC236}">
                <a16:creationId xmlns:a16="http://schemas.microsoft.com/office/drawing/2014/main" id="{3783B188-3AB4-40CE-B900-8FBC4BB79AC7}"/>
              </a:ext>
            </a:extLst>
          </p:cNvPr>
          <p:cNvSpPr/>
          <p:nvPr/>
        </p:nvSpPr>
        <p:spPr>
          <a:xfrm>
            <a:off x="1676400" y="2438400"/>
            <a:ext cx="386985"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BA5BB51-DB2C-4D49-83A0-FF6B45D8B12B}"/>
              </a:ext>
            </a:extLst>
          </p:cNvPr>
          <p:cNvSpPr txBox="1"/>
          <p:nvPr/>
        </p:nvSpPr>
        <p:spPr>
          <a:xfrm>
            <a:off x="1238393" y="2880783"/>
            <a:ext cx="4090067" cy="1107996"/>
          </a:xfrm>
          <a:prstGeom prst="rect">
            <a:avLst/>
          </a:prstGeom>
          <a:noFill/>
        </p:spPr>
        <p:txBody>
          <a:bodyPr wrap="square" rtlCol="0">
            <a:spAutoFit/>
          </a:bodyPr>
          <a:lstStyle/>
          <a:p>
            <a:r>
              <a:rPr lang="en-US" sz="6600" dirty="0" err="1">
                <a:solidFill>
                  <a:srgbClr val="C00000"/>
                </a:solidFill>
                <a:effectLst>
                  <a:outerShdw blurRad="38100" dist="38100" dir="2700000" algn="tl">
                    <a:srgbClr val="000000">
                      <a:alpha val="43137"/>
                    </a:srgbClr>
                  </a:outerShdw>
                </a:effectLst>
                <a:latin typeface="Bodoni MT Black" panose="02070A03080606020203" pitchFamily="18" charset="0"/>
              </a:rPr>
              <a:t>utomatic</a:t>
            </a:r>
            <a:endParaRPr lang="en-US" sz="6600" dirty="0">
              <a:solidFill>
                <a:srgbClr val="C00000"/>
              </a:solidFill>
              <a:effectLst>
                <a:outerShdw blurRad="38100" dist="38100" dir="2700000" algn="tl">
                  <a:srgbClr val="000000">
                    <a:alpha val="43137"/>
                  </a:srgbClr>
                </a:outerShdw>
              </a:effectLst>
              <a:latin typeface="Bodoni MT Black" panose="02070A03080606020203" pitchFamily="18" charset="0"/>
            </a:endParaRPr>
          </a:p>
        </p:txBody>
      </p:sp>
      <p:sp>
        <p:nvSpPr>
          <p:cNvPr id="15" name="Rectangle 14">
            <a:extLst>
              <a:ext uri="{FF2B5EF4-FFF2-40B4-BE49-F238E27FC236}">
                <a16:creationId xmlns:a16="http://schemas.microsoft.com/office/drawing/2014/main" id="{561DDF78-035F-4644-AD76-3968BB37224F}"/>
              </a:ext>
            </a:extLst>
          </p:cNvPr>
          <p:cNvSpPr/>
          <p:nvPr/>
        </p:nvSpPr>
        <p:spPr>
          <a:xfrm>
            <a:off x="257752" y="2438400"/>
            <a:ext cx="1160895" cy="193899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a:t>
            </a:r>
          </a:p>
        </p:txBody>
      </p:sp>
    </p:spTree>
    <p:extLst>
      <p:ext uri="{BB962C8B-B14F-4D97-AF65-F5344CB8AC3E}">
        <p14:creationId xmlns:p14="http://schemas.microsoft.com/office/powerpoint/2010/main" val="3768465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36975FC4-4493-437C-AF11-A117012B03E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230832" y="0"/>
            <a:ext cx="1601721"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190</a:t>
            </a:fld>
            <a:endParaRPr lang="en-US" sz="2400" b="1" dirty="0"/>
          </a:p>
        </p:txBody>
      </p:sp>
      <p:pic>
        <p:nvPicPr>
          <p:cNvPr id="10" name="Picture 9" descr="tower IN.png"/>
          <p:cNvPicPr>
            <a:picLocks noChangeAspect="1"/>
          </p:cNvPicPr>
          <p:nvPr/>
        </p:nvPicPr>
        <p:blipFill>
          <a:blip r:embed="rId5" cstate="print"/>
          <a:stretch>
            <a:fillRect/>
          </a:stretch>
        </p:blipFill>
        <p:spPr>
          <a:xfrm rot="16200000">
            <a:off x="1905000" y="-381003"/>
            <a:ext cx="5334002" cy="9144001"/>
          </a:xfrm>
          <a:prstGeom prst="rect">
            <a:avLst/>
          </a:prstGeom>
        </p:spPr>
      </p:pic>
      <p:pic>
        <p:nvPicPr>
          <p:cNvPr id="2050" name="Picture 2" descr="http://airfactsjournal.com/files/2012/11/winds-aloft-180-10-29-12-streamlines.jpg"/>
          <p:cNvPicPr>
            <a:picLocks noChangeAspect="1" noChangeArrowheads="1"/>
          </p:cNvPicPr>
          <p:nvPr/>
        </p:nvPicPr>
        <p:blipFill>
          <a:blip r:embed="rId6" cstate="print"/>
          <a:srcRect l="4672" t="10159" r="32263" b="13651"/>
          <a:stretch>
            <a:fillRect/>
          </a:stretch>
        </p:blipFill>
        <p:spPr bwMode="auto">
          <a:xfrm>
            <a:off x="5181600" y="3276600"/>
            <a:ext cx="685800" cy="762000"/>
          </a:xfrm>
          <a:prstGeom prst="rect">
            <a:avLst/>
          </a:prstGeom>
          <a:ln w="31750" cap="sq">
            <a:solidFill>
              <a:schemeClr val="bg1"/>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5867400" y="3276600"/>
            <a:ext cx="1981200" cy="830997"/>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latin typeface="Arial Narrow" pitchFamily="34" charset="0"/>
              </a:rPr>
              <a:t>WINDS </a:t>
            </a:r>
          </a:p>
          <a:p>
            <a:r>
              <a:rPr lang="en-US" sz="2400" b="1" dirty="0">
                <a:solidFill>
                  <a:schemeClr val="bg1"/>
                </a:solidFill>
                <a:effectLst>
                  <a:outerShdw blurRad="38100" dist="38100" dir="2700000" algn="tl">
                    <a:srgbClr val="000000">
                      <a:alpha val="43137"/>
                    </a:srgbClr>
                  </a:outerShdw>
                </a:effectLst>
                <a:latin typeface="Arial Narrow" pitchFamily="34" charset="0"/>
              </a:rPr>
              <a:t>ALOFT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ED793F48-90AD-4130-8CE0-8B069827D16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15" name="Picture 14" descr="10.jpg"/>
          <p:cNvPicPr>
            <a:picLocks noChangeAspect="1"/>
          </p:cNvPicPr>
          <p:nvPr/>
        </p:nvPicPr>
        <p:blipFill>
          <a:blip r:embed="rId4" cstate="print"/>
          <a:srcRect t="12508"/>
          <a:stretch>
            <a:fillRect/>
          </a:stretch>
        </p:blipFill>
        <p:spPr>
          <a:xfrm>
            <a:off x="0" y="2133600"/>
            <a:ext cx="9144000" cy="4724400"/>
          </a:xfrm>
          <a:prstGeom prst="rect">
            <a:avLst/>
          </a:prstGeom>
        </p:spPr>
      </p:pic>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6629400"/>
            <a:ext cx="639563" cy="228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230832" y="0"/>
            <a:ext cx="1601721"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ADS-B</a:t>
            </a:r>
          </a:p>
        </p:txBody>
      </p:sp>
      <p:sp>
        <p:nvSpPr>
          <p:cNvPr id="12" name="Slide Number Placeholder 11"/>
          <p:cNvSpPr>
            <a:spLocks noGrp="1"/>
          </p:cNvSpPr>
          <p:nvPr>
            <p:ph type="sldNum" sz="quarter" idx="12"/>
          </p:nvPr>
        </p:nvSpPr>
        <p:spPr>
          <a:xfrm>
            <a:off x="6172200" y="6324600"/>
            <a:ext cx="2133600" cy="365125"/>
          </a:xfrm>
        </p:spPr>
        <p:txBody>
          <a:bodyPr/>
          <a:lstStyle/>
          <a:p>
            <a:fld id="{8CCC93C7-37EB-4A4E-85FC-B3A37BFCB519}" type="slidenum">
              <a:rPr lang="en-US" sz="2400" b="1" smtClean="0"/>
              <a:pPr/>
              <a:t>191</a:t>
            </a:fld>
            <a:endParaRPr lang="en-US" sz="2400" b="1" dirty="0"/>
          </a:p>
        </p:txBody>
      </p:sp>
      <p:pic>
        <p:nvPicPr>
          <p:cNvPr id="171010" name="Picture 2" descr="http://www.exelisinc.com/solutions/ADS-B/PublishingImages/ADS-B/Boca%20082.jpg"/>
          <p:cNvPicPr>
            <a:picLocks noChangeAspect="1" noChangeArrowheads="1"/>
          </p:cNvPicPr>
          <p:nvPr/>
        </p:nvPicPr>
        <p:blipFill>
          <a:blip r:embed="rId6" cstate="print"/>
          <a:srcRect l="43902" r="35061"/>
          <a:stretch>
            <a:fillRect/>
          </a:stretch>
        </p:blipFill>
        <p:spPr bwMode="auto">
          <a:xfrm>
            <a:off x="8457271" y="4409660"/>
            <a:ext cx="686729" cy="2448340"/>
          </a:xfrm>
          <a:prstGeom prst="rect">
            <a:avLst/>
          </a:prstGeom>
          <a:noFill/>
        </p:spPr>
      </p:pic>
      <p:pic>
        <p:nvPicPr>
          <p:cNvPr id="11" name="Picture 10" descr="xm2.jpg"/>
          <p:cNvPicPr>
            <a:picLocks noChangeAspect="1"/>
          </p:cNvPicPr>
          <p:nvPr/>
        </p:nvPicPr>
        <p:blipFill>
          <a:blip r:embed="rId7" cstate="print"/>
          <a:srcRect l="14286" t="16219" r="14286" b="19119"/>
          <a:stretch>
            <a:fillRect/>
          </a:stretch>
        </p:blipFill>
        <p:spPr>
          <a:xfrm>
            <a:off x="1981200" y="3962400"/>
            <a:ext cx="1632857" cy="457200"/>
          </a:xfrm>
          <a:prstGeom prst="rect">
            <a:avLst/>
          </a:prstGeom>
          <a:effectLst/>
        </p:spPr>
      </p:pic>
      <p:sp>
        <p:nvSpPr>
          <p:cNvPr id="13" name="Rectangle 12"/>
          <p:cNvSpPr/>
          <p:nvPr/>
        </p:nvSpPr>
        <p:spPr>
          <a:xfrm>
            <a:off x="7793951" y="3962400"/>
            <a:ext cx="1350049"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978 MHz</a:t>
            </a:r>
          </a:p>
        </p:txBody>
      </p:sp>
      <p:sp>
        <p:nvSpPr>
          <p:cNvPr id="16" name="TextBox 15"/>
          <p:cNvSpPr txBox="1"/>
          <p:nvPr/>
        </p:nvSpPr>
        <p:spPr>
          <a:xfrm>
            <a:off x="5257800" y="6019800"/>
            <a:ext cx="1905000" cy="646331"/>
          </a:xfrm>
          <a:prstGeom prst="rect">
            <a:avLst/>
          </a:prstGeom>
          <a:noFill/>
        </p:spPr>
        <p:txBody>
          <a:bodyPr wrap="square" rtlCol="0">
            <a:spAutoFit/>
          </a:bodyPr>
          <a:lstStyle/>
          <a:p>
            <a:r>
              <a:rPr lang="en-US" b="1" dirty="0">
                <a:solidFill>
                  <a:srgbClr val="C00000"/>
                </a:solidFill>
              </a:rPr>
              <a:t>Cloud Tops</a:t>
            </a:r>
          </a:p>
          <a:p>
            <a:r>
              <a:rPr lang="en-US" b="1" dirty="0">
                <a:solidFill>
                  <a:srgbClr val="C00000"/>
                </a:solidFill>
              </a:rPr>
              <a:t>Lightning</a:t>
            </a:r>
          </a:p>
        </p:txBody>
      </p:sp>
      <p:sp>
        <p:nvSpPr>
          <p:cNvPr id="17" name="TextBox 16"/>
          <p:cNvSpPr txBox="1"/>
          <p:nvPr/>
        </p:nvSpPr>
        <p:spPr>
          <a:xfrm>
            <a:off x="6477000" y="6019800"/>
            <a:ext cx="1371600" cy="646331"/>
          </a:xfrm>
          <a:prstGeom prst="rect">
            <a:avLst/>
          </a:prstGeom>
          <a:noFill/>
        </p:spPr>
        <p:txBody>
          <a:bodyPr wrap="square" rtlCol="0">
            <a:spAutoFit/>
          </a:bodyPr>
          <a:lstStyle/>
          <a:p>
            <a:r>
              <a:rPr lang="en-US" b="1" dirty="0">
                <a:solidFill>
                  <a:srgbClr val="C00000"/>
                </a:solidFill>
              </a:rPr>
              <a:t>Turbulence</a:t>
            </a:r>
          </a:p>
          <a:p>
            <a:r>
              <a:rPr lang="en-US" b="1" dirty="0">
                <a:solidFill>
                  <a:srgbClr val="C00000"/>
                </a:solidFill>
              </a:rPr>
              <a:t>Icing</a:t>
            </a:r>
          </a:p>
        </p:txBody>
      </p:sp>
      <p:sp>
        <p:nvSpPr>
          <p:cNvPr id="18" name="Rectangle 17"/>
          <p:cNvSpPr/>
          <p:nvPr/>
        </p:nvSpPr>
        <p:spPr>
          <a:xfrm>
            <a:off x="1066800" y="1371600"/>
            <a:ext cx="715061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Differences: XM &amp; FIS-B</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0" fill="hold"/>
                                        <p:tgtEl>
                                          <p:spTgt spid="16"/>
                                        </p:tgtEl>
                                        <p:attrNameLst>
                                          <p:attrName>ppt_w</p:attrName>
                                        </p:attrNameLst>
                                      </p:cBhvr>
                                      <p:tavLst>
                                        <p:tav tm="0">
                                          <p:val>
                                            <p:fltVal val="0"/>
                                          </p:val>
                                        </p:tav>
                                        <p:tav tm="100000">
                                          <p:val>
                                            <p:strVal val="#ppt_w"/>
                                          </p:val>
                                        </p:tav>
                                      </p:tavLst>
                                    </p:anim>
                                    <p:anim calcmode="lin" valueType="num">
                                      <p:cBhvr>
                                        <p:cTn id="8" dur="2000" fill="hold"/>
                                        <p:tgtEl>
                                          <p:spTgt spid="16"/>
                                        </p:tgtEl>
                                        <p:attrNameLst>
                                          <p:attrName>ppt_h</p:attrName>
                                        </p:attrNameLst>
                                      </p:cBhvr>
                                      <p:tavLst>
                                        <p:tav tm="0">
                                          <p:val>
                                            <p:fltVal val="0"/>
                                          </p:val>
                                        </p:tav>
                                        <p:tav tm="100000">
                                          <p:val>
                                            <p:strVal val="#ppt_h"/>
                                          </p:val>
                                        </p:tav>
                                      </p:tavLst>
                                    </p:anim>
                                    <p:animEffect transition="in" filter="fade">
                                      <p:cBhvr>
                                        <p:cTn id="9" dur="2000"/>
                                        <p:tgtEl>
                                          <p:spTgt spid="16"/>
                                        </p:tgtEl>
                                      </p:cBhvr>
                                    </p:animEffect>
                                  </p:childTnLst>
                                </p:cTn>
                              </p:par>
                            </p:childTnLst>
                          </p:cTn>
                        </p:par>
                        <p:par>
                          <p:cTn id="10" fill="hold">
                            <p:stCondLst>
                              <p:cond delay="2000"/>
                            </p:stCondLst>
                            <p:childTnLst>
                              <p:par>
                                <p:cTn id="11" presetID="2" presetClass="entr" presetSubtype="4"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54BE8118-3EDD-4318-A455-844DF80331D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13" name="Picture 2" descr="http://www.exelisinc.com/solutions/ADS-B/PublishingImages/ADS-B/Boca%20082.jpg"/>
          <p:cNvPicPr>
            <a:picLocks noChangeAspect="1" noChangeArrowheads="1"/>
          </p:cNvPicPr>
          <p:nvPr/>
        </p:nvPicPr>
        <p:blipFill>
          <a:blip r:embed="rId4" cstate="print"/>
          <a:srcRect l="29787" r="27660"/>
          <a:stretch>
            <a:fillRect/>
          </a:stretch>
        </p:blipFill>
        <p:spPr bwMode="auto">
          <a:xfrm>
            <a:off x="6096000" y="1485900"/>
            <a:ext cx="3048000" cy="5372100"/>
          </a:xfrm>
          <a:prstGeom prst="rect">
            <a:avLst/>
          </a:prstGeom>
          <a:noFill/>
        </p:spPr>
      </p:pic>
      <p:sp>
        <p:nvSpPr>
          <p:cNvPr id="8" name="Rectangle 7"/>
          <p:cNvSpPr/>
          <p:nvPr/>
        </p:nvSpPr>
        <p:spPr>
          <a:xfrm>
            <a:off x="230832" y="0"/>
            <a:ext cx="1601721"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ADS-B</a:t>
            </a:r>
          </a:p>
        </p:txBody>
      </p:sp>
      <p:sp>
        <p:nvSpPr>
          <p:cNvPr id="16" name="Slide Number Placeholder 15"/>
          <p:cNvSpPr>
            <a:spLocks noGrp="1"/>
          </p:cNvSpPr>
          <p:nvPr>
            <p:ph type="sldNum" sz="quarter" idx="12"/>
          </p:nvPr>
        </p:nvSpPr>
        <p:spPr>
          <a:xfrm>
            <a:off x="6553200" y="6248400"/>
            <a:ext cx="2133600" cy="365125"/>
          </a:xfrm>
        </p:spPr>
        <p:txBody>
          <a:bodyPr/>
          <a:lstStyle/>
          <a:p>
            <a:fld id="{8CCC93C7-37EB-4A4E-85FC-B3A37BFCB519}" type="slidenum">
              <a:rPr lang="en-US" sz="2400" b="1" smtClean="0"/>
              <a:pPr/>
              <a:t>192</a:t>
            </a:fld>
            <a:endParaRPr lang="en-US" sz="2400" b="1" dirty="0"/>
          </a:p>
        </p:txBody>
      </p:sp>
      <p:pic>
        <p:nvPicPr>
          <p:cNvPr id="285698" name="Picture 2" descr="http://sportysnetwork.com/ipad/wp-content/blogs.dir/8/files/2012/05/ads-b-network-tower-graphic.png"/>
          <p:cNvPicPr>
            <a:picLocks noChangeAspect="1" noChangeArrowheads="1"/>
          </p:cNvPicPr>
          <p:nvPr/>
        </p:nvPicPr>
        <p:blipFill>
          <a:blip r:embed="rId5" cstate="print"/>
          <a:srcRect/>
          <a:stretch>
            <a:fillRect/>
          </a:stretch>
        </p:blipFill>
        <p:spPr bwMode="auto">
          <a:xfrm>
            <a:off x="676275" y="3200400"/>
            <a:ext cx="3743325" cy="3495675"/>
          </a:xfrm>
          <a:prstGeom prst="rect">
            <a:avLst/>
          </a:prstGeom>
          <a:noFill/>
        </p:spPr>
      </p:pic>
      <p:sp>
        <p:nvSpPr>
          <p:cNvPr id="10" name="TextBox 9"/>
          <p:cNvSpPr txBox="1"/>
          <p:nvPr/>
        </p:nvSpPr>
        <p:spPr>
          <a:xfrm>
            <a:off x="4419600" y="4267200"/>
            <a:ext cx="2590800" cy="584775"/>
          </a:xfrm>
          <a:prstGeom prst="rect">
            <a:avLst/>
          </a:prstGeom>
          <a:solidFill>
            <a:srgbClr val="FFC000"/>
          </a:solidFill>
        </p:spPr>
        <p:txBody>
          <a:bodyPr wrap="square" rtlCol="0">
            <a:spAutoFit/>
          </a:bodyPr>
          <a:lstStyle/>
          <a:p>
            <a:pPr algn="ctr"/>
            <a:r>
              <a:rPr lang="en-US" sz="3200" b="1" dirty="0"/>
              <a:t>Medium: 22%</a:t>
            </a:r>
          </a:p>
        </p:txBody>
      </p:sp>
      <p:sp>
        <p:nvSpPr>
          <p:cNvPr id="12" name="Rectangle 11"/>
          <p:cNvSpPr/>
          <p:nvPr/>
        </p:nvSpPr>
        <p:spPr>
          <a:xfrm>
            <a:off x="914400" y="1371600"/>
            <a:ext cx="6504922"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Different Tower Tiers </a:t>
            </a:r>
          </a:p>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for Different Jobs</a:t>
            </a:r>
          </a:p>
        </p:txBody>
      </p:sp>
      <p:pic>
        <p:nvPicPr>
          <p:cNvPr id="7" name="Picture 4" descr="http://mysite.verizon.net/helen_woods/Educator/event2_details.aspx_files/h_logo.jpg"/>
          <p:cNvPicPr>
            <a:picLocks noChangeAspect="1" noChangeArrowheads="1"/>
          </p:cNvPicPr>
          <p:nvPr/>
        </p:nvPicPr>
        <p:blipFill>
          <a:blip r:embed="rId6" cstate="print"/>
          <a:srcRect/>
          <a:stretch>
            <a:fillRect/>
          </a:stretch>
        </p:blipFill>
        <p:spPr bwMode="auto">
          <a:xfrm>
            <a:off x="0" y="6367748"/>
            <a:ext cx="1371600" cy="490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4419600" y="3200400"/>
            <a:ext cx="2590800" cy="800219"/>
          </a:xfrm>
          <a:prstGeom prst="rect">
            <a:avLst/>
          </a:prstGeom>
          <a:solidFill>
            <a:schemeClr val="accent6">
              <a:lumMod val="50000"/>
            </a:schemeClr>
          </a:solidFill>
        </p:spPr>
        <p:txBody>
          <a:bodyPr wrap="square" rtlCol="0">
            <a:spAutoFit/>
          </a:bodyPr>
          <a:lstStyle/>
          <a:p>
            <a:r>
              <a:rPr lang="en-US" sz="3200" b="1" dirty="0">
                <a:solidFill>
                  <a:schemeClr val="bg1"/>
                </a:solidFill>
              </a:rPr>
              <a:t>Surface:</a:t>
            </a:r>
          </a:p>
          <a:p>
            <a:pPr algn="ctr"/>
            <a:endParaRPr lang="en-US" sz="1400" b="1" dirty="0">
              <a:solidFill>
                <a:schemeClr val="bg1"/>
              </a:solidFill>
            </a:endParaRPr>
          </a:p>
        </p:txBody>
      </p:sp>
      <p:sp>
        <p:nvSpPr>
          <p:cNvPr id="14" name="TextBox 13"/>
          <p:cNvSpPr txBox="1"/>
          <p:nvPr/>
        </p:nvSpPr>
        <p:spPr>
          <a:xfrm>
            <a:off x="4419600" y="3733800"/>
            <a:ext cx="2590800" cy="584775"/>
          </a:xfrm>
          <a:prstGeom prst="rect">
            <a:avLst/>
          </a:prstGeom>
          <a:solidFill>
            <a:schemeClr val="accent1">
              <a:lumMod val="60000"/>
              <a:lumOff val="40000"/>
            </a:schemeClr>
          </a:solidFill>
        </p:spPr>
        <p:txBody>
          <a:bodyPr wrap="square" rtlCol="0">
            <a:spAutoFit/>
          </a:bodyPr>
          <a:lstStyle/>
          <a:p>
            <a:pPr algn="ctr"/>
            <a:r>
              <a:rPr lang="en-US" sz="3200" b="1" dirty="0"/>
              <a:t>Low: 67%</a:t>
            </a:r>
          </a:p>
        </p:txBody>
      </p:sp>
      <p:sp>
        <p:nvSpPr>
          <p:cNvPr id="15" name="TextBox 14"/>
          <p:cNvSpPr txBox="1"/>
          <p:nvPr/>
        </p:nvSpPr>
        <p:spPr>
          <a:xfrm>
            <a:off x="4419600" y="4800600"/>
            <a:ext cx="2590800" cy="584775"/>
          </a:xfrm>
          <a:prstGeom prst="rect">
            <a:avLst/>
          </a:prstGeom>
          <a:solidFill>
            <a:srgbClr val="FF0000"/>
          </a:solidFill>
        </p:spPr>
        <p:txBody>
          <a:bodyPr wrap="square" rtlCol="0">
            <a:spAutoFit/>
          </a:bodyPr>
          <a:lstStyle/>
          <a:p>
            <a:pPr algn="ctr"/>
            <a:r>
              <a:rPr lang="en-US" sz="3200" b="1" dirty="0">
                <a:solidFill>
                  <a:schemeClr val="bg1"/>
                </a:solidFill>
              </a:rPr>
              <a:t>High: 11%</a:t>
            </a:r>
          </a:p>
        </p:txBody>
      </p:sp>
      <p:sp>
        <p:nvSpPr>
          <p:cNvPr id="2" name="TextBox 1">
            <a:extLst>
              <a:ext uri="{FF2B5EF4-FFF2-40B4-BE49-F238E27FC236}">
                <a16:creationId xmlns:a16="http://schemas.microsoft.com/office/drawing/2014/main" id="{AD8031B6-3C15-4572-B829-12BBABB7E762}"/>
              </a:ext>
            </a:extLst>
          </p:cNvPr>
          <p:cNvSpPr txBox="1"/>
          <p:nvPr/>
        </p:nvSpPr>
        <p:spPr>
          <a:xfrm>
            <a:off x="5867400" y="3153360"/>
            <a:ext cx="1828800" cy="646331"/>
          </a:xfrm>
          <a:prstGeom prst="rect">
            <a:avLst/>
          </a:prstGeom>
          <a:noFill/>
        </p:spPr>
        <p:txBody>
          <a:bodyPr wrap="square" rtlCol="0">
            <a:spAutoFit/>
          </a:bodyPr>
          <a:lstStyle/>
          <a:p>
            <a:r>
              <a:rPr lang="en-US" b="1" dirty="0">
                <a:solidFill>
                  <a:schemeClr val="bg1"/>
                </a:solidFill>
              </a:rPr>
              <a:t>At select </a:t>
            </a:r>
          </a:p>
          <a:p>
            <a:r>
              <a:rPr lang="en-US" b="1" dirty="0">
                <a:solidFill>
                  <a:schemeClr val="bg1"/>
                </a:solidFill>
              </a:rPr>
              <a:t>airports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newspaper&#10;&#10;Description automatically generated">
            <a:extLst>
              <a:ext uri="{FF2B5EF4-FFF2-40B4-BE49-F238E27FC236}">
                <a16:creationId xmlns:a16="http://schemas.microsoft.com/office/drawing/2014/main" id="{19FFF637-07E4-4927-BC33-A76E45EC8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13891"/>
            <a:ext cx="6136952" cy="5344107"/>
          </a:xfrm>
          <a:prstGeom prst="rect">
            <a:avLst/>
          </a:prstGeom>
        </p:spPr>
      </p:pic>
      <p:pic>
        <p:nvPicPr>
          <p:cNvPr id="17" name="Picture 2">
            <a:extLst>
              <a:ext uri="{FF2B5EF4-FFF2-40B4-BE49-F238E27FC236}">
                <a16:creationId xmlns:a16="http://schemas.microsoft.com/office/drawing/2014/main" id="{54BE8118-3EDD-4318-A455-844DF80331D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13" name="Picture 2" descr="http://www.exelisinc.com/solutions/ADS-B/PublishingImages/ADS-B/Boca%20082.jpg"/>
          <p:cNvPicPr>
            <a:picLocks noChangeAspect="1" noChangeArrowheads="1"/>
          </p:cNvPicPr>
          <p:nvPr/>
        </p:nvPicPr>
        <p:blipFill>
          <a:blip r:embed="rId5" cstate="print"/>
          <a:srcRect l="29787" r="27660"/>
          <a:stretch>
            <a:fillRect/>
          </a:stretch>
        </p:blipFill>
        <p:spPr bwMode="auto">
          <a:xfrm>
            <a:off x="6096000" y="1485900"/>
            <a:ext cx="3048000" cy="5372100"/>
          </a:xfrm>
          <a:prstGeom prst="rect">
            <a:avLst/>
          </a:prstGeom>
          <a:noFill/>
        </p:spPr>
      </p:pic>
      <p:sp>
        <p:nvSpPr>
          <p:cNvPr id="8" name="Rectangle 7"/>
          <p:cNvSpPr/>
          <p:nvPr/>
        </p:nvSpPr>
        <p:spPr>
          <a:xfrm>
            <a:off x="230832" y="0"/>
            <a:ext cx="1601721"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ADS-B</a:t>
            </a:r>
          </a:p>
        </p:txBody>
      </p:sp>
      <p:sp>
        <p:nvSpPr>
          <p:cNvPr id="16" name="Slide Number Placeholder 15"/>
          <p:cNvSpPr>
            <a:spLocks noGrp="1"/>
          </p:cNvSpPr>
          <p:nvPr>
            <p:ph type="sldNum" sz="quarter" idx="12"/>
          </p:nvPr>
        </p:nvSpPr>
        <p:spPr>
          <a:xfrm>
            <a:off x="6553200" y="6248400"/>
            <a:ext cx="2133600" cy="365125"/>
          </a:xfrm>
        </p:spPr>
        <p:txBody>
          <a:bodyPr/>
          <a:lstStyle/>
          <a:p>
            <a:fld id="{8CCC93C7-37EB-4A4E-85FC-B3A37BFCB519}" type="slidenum">
              <a:rPr lang="en-US" sz="2400" b="1" smtClean="0"/>
              <a:pPr/>
              <a:t>193</a:t>
            </a:fld>
            <a:endParaRPr lang="en-US" sz="2400" b="1" dirty="0"/>
          </a:p>
        </p:txBody>
      </p:sp>
      <p:sp>
        <p:nvSpPr>
          <p:cNvPr id="4" name="TextBox 3">
            <a:extLst>
              <a:ext uri="{FF2B5EF4-FFF2-40B4-BE49-F238E27FC236}">
                <a16:creationId xmlns:a16="http://schemas.microsoft.com/office/drawing/2014/main" id="{845B0F69-8B16-49F6-AA1C-DA7B45D6ACB6}"/>
              </a:ext>
            </a:extLst>
          </p:cNvPr>
          <p:cNvSpPr txBox="1"/>
          <p:nvPr/>
        </p:nvSpPr>
        <p:spPr>
          <a:xfrm>
            <a:off x="1555" y="1361493"/>
            <a:ext cx="6096000" cy="369332"/>
          </a:xfrm>
          <a:prstGeom prst="rect">
            <a:avLst/>
          </a:prstGeom>
          <a:solidFill>
            <a:srgbClr val="00B050"/>
          </a:solidFill>
        </p:spPr>
        <p:txBody>
          <a:bodyPr wrap="square" rtlCol="0">
            <a:spAutoFit/>
          </a:bodyPr>
          <a:lstStyle/>
          <a:p>
            <a:r>
              <a:rPr lang="en-US" dirty="0"/>
              <a:t>Station Type	    Weather Products and Range</a:t>
            </a:r>
          </a:p>
        </p:txBody>
      </p:sp>
      <p:sp>
        <p:nvSpPr>
          <p:cNvPr id="5" name="Rectangle 4">
            <a:extLst>
              <a:ext uri="{FF2B5EF4-FFF2-40B4-BE49-F238E27FC236}">
                <a16:creationId xmlns:a16="http://schemas.microsoft.com/office/drawing/2014/main" id="{C4F6D961-6D98-4941-8545-D2B764F8CEB3}"/>
              </a:ext>
            </a:extLst>
          </p:cNvPr>
          <p:cNvSpPr/>
          <p:nvPr/>
        </p:nvSpPr>
        <p:spPr>
          <a:xfrm>
            <a:off x="-1" y="1730825"/>
            <a:ext cx="9142445" cy="783775"/>
          </a:xfrm>
          <a:prstGeom prst="rect">
            <a:avLst/>
          </a:prstGeom>
          <a:solidFill>
            <a:schemeClr val="accent6">
              <a:lumMod val="5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1566C0A-1A65-415A-9787-D4F4CB49DC8D}"/>
              </a:ext>
            </a:extLst>
          </p:cNvPr>
          <p:cNvSpPr/>
          <p:nvPr/>
        </p:nvSpPr>
        <p:spPr>
          <a:xfrm>
            <a:off x="-2" y="2514600"/>
            <a:ext cx="9142445" cy="1295400"/>
          </a:xfrm>
          <a:prstGeom prst="rect">
            <a:avLst/>
          </a:prstGeom>
          <a:solidFill>
            <a:schemeClr val="tx2">
              <a:lumMod val="40000"/>
              <a:lumOff val="6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BA8778D-2557-4038-8804-060D7B3BBBF2}"/>
              </a:ext>
            </a:extLst>
          </p:cNvPr>
          <p:cNvSpPr/>
          <p:nvPr/>
        </p:nvSpPr>
        <p:spPr>
          <a:xfrm>
            <a:off x="-40953" y="3810000"/>
            <a:ext cx="9183395" cy="1447800"/>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692CED-F017-485E-9BF6-37345098EF2C}"/>
              </a:ext>
            </a:extLst>
          </p:cNvPr>
          <p:cNvSpPr/>
          <p:nvPr/>
        </p:nvSpPr>
        <p:spPr>
          <a:xfrm>
            <a:off x="-1556" y="5257800"/>
            <a:ext cx="9143998" cy="1600198"/>
          </a:xfrm>
          <a:prstGeom prst="rect">
            <a:avLst/>
          </a:prstGeom>
          <a:solidFill>
            <a:schemeClr val="accent2">
              <a:lumMod val="60000"/>
              <a:lumOff val="4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http://mysite.verizon.net/helen_woods/Educator/event2_details.aspx_files/h_logo.jpg"/>
          <p:cNvPicPr>
            <a:picLocks noChangeAspect="1" noChangeArrowheads="1"/>
          </p:cNvPicPr>
          <p:nvPr/>
        </p:nvPicPr>
        <p:blipFill>
          <a:blip r:embed="rId6" cstate="print"/>
          <a:srcRect/>
          <a:stretch>
            <a:fillRect/>
          </a:stretch>
        </p:blipFill>
        <p:spPr bwMode="auto">
          <a:xfrm>
            <a:off x="0" y="6367748"/>
            <a:ext cx="1371600" cy="490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46275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C9C31D5D-412A-4427-8D49-2B9D4617F1E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8" name="Rectangle 7"/>
          <p:cNvSpPr/>
          <p:nvPr/>
        </p:nvSpPr>
        <p:spPr>
          <a:xfrm>
            <a:off x="230832" y="0"/>
            <a:ext cx="1601721"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ADS-B</a:t>
            </a:r>
          </a:p>
        </p:txBody>
      </p:sp>
      <p:pic>
        <p:nvPicPr>
          <p:cNvPr id="90114" name="Picture 2" descr="http://cdn-www.airliners.net/aviation-photos/photos/9/1/1/1074119.jpg"/>
          <p:cNvPicPr>
            <a:picLocks noChangeAspect="1" noChangeArrowheads="1"/>
          </p:cNvPicPr>
          <p:nvPr/>
        </p:nvPicPr>
        <p:blipFill>
          <a:blip r:embed="rId4" cstate="print"/>
          <a:srcRect b="5263"/>
          <a:stretch>
            <a:fillRect/>
          </a:stretch>
        </p:blipFill>
        <p:spPr bwMode="auto">
          <a:xfrm>
            <a:off x="0" y="1524000"/>
            <a:ext cx="4953000" cy="3175134"/>
          </a:xfrm>
          <a:prstGeom prst="rect">
            <a:avLst/>
          </a:prstGeom>
          <a:noFill/>
        </p:spPr>
      </p:pic>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6172200"/>
            <a:ext cx="1918698"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2" descr="http://jdpricecfi.files.wordpress.com/2013/07/coveragemap3.gif"/>
          <p:cNvPicPr>
            <a:picLocks noChangeAspect="1" noChangeArrowheads="1" noCrop="1"/>
          </p:cNvPicPr>
          <p:nvPr/>
        </p:nvPicPr>
        <p:blipFill>
          <a:blip r:embed="rId6" cstate="print"/>
          <a:stretch>
            <a:fillRect/>
          </a:stretch>
        </p:blipFill>
        <p:spPr bwMode="auto">
          <a:xfrm>
            <a:off x="5029200" y="1676399"/>
            <a:ext cx="3899974" cy="2439207"/>
          </a:xfrm>
          <a:prstGeom prst="rect">
            <a:avLst/>
          </a:prstGeom>
          <a:noFill/>
        </p:spPr>
      </p:pic>
      <p:pic>
        <p:nvPicPr>
          <p:cNvPr id="90116" name="Picture 4" descr="http://www.airplane-pictures.net/images/uploaded-images/2008-9/6/23618.jpg"/>
          <p:cNvPicPr>
            <a:picLocks noChangeAspect="1" noChangeArrowheads="1"/>
          </p:cNvPicPr>
          <p:nvPr/>
        </p:nvPicPr>
        <p:blipFill>
          <a:blip r:embed="rId7" cstate="print"/>
          <a:srcRect b="28363"/>
          <a:stretch>
            <a:fillRect/>
          </a:stretch>
        </p:blipFill>
        <p:spPr bwMode="auto">
          <a:xfrm>
            <a:off x="3657600" y="4163614"/>
            <a:ext cx="5486400" cy="2694386"/>
          </a:xfrm>
          <a:prstGeom prst="rect">
            <a:avLst/>
          </a:prstGeom>
          <a:noFill/>
        </p:spPr>
      </p:pic>
      <p:pic>
        <p:nvPicPr>
          <p:cNvPr id="11" name="Picture 2" descr="http://www.wpub.org/wp/wp-content/uploads/2012/08/SIRIUS-XM-RADIO-LOGO.jpg"/>
          <p:cNvPicPr>
            <a:picLocks noChangeAspect="1" noChangeArrowheads="1"/>
          </p:cNvPicPr>
          <p:nvPr/>
        </p:nvPicPr>
        <p:blipFill>
          <a:blip r:embed="rId8" cstate="print"/>
          <a:srcRect/>
          <a:stretch>
            <a:fillRect/>
          </a:stretch>
        </p:blipFill>
        <p:spPr bwMode="auto">
          <a:xfrm>
            <a:off x="228600" y="5105400"/>
            <a:ext cx="3200400" cy="688086"/>
          </a:xfrm>
          <a:prstGeom prst="rect">
            <a:avLst/>
          </a:prstGeom>
          <a:noFill/>
        </p:spPr>
      </p:pic>
      <p:sp>
        <p:nvSpPr>
          <p:cNvPr id="12" name="Slide Number Placeholder 11"/>
          <p:cNvSpPr>
            <a:spLocks noGrp="1"/>
          </p:cNvSpPr>
          <p:nvPr>
            <p:ph type="sldNum" sz="quarter" idx="12"/>
          </p:nvPr>
        </p:nvSpPr>
        <p:spPr/>
        <p:txBody>
          <a:bodyPr/>
          <a:lstStyle/>
          <a:p>
            <a:fld id="{8CCC93C7-37EB-4A4E-85FC-B3A37BFCB519}" type="slidenum">
              <a:rPr lang="en-US" sz="2400" b="1" smtClean="0">
                <a:solidFill>
                  <a:schemeClr val="bg1"/>
                </a:solidFill>
              </a:rPr>
              <a:pPr/>
              <a:t>194</a:t>
            </a:fld>
            <a:endParaRPr lang="en-US" sz="2400" b="1" dirty="0">
              <a:solidFill>
                <a:schemeClr val="bg1"/>
              </a:solidFill>
            </a:endParaRPr>
          </a:p>
        </p:txBody>
      </p:sp>
      <p:sp>
        <p:nvSpPr>
          <p:cNvPr id="13" name="Rectangle 12"/>
          <p:cNvSpPr/>
          <p:nvPr/>
        </p:nvSpPr>
        <p:spPr>
          <a:xfrm>
            <a:off x="1524000" y="1600200"/>
            <a:ext cx="1999265" cy="923330"/>
          </a:xfrm>
          <a:prstGeom prst="rect">
            <a:avLst/>
          </a:prstGeom>
          <a:noFill/>
        </p:spPr>
        <p:txBody>
          <a:bodyPr wrap="none" lIns="91440" tIns="45720" rIns="91440" bIns="45720">
            <a:spAutoFit/>
          </a:bodyPr>
          <a:lstStyle/>
          <a:p>
            <a:pPr algn="ctr"/>
            <a:r>
              <a:rPr lang="en-US" sz="54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ADS-B</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5F5F87D6-18E7-436B-B359-651EF52E471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6367748"/>
            <a:ext cx="1371600" cy="490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Slide Number Placeholder 15"/>
          <p:cNvSpPr>
            <a:spLocks noGrp="1"/>
          </p:cNvSpPr>
          <p:nvPr>
            <p:ph type="sldNum" sz="quarter" idx="12"/>
          </p:nvPr>
        </p:nvSpPr>
        <p:spPr/>
        <p:txBody>
          <a:bodyPr/>
          <a:lstStyle/>
          <a:p>
            <a:fld id="{8CCC93C7-37EB-4A4E-85FC-B3A37BFCB519}" type="slidenum">
              <a:rPr lang="en-US" sz="2400" b="1" smtClean="0"/>
              <a:pPr/>
              <a:t>195</a:t>
            </a:fld>
            <a:endParaRPr lang="en-US" sz="2400" b="1" dirty="0"/>
          </a:p>
        </p:txBody>
      </p:sp>
      <p:sp>
        <p:nvSpPr>
          <p:cNvPr id="35" name="Rectangle 34"/>
          <p:cNvSpPr/>
          <p:nvPr/>
        </p:nvSpPr>
        <p:spPr>
          <a:xfrm>
            <a:off x="831568" y="1447800"/>
            <a:ext cx="7484998"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Weather &amp; Traffic Reception at 500’ AGL</a:t>
            </a:r>
          </a:p>
        </p:txBody>
      </p:sp>
      <p:pic>
        <p:nvPicPr>
          <p:cNvPr id="379906" name="Picture 2" descr="http://www.appareo.com/wp-content/uploads/2014/09/Stratus2-foreflight.jpg"/>
          <p:cNvPicPr>
            <a:picLocks noChangeAspect="1" noChangeArrowheads="1"/>
          </p:cNvPicPr>
          <p:nvPr/>
        </p:nvPicPr>
        <p:blipFill>
          <a:blip r:embed="rId5" cstate="print"/>
          <a:srcRect/>
          <a:stretch>
            <a:fillRect/>
          </a:stretch>
        </p:blipFill>
        <p:spPr bwMode="auto">
          <a:xfrm>
            <a:off x="7162800" y="2438400"/>
            <a:ext cx="1981200" cy="1981200"/>
          </a:xfrm>
          <a:prstGeom prst="rect">
            <a:avLst/>
          </a:prstGeom>
          <a:noFill/>
        </p:spPr>
      </p:pic>
      <p:sp>
        <p:nvSpPr>
          <p:cNvPr id="23" name="Rectangle 22"/>
          <p:cNvSpPr/>
          <p:nvPr/>
        </p:nvSpPr>
        <p:spPr>
          <a:xfrm>
            <a:off x="3200400" y="5943600"/>
            <a:ext cx="41148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500.jpg"/>
          <p:cNvPicPr>
            <a:picLocks noChangeAspect="1"/>
          </p:cNvPicPr>
          <p:nvPr/>
        </p:nvPicPr>
        <p:blipFill>
          <a:blip r:embed="rId6" cstate="print"/>
          <a:stretch>
            <a:fillRect/>
          </a:stretch>
        </p:blipFill>
        <p:spPr>
          <a:xfrm>
            <a:off x="-762000" y="1295400"/>
            <a:ext cx="8417599" cy="6158639"/>
          </a:xfrm>
          <a:prstGeom prst="rect">
            <a:avLst/>
          </a:prstGeom>
          <a:effectLst>
            <a:softEdge rad="635000"/>
          </a:effectLst>
        </p:spPr>
      </p:pic>
      <p:pic>
        <p:nvPicPr>
          <p:cNvPr id="24" name="Picture 2" descr="http://www.advantagebroadcasting.tv/wp-content/uploads/2015/08/mytower.gif"/>
          <p:cNvPicPr>
            <a:picLocks noChangeAspect="1" noChangeArrowheads="1" noCrop="1"/>
          </p:cNvPicPr>
          <p:nvPr/>
        </p:nvPicPr>
        <p:blipFill>
          <a:blip r:embed="rId7" cstate="print"/>
          <a:srcRect/>
          <a:stretch>
            <a:fillRect/>
          </a:stretch>
        </p:blipFill>
        <p:spPr bwMode="auto">
          <a:xfrm>
            <a:off x="6705600" y="4724400"/>
            <a:ext cx="1828800" cy="2250831"/>
          </a:xfrm>
          <a:prstGeom prst="rect">
            <a:avLst/>
          </a:prstGeom>
          <a:noFill/>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492B9195-99CC-448D-9E29-A130099FAFF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6367748"/>
            <a:ext cx="1371600" cy="490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Slide Number Placeholder 15"/>
          <p:cNvSpPr>
            <a:spLocks noGrp="1"/>
          </p:cNvSpPr>
          <p:nvPr>
            <p:ph type="sldNum" sz="quarter" idx="12"/>
          </p:nvPr>
        </p:nvSpPr>
        <p:spPr/>
        <p:txBody>
          <a:bodyPr/>
          <a:lstStyle/>
          <a:p>
            <a:fld id="{8CCC93C7-37EB-4A4E-85FC-B3A37BFCB519}" type="slidenum">
              <a:rPr lang="en-US" sz="2400" b="1" smtClean="0"/>
              <a:pPr/>
              <a:t>196</a:t>
            </a:fld>
            <a:endParaRPr lang="en-US" sz="2400" b="1" dirty="0"/>
          </a:p>
        </p:txBody>
      </p:sp>
      <p:sp>
        <p:nvSpPr>
          <p:cNvPr id="35" name="Rectangle 34"/>
          <p:cNvSpPr/>
          <p:nvPr/>
        </p:nvSpPr>
        <p:spPr>
          <a:xfrm>
            <a:off x="668062" y="1447800"/>
            <a:ext cx="7812011"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Weather &amp; Traffic Reception at 1,500’ AGL</a:t>
            </a:r>
          </a:p>
        </p:txBody>
      </p:sp>
      <p:pic>
        <p:nvPicPr>
          <p:cNvPr id="379906" name="Picture 2" descr="http://www.appareo.com/wp-content/uploads/2014/09/Stratus2-foreflight.jpg"/>
          <p:cNvPicPr>
            <a:picLocks noChangeAspect="1" noChangeArrowheads="1"/>
          </p:cNvPicPr>
          <p:nvPr/>
        </p:nvPicPr>
        <p:blipFill>
          <a:blip r:embed="rId5" cstate="print"/>
          <a:srcRect/>
          <a:stretch>
            <a:fillRect/>
          </a:stretch>
        </p:blipFill>
        <p:spPr bwMode="auto">
          <a:xfrm>
            <a:off x="7162800" y="2438400"/>
            <a:ext cx="1981200" cy="1981200"/>
          </a:xfrm>
          <a:prstGeom prst="rect">
            <a:avLst/>
          </a:prstGeom>
          <a:noFill/>
        </p:spPr>
      </p:pic>
      <p:sp>
        <p:nvSpPr>
          <p:cNvPr id="23" name="Rectangle 22"/>
          <p:cNvSpPr/>
          <p:nvPr/>
        </p:nvSpPr>
        <p:spPr>
          <a:xfrm>
            <a:off x="3200400" y="5943600"/>
            <a:ext cx="41148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500.jpg"/>
          <p:cNvPicPr>
            <a:picLocks noChangeAspect="1"/>
          </p:cNvPicPr>
          <p:nvPr/>
        </p:nvPicPr>
        <p:blipFill>
          <a:blip r:embed="rId6" cstate="print"/>
          <a:stretch>
            <a:fillRect/>
          </a:stretch>
        </p:blipFill>
        <p:spPr>
          <a:xfrm>
            <a:off x="-838200" y="1295400"/>
            <a:ext cx="8417599" cy="5987413"/>
          </a:xfrm>
          <a:prstGeom prst="rect">
            <a:avLst/>
          </a:prstGeom>
          <a:effectLst>
            <a:softEdge rad="635000"/>
          </a:effectLst>
        </p:spPr>
      </p:pic>
      <p:pic>
        <p:nvPicPr>
          <p:cNvPr id="11" name="Picture 2" descr="http://www.advantagebroadcasting.tv/wp-content/uploads/2015/08/mytower.gif"/>
          <p:cNvPicPr>
            <a:picLocks noChangeAspect="1" noChangeArrowheads="1" noCrop="1"/>
          </p:cNvPicPr>
          <p:nvPr/>
        </p:nvPicPr>
        <p:blipFill>
          <a:blip r:embed="rId7" cstate="print"/>
          <a:srcRect/>
          <a:stretch>
            <a:fillRect/>
          </a:stretch>
        </p:blipFill>
        <p:spPr bwMode="auto">
          <a:xfrm>
            <a:off x="6705600" y="4724400"/>
            <a:ext cx="1828800" cy="2250831"/>
          </a:xfrm>
          <a:prstGeom prst="rect">
            <a:avLst/>
          </a:prstGeom>
          <a:noFill/>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FA0942F4-D12F-4D76-824B-C6589CE02DB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6367748"/>
            <a:ext cx="1371600" cy="490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Slide Number Placeholder 15"/>
          <p:cNvSpPr>
            <a:spLocks noGrp="1"/>
          </p:cNvSpPr>
          <p:nvPr>
            <p:ph type="sldNum" sz="quarter" idx="12"/>
          </p:nvPr>
        </p:nvSpPr>
        <p:spPr/>
        <p:txBody>
          <a:bodyPr/>
          <a:lstStyle/>
          <a:p>
            <a:fld id="{8CCC93C7-37EB-4A4E-85FC-B3A37BFCB519}" type="slidenum">
              <a:rPr lang="en-US" sz="2400" b="1" smtClean="0"/>
              <a:pPr/>
              <a:t>197</a:t>
            </a:fld>
            <a:endParaRPr lang="en-US" sz="2400" b="1" dirty="0"/>
          </a:p>
        </p:txBody>
      </p:sp>
      <p:sp>
        <p:nvSpPr>
          <p:cNvPr id="35" name="Rectangle 34"/>
          <p:cNvSpPr/>
          <p:nvPr/>
        </p:nvSpPr>
        <p:spPr>
          <a:xfrm>
            <a:off x="668062" y="1447800"/>
            <a:ext cx="7812011"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Weather &amp; Traffic Reception at </a:t>
            </a:r>
            <a:r>
              <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a:t>
            </a:r>
            <a:r>
              <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,000’ AGL</a:t>
            </a:r>
          </a:p>
        </p:txBody>
      </p:sp>
      <p:pic>
        <p:nvPicPr>
          <p:cNvPr id="379906" name="Picture 2" descr="http://www.appareo.com/wp-content/uploads/2014/09/Stratus2-foreflight.jpg"/>
          <p:cNvPicPr>
            <a:picLocks noChangeAspect="1" noChangeArrowheads="1"/>
          </p:cNvPicPr>
          <p:nvPr/>
        </p:nvPicPr>
        <p:blipFill>
          <a:blip r:embed="rId5" cstate="print"/>
          <a:srcRect/>
          <a:stretch>
            <a:fillRect/>
          </a:stretch>
        </p:blipFill>
        <p:spPr bwMode="auto">
          <a:xfrm>
            <a:off x="7162800" y="2438400"/>
            <a:ext cx="1981200" cy="1981200"/>
          </a:xfrm>
          <a:prstGeom prst="rect">
            <a:avLst/>
          </a:prstGeom>
          <a:noFill/>
        </p:spPr>
      </p:pic>
      <p:sp>
        <p:nvSpPr>
          <p:cNvPr id="23" name="Rectangle 22"/>
          <p:cNvSpPr/>
          <p:nvPr/>
        </p:nvSpPr>
        <p:spPr>
          <a:xfrm>
            <a:off x="3200400" y="5943600"/>
            <a:ext cx="41148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500.jpg"/>
          <p:cNvPicPr>
            <a:picLocks noChangeAspect="1"/>
          </p:cNvPicPr>
          <p:nvPr/>
        </p:nvPicPr>
        <p:blipFill>
          <a:blip r:embed="rId6" cstate="print"/>
          <a:stretch>
            <a:fillRect/>
          </a:stretch>
        </p:blipFill>
        <p:spPr>
          <a:xfrm>
            <a:off x="-827606" y="1295400"/>
            <a:ext cx="8396411" cy="5987413"/>
          </a:xfrm>
          <a:prstGeom prst="rect">
            <a:avLst/>
          </a:prstGeom>
          <a:effectLst>
            <a:softEdge rad="635000"/>
          </a:effectLst>
        </p:spPr>
      </p:pic>
      <p:pic>
        <p:nvPicPr>
          <p:cNvPr id="11" name="Picture 2" descr="http://www.advantagebroadcasting.tv/wp-content/uploads/2015/08/mytower.gif"/>
          <p:cNvPicPr>
            <a:picLocks noChangeAspect="1" noChangeArrowheads="1" noCrop="1"/>
          </p:cNvPicPr>
          <p:nvPr/>
        </p:nvPicPr>
        <p:blipFill>
          <a:blip r:embed="rId7" cstate="print"/>
          <a:srcRect/>
          <a:stretch>
            <a:fillRect/>
          </a:stretch>
        </p:blipFill>
        <p:spPr bwMode="auto">
          <a:xfrm>
            <a:off x="6705600" y="4724400"/>
            <a:ext cx="1828800" cy="2250831"/>
          </a:xfrm>
          <a:prstGeom prst="rect">
            <a:avLst/>
          </a:prstGeom>
          <a:noFill/>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descr="http://www.scientificamerican.com/media/inline/feds-push-satellite-tech_1.jpg"/>
          <p:cNvPicPr>
            <a:picLocks noChangeAspect="1" noChangeArrowheads="1"/>
          </p:cNvPicPr>
          <p:nvPr/>
        </p:nvPicPr>
        <p:blipFill>
          <a:blip r:embed="rId3" cstate="print"/>
          <a:srcRect b="65060"/>
          <a:stretch>
            <a:fillRect/>
          </a:stretch>
        </p:blipFill>
        <p:spPr bwMode="auto">
          <a:xfrm>
            <a:off x="0" y="1"/>
            <a:ext cx="9144000" cy="1523999"/>
          </a:xfrm>
          <a:prstGeom prst="rect">
            <a:avLst/>
          </a:prstGeom>
          <a:noFill/>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6367748"/>
            <a:ext cx="1371600" cy="490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Slide Number Placeholder 15"/>
          <p:cNvSpPr>
            <a:spLocks noGrp="1"/>
          </p:cNvSpPr>
          <p:nvPr>
            <p:ph type="sldNum" sz="quarter" idx="12"/>
          </p:nvPr>
        </p:nvSpPr>
        <p:spPr/>
        <p:txBody>
          <a:bodyPr/>
          <a:lstStyle/>
          <a:p>
            <a:fld id="{8CCC93C7-37EB-4A4E-85FC-B3A37BFCB519}" type="slidenum">
              <a:rPr lang="en-US" sz="2400" b="1" smtClean="0"/>
              <a:pPr/>
              <a:t>198</a:t>
            </a:fld>
            <a:endParaRPr lang="en-US" sz="2400" b="1" dirty="0"/>
          </a:p>
        </p:txBody>
      </p:sp>
      <p:sp>
        <p:nvSpPr>
          <p:cNvPr id="35" name="Rectangle 34"/>
          <p:cNvSpPr/>
          <p:nvPr/>
        </p:nvSpPr>
        <p:spPr>
          <a:xfrm>
            <a:off x="668062" y="1447800"/>
            <a:ext cx="7812011"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Weather &amp; Traffic Reception at </a:t>
            </a:r>
            <a:r>
              <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5</a:t>
            </a:r>
            <a:r>
              <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,000’ AGL</a:t>
            </a:r>
          </a:p>
        </p:txBody>
      </p:sp>
      <p:pic>
        <p:nvPicPr>
          <p:cNvPr id="379906" name="Picture 2" descr="http://www.appareo.com/wp-content/uploads/2014/09/Stratus2-foreflight.jpg"/>
          <p:cNvPicPr>
            <a:picLocks noChangeAspect="1" noChangeArrowheads="1"/>
          </p:cNvPicPr>
          <p:nvPr/>
        </p:nvPicPr>
        <p:blipFill>
          <a:blip r:embed="rId5" cstate="print"/>
          <a:srcRect/>
          <a:stretch>
            <a:fillRect/>
          </a:stretch>
        </p:blipFill>
        <p:spPr bwMode="auto">
          <a:xfrm>
            <a:off x="7162800" y="2438400"/>
            <a:ext cx="1981200" cy="1981200"/>
          </a:xfrm>
          <a:prstGeom prst="rect">
            <a:avLst/>
          </a:prstGeom>
          <a:noFill/>
        </p:spPr>
      </p:pic>
      <p:sp>
        <p:nvSpPr>
          <p:cNvPr id="23" name="Rectangle 22"/>
          <p:cNvSpPr/>
          <p:nvPr/>
        </p:nvSpPr>
        <p:spPr>
          <a:xfrm>
            <a:off x="3200400" y="5943600"/>
            <a:ext cx="41148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500.jpg"/>
          <p:cNvPicPr>
            <a:picLocks noChangeAspect="1"/>
          </p:cNvPicPr>
          <p:nvPr/>
        </p:nvPicPr>
        <p:blipFill>
          <a:blip r:embed="rId6" cstate="print"/>
          <a:stretch>
            <a:fillRect/>
          </a:stretch>
        </p:blipFill>
        <p:spPr>
          <a:xfrm>
            <a:off x="-838200" y="1321961"/>
            <a:ext cx="8417599" cy="5934290"/>
          </a:xfrm>
          <a:prstGeom prst="rect">
            <a:avLst/>
          </a:prstGeom>
          <a:effectLst>
            <a:softEdge rad="635000"/>
          </a:effectLst>
        </p:spPr>
      </p:pic>
      <p:pic>
        <p:nvPicPr>
          <p:cNvPr id="11" name="Picture 2" descr="http://www.advantagebroadcasting.tv/wp-content/uploads/2015/08/mytower.gif"/>
          <p:cNvPicPr>
            <a:picLocks noChangeAspect="1" noChangeArrowheads="1" noCrop="1"/>
          </p:cNvPicPr>
          <p:nvPr/>
        </p:nvPicPr>
        <p:blipFill>
          <a:blip r:embed="rId7" cstate="print"/>
          <a:srcRect/>
          <a:stretch>
            <a:fillRect/>
          </a:stretch>
        </p:blipFill>
        <p:spPr bwMode="auto">
          <a:xfrm>
            <a:off x="6705600" y="4724400"/>
            <a:ext cx="1828800" cy="2250831"/>
          </a:xfrm>
          <a:prstGeom prst="rect">
            <a:avLst/>
          </a:prstGeom>
          <a:noFill/>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EE3D0E1D-C03A-4D13-A22C-81526F0E5BA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6172200"/>
            <a:ext cx="1918698"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pic>
        <p:nvPicPr>
          <p:cNvPr id="9" name="Picture 8" descr="weather4.jpg"/>
          <p:cNvPicPr>
            <a:picLocks noChangeAspect="1"/>
          </p:cNvPicPr>
          <p:nvPr/>
        </p:nvPicPr>
        <p:blipFill>
          <a:blip r:embed="rId5" cstate="print"/>
          <a:srcRect t="18049"/>
          <a:stretch>
            <a:fillRect/>
          </a:stretch>
        </p:blipFill>
        <p:spPr>
          <a:xfrm>
            <a:off x="0" y="1524000"/>
            <a:ext cx="9144000" cy="4495203"/>
          </a:xfrm>
          <a:prstGeom prst="rect">
            <a:avLst/>
          </a:prstGeom>
        </p:spPr>
      </p:pic>
      <p:sp>
        <p:nvSpPr>
          <p:cNvPr id="10" name="Slide Number Placeholder 9"/>
          <p:cNvSpPr>
            <a:spLocks noGrp="1"/>
          </p:cNvSpPr>
          <p:nvPr>
            <p:ph type="sldNum" sz="quarter" idx="12"/>
          </p:nvPr>
        </p:nvSpPr>
        <p:spPr/>
        <p:txBody>
          <a:bodyPr/>
          <a:lstStyle/>
          <a:p>
            <a:fld id="{8CCC93C7-37EB-4A4E-85FC-B3A37BFCB519}" type="slidenum">
              <a:rPr lang="en-US" sz="2400" b="1" smtClean="0"/>
              <a:pPr/>
              <a:t>199</a:t>
            </a:fld>
            <a:endParaRPr lang="en-US" sz="2400" b="1"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24CDCBA-AC19-4CD6-A68D-CE98EDF46A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a:t>
            </a:fld>
            <a:endParaRPr lang="en-US" sz="2400" b="1" dirty="0"/>
          </a:p>
        </p:txBody>
      </p:sp>
      <p:pic>
        <p:nvPicPr>
          <p:cNvPr id="586754" name="Picture 2" descr="Image result for puzzle transparent"/>
          <p:cNvPicPr>
            <a:picLocks noChangeAspect="1" noChangeArrowheads="1"/>
          </p:cNvPicPr>
          <p:nvPr/>
        </p:nvPicPr>
        <p:blipFill>
          <a:blip r:embed="rId5" cstate="print"/>
          <a:srcRect/>
          <a:stretch>
            <a:fillRect/>
          </a:stretch>
        </p:blipFill>
        <p:spPr bwMode="auto">
          <a:xfrm>
            <a:off x="152400" y="1447801"/>
            <a:ext cx="1828800" cy="1828800"/>
          </a:xfrm>
          <a:prstGeom prst="rect">
            <a:avLst/>
          </a:prstGeom>
          <a:noFill/>
        </p:spPr>
      </p:pic>
      <p:pic>
        <p:nvPicPr>
          <p:cNvPr id="12" name="Picture 2" descr="Image result for history">
            <a:extLst>
              <a:ext uri="{FF2B5EF4-FFF2-40B4-BE49-F238E27FC236}">
                <a16:creationId xmlns:a16="http://schemas.microsoft.com/office/drawing/2014/main" id="{C6DC37F8-B37A-4F9A-B865-27B0C2EBC990}"/>
              </a:ext>
            </a:extLst>
          </p:cNvPr>
          <p:cNvPicPr>
            <a:picLocks noChangeAspect="1" noChangeArrowheads="1"/>
          </p:cNvPicPr>
          <p:nvPr/>
        </p:nvPicPr>
        <p:blipFill>
          <a:blip r:embed="rId6" cstate="print"/>
          <a:srcRect/>
          <a:stretch>
            <a:fillRect/>
          </a:stretch>
        </p:blipFill>
        <p:spPr bwMode="auto">
          <a:xfrm>
            <a:off x="3733800" y="2514600"/>
            <a:ext cx="3886200" cy="4074681"/>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27471-0700-4A23-A65E-BA34B1B22E61}"/>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RADAR RPM: 5 – 12.5</a:t>
            </a:r>
          </a:p>
        </p:txBody>
      </p:sp>
      <p:sp>
        <p:nvSpPr>
          <p:cNvPr id="3" name="Content Placeholder 2">
            <a:extLst>
              <a:ext uri="{FF2B5EF4-FFF2-40B4-BE49-F238E27FC236}">
                <a16:creationId xmlns:a16="http://schemas.microsoft.com/office/drawing/2014/main" id="{685A1EB9-1B2B-40CC-BFAB-C11E5EAE584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24CEA3C-7A68-4C22-AC6F-62607AD025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C93C7-37EB-4A4E-85FC-B3A37BFCB51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2" descr="Related image">
            <a:extLst>
              <a:ext uri="{FF2B5EF4-FFF2-40B4-BE49-F238E27FC236}">
                <a16:creationId xmlns:a16="http://schemas.microsoft.com/office/drawing/2014/main" id="{84ED8A8E-771A-428B-9B84-BA531CF5D0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6" y="1482725"/>
            <a:ext cx="9144000" cy="53671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upload.wikimedia.org/wikipedia/commons/8/88/Radar2.gif">
            <a:extLst>
              <a:ext uri="{FF2B5EF4-FFF2-40B4-BE49-F238E27FC236}">
                <a16:creationId xmlns:a16="http://schemas.microsoft.com/office/drawing/2014/main" id="{B476762F-28E9-4E9E-B9EC-D7E5DDBEDC64}"/>
              </a:ext>
            </a:extLst>
          </p:cNvPr>
          <p:cNvPicPr>
            <a:picLocks noChangeAspect="1" noChangeArrowheads="1" noCrop="1"/>
          </p:cNvPicPr>
          <p:nvPr/>
        </p:nvPicPr>
        <p:blipFill>
          <a:blip r:embed="rId3" cstate="print"/>
          <a:srcRect/>
          <a:stretch>
            <a:fillRect/>
          </a:stretch>
        </p:blipFill>
        <p:spPr bwMode="auto">
          <a:xfrm>
            <a:off x="5757395" y="2136071"/>
            <a:ext cx="3066897" cy="3066898"/>
          </a:xfrm>
          <a:prstGeom prst="rect">
            <a:avLst/>
          </a:prstGeom>
          <a:noFill/>
        </p:spPr>
      </p:pic>
      <p:pic>
        <p:nvPicPr>
          <p:cNvPr id="8" name="Picture 4" descr="http://mysite.verizon.net/helen_woods/Educator/event2_details.aspx_files/h_logo.jpg">
            <a:extLst>
              <a:ext uri="{FF2B5EF4-FFF2-40B4-BE49-F238E27FC236}">
                <a16:creationId xmlns:a16="http://schemas.microsoft.com/office/drawing/2014/main" id="{BA08839B-1A19-4EA0-86BA-3C61BFB4099E}"/>
              </a:ext>
            </a:extLst>
          </p:cNvPr>
          <p:cNvPicPr>
            <a:picLocks noChangeAspect="1" noChangeArrowheads="1"/>
          </p:cNvPicPr>
          <p:nvPr/>
        </p:nvPicPr>
        <p:blipFill>
          <a:blip r:embed="rId4" cstate="print"/>
          <a:srcRect/>
          <a:stretch>
            <a:fillRect/>
          </a:stretch>
        </p:blipFill>
        <p:spPr bwMode="auto">
          <a:xfrm>
            <a:off x="0" y="6248400"/>
            <a:ext cx="1705509" cy="60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41EC8537-8DA5-4E48-81D0-1BEDF06CE36B}"/>
              </a:ext>
            </a:extLst>
          </p:cNvPr>
          <p:cNvSpPr/>
          <p:nvPr/>
        </p:nvSpPr>
        <p:spPr>
          <a:xfrm>
            <a:off x="6549034" y="1370013"/>
            <a:ext cx="2141933"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4.8 sec</a:t>
            </a:r>
          </a:p>
        </p:txBody>
      </p:sp>
      <p:sp>
        <p:nvSpPr>
          <p:cNvPr id="9" name="Rectangle 8">
            <a:extLst>
              <a:ext uri="{FF2B5EF4-FFF2-40B4-BE49-F238E27FC236}">
                <a16:creationId xmlns:a16="http://schemas.microsoft.com/office/drawing/2014/main" id="{010AE4D0-B751-4BCE-AE83-2ABE2BCA3EFC}"/>
              </a:ext>
            </a:extLst>
          </p:cNvPr>
          <p:cNvSpPr/>
          <p:nvPr/>
        </p:nvSpPr>
        <p:spPr>
          <a:xfrm>
            <a:off x="3651178" y="1379390"/>
            <a:ext cx="200888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12 Sec</a:t>
            </a:r>
          </a:p>
        </p:txBody>
      </p:sp>
      <p:cxnSp>
        <p:nvCxnSpPr>
          <p:cNvPr id="11" name="Straight Arrow Connector 10">
            <a:extLst>
              <a:ext uri="{FF2B5EF4-FFF2-40B4-BE49-F238E27FC236}">
                <a16:creationId xmlns:a16="http://schemas.microsoft.com/office/drawing/2014/main" id="{9B535362-01C4-4CA2-A538-725DFB7C4D45}"/>
              </a:ext>
            </a:extLst>
          </p:cNvPr>
          <p:cNvCxnSpPr>
            <a:cxnSpLocks/>
          </p:cNvCxnSpPr>
          <p:nvPr/>
        </p:nvCxnSpPr>
        <p:spPr>
          <a:xfrm flipH="1">
            <a:off x="4953000" y="1116806"/>
            <a:ext cx="304800" cy="36591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42ADE75D-E4A7-424B-A936-8EDF9294375C}"/>
              </a:ext>
            </a:extLst>
          </p:cNvPr>
          <p:cNvCxnSpPr>
            <a:cxnSpLocks/>
          </p:cNvCxnSpPr>
          <p:nvPr/>
        </p:nvCxnSpPr>
        <p:spPr>
          <a:xfrm>
            <a:off x="6743700" y="1116806"/>
            <a:ext cx="394604" cy="35498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08556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Image result for nexrad gtn 750 gif">
            <a:extLst>
              <a:ext uri="{FF2B5EF4-FFF2-40B4-BE49-F238E27FC236}">
                <a16:creationId xmlns:a16="http://schemas.microsoft.com/office/drawing/2014/main" id="{4E96115D-F755-4AB6-BC0A-B40443049DC7}"/>
              </a:ext>
            </a:extLst>
          </p:cNvPr>
          <p:cNvPicPr>
            <a:picLocks noChangeAspect="1" noChangeArrowheads="1"/>
          </p:cNvPicPr>
          <p:nvPr/>
        </p:nvPicPr>
        <p:blipFill rotWithShape="1">
          <a:blip r:embed="rId2" cstate="print">
            <a:alphaModFix/>
          </a:blip>
          <a:srcRect l="10833" r="5852" b="2"/>
          <a:stretch/>
        </p:blipFill>
        <p:spPr bwMode="auto">
          <a:xfrm>
            <a:off x="-1456" y="10"/>
            <a:ext cx="4716957" cy="3382726"/>
          </a:xfrm>
          <a:custGeom>
            <a:avLst/>
            <a:gdLst>
              <a:gd name="connsiteX0" fmla="*/ 253815 w 5061985"/>
              <a:gd name="connsiteY0" fmla="*/ 0 h 3630170"/>
              <a:gd name="connsiteX1" fmla="*/ 4808170 w 5061985"/>
              <a:gd name="connsiteY1" fmla="*/ 0 h 3630170"/>
              <a:gd name="connsiteX2" fmla="*/ 4863087 w 5061985"/>
              <a:gd name="connsiteY2" fmla="*/ 114001 h 3630170"/>
              <a:gd name="connsiteX3" fmla="*/ 5061985 w 5061985"/>
              <a:gd name="connsiteY3" fmla="*/ 1099178 h 3630170"/>
              <a:gd name="connsiteX4" fmla="*/ 2530993 w 5061985"/>
              <a:gd name="connsiteY4" fmla="*/ 3630170 h 3630170"/>
              <a:gd name="connsiteX5" fmla="*/ 0 w 5061985"/>
              <a:gd name="connsiteY5" fmla="*/ 1099178 h 3630170"/>
              <a:gd name="connsiteX6" fmla="*/ 198898 w 5061985"/>
              <a:gd name="connsiteY6" fmla="*/ 114001 h 363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noFill/>
          <a:effectLst>
            <a:softEdge rad="0"/>
          </a:effectLst>
        </p:spPr>
      </p:pic>
      <p:pic>
        <p:nvPicPr>
          <p:cNvPr id="9" name="Picture 4" descr="https://www.eagleonline.com/wp-content/uploads/20-min.jpg">
            <a:extLst>
              <a:ext uri="{FF2B5EF4-FFF2-40B4-BE49-F238E27FC236}">
                <a16:creationId xmlns:a16="http://schemas.microsoft.com/office/drawing/2014/main" id="{92C71375-BCDA-4607-81F5-F4A5C43F8019}"/>
              </a:ext>
            </a:extLst>
          </p:cNvPr>
          <p:cNvPicPr>
            <a:picLocks noChangeAspect="1" noChangeArrowheads="1"/>
          </p:cNvPicPr>
          <p:nvPr/>
        </p:nvPicPr>
        <p:blipFill rotWithShape="1">
          <a:blip r:embed="rId3" cstate="print">
            <a:alphaModFix/>
          </a:blip>
          <a:srcRect l="10481" r="2" b="2"/>
          <a:stretch/>
        </p:blipFill>
        <p:spPr bwMode="auto">
          <a:xfrm>
            <a:off x="3849320" y="710531"/>
            <a:ext cx="5294679" cy="6145051"/>
          </a:xfrm>
          <a:custGeom>
            <a:avLst/>
            <a:gdLst>
              <a:gd name="connsiteX0" fmla="*/ 3479124 w 5294678"/>
              <a:gd name="connsiteY0" fmla="*/ 0 h 6145051"/>
              <a:gd name="connsiteX1" fmla="*/ 5137482 w 5294678"/>
              <a:gd name="connsiteY1" fmla="*/ 419912 h 6145051"/>
              <a:gd name="connsiteX2" fmla="*/ 5294678 w 5294678"/>
              <a:gd name="connsiteY2" fmla="*/ 515411 h 6145051"/>
              <a:gd name="connsiteX3" fmla="*/ 5294678 w 5294678"/>
              <a:gd name="connsiteY3" fmla="*/ 6145051 h 6145051"/>
              <a:gd name="connsiteX4" fmla="*/ 1245466 w 5294678"/>
              <a:gd name="connsiteY4" fmla="*/ 6145051 h 6145051"/>
              <a:gd name="connsiteX5" fmla="*/ 1019012 w 5294678"/>
              <a:gd name="connsiteY5" fmla="*/ 5939236 h 6145051"/>
              <a:gd name="connsiteX6" fmla="*/ 0 w 5294678"/>
              <a:gd name="connsiteY6" fmla="*/ 3479124 h 6145051"/>
              <a:gd name="connsiteX7" fmla="*/ 3479124 w 5294678"/>
              <a:gd name="connsiteY7" fmla="*/ 0 h 614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4678" h="6145051">
                <a:moveTo>
                  <a:pt x="3479124" y="0"/>
                </a:moveTo>
                <a:cubicBezTo>
                  <a:pt x="4079583" y="0"/>
                  <a:pt x="4644513" y="152115"/>
                  <a:pt x="5137482" y="419912"/>
                </a:cubicBezTo>
                <a:lnTo>
                  <a:pt x="5294678" y="515411"/>
                </a:lnTo>
                <a:lnTo>
                  <a:pt x="5294678" y="6145051"/>
                </a:lnTo>
                <a:lnTo>
                  <a:pt x="1245466" y="6145051"/>
                </a:lnTo>
                <a:lnTo>
                  <a:pt x="1019012" y="5939236"/>
                </a:lnTo>
                <a:cubicBezTo>
                  <a:pt x="389414" y="5309639"/>
                  <a:pt x="0" y="4439858"/>
                  <a:pt x="0" y="3479124"/>
                </a:cubicBezTo>
                <a:cubicBezTo>
                  <a:pt x="0" y="1557657"/>
                  <a:pt x="1557657" y="0"/>
                  <a:pt x="3479124" y="0"/>
                </a:cubicBezTo>
                <a:close/>
              </a:path>
            </a:pathLst>
          </a:custGeom>
          <a:noFill/>
          <a:effectLst>
            <a:softEdge rad="0"/>
          </a:effectLst>
        </p:spPr>
      </p:pic>
      <p:pic>
        <p:nvPicPr>
          <p:cNvPr id="24" name="Picture 23">
            <a:extLst>
              <a:ext uri="{FF2B5EF4-FFF2-40B4-BE49-F238E27FC236}">
                <a16:creationId xmlns:a16="http://schemas.microsoft.com/office/drawing/2014/main" id="{6D104383-AD7E-45AE-BEBC-A74A7E3364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25000"/>
          <a:stretch/>
        </p:blipFill>
        <p:spPr>
          <a:xfrm flipH="1">
            <a:off x="0" y="0"/>
            <a:ext cx="9144000" cy="6858000"/>
          </a:xfrm>
          <a:prstGeom prst="rect">
            <a:avLst/>
          </a:prstGeom>
        </p:spPr>
      </p:pic>
      <p:sp>
        <p:nvSpPr>
          <p:cNvPr id="2" name="Title 1">
            <a:extLst>
              <a:ext uri="{FF2B5EF4-FFF2-40B4-BE49-F238E27FC236}">
                <a16:creationId xmlns:a16="http://schemas.microsoft.com/office/drawing/2014/main" id="{A1BA8551-A9FD-4D17-9E7B-E81A0F84368A}"/>
              </a:ext>
            </a:extLst>
          </p:cNvPr>
          <p:cNvSpPr>
            <a:spLocks noGrp="1"/>
          </p:cNvSpPr>
          <p:nvPr>
            <p:ph type="title"/>
          </p:nvPr>
        </p:nvSpPr>
        <p:spPr>
          <a:xfrm>
            <a:off x="603466" y="4301494"/>
            <a:ext cx="4459934" cy="1089656"/>
          </a:xfrm>
        </p:spPr>
        <p:txBody>
          <a:bodyPr vert="horz" lIns="91440" tIns="45720" rIns="91440" bIns="45720" rtlCol="0" anchor="t">
            <a:noAutofit/>
          </a:bodyPr>
          <a:lstStyle/>
          <a:p>
            <a:pPr algn="l" defTabSz="685800">
              <a:lnSpc>
                <a:spcPct val="90000"/>
              </a:lnSpc>
            </a:pPr>
            <a:r>
              <a:rPr lang="en-US" sz="9600" b="1" kern="1200" dirty="0">
                <a:solidFill>
                  <a:srgbClr val="0070C0"/>
                </a:solidFill>
                <a:effectLst>
                  <a:outerShdw blurRad="38100" dist="38100" dir="2700000" algn="tl">
                    <a:srgbClr val="000000">
                      <a:alpha val="43137"/>
                    </a:srgbClr>
                  </a:outerShdw>
                </a:effectLst>
                <a:latin typeface="+mj-lt"/>
                <a:ea typeface="+mj-ea"/>
                <a:cs typeface="+mj-cs"/>
              </a:rPr>
              <a:t>Latency</a:t>
            </a:r>
          </a:p>
        </p:txBody>
      </p:sp>
      <p:sp>
        <p:nvSpPr>
          <p:cNvPr id="4" name="Slide Number Placeholder 3">
            <a:extLst>
              <a:ext uri="{FF2B5EF4-FFF2-40B4-BE49-F238E27FC236}">
                <a16:creationId xmlns:a16="http://schemas.microsoft.com/office/drawing/2014/main" id="{5DCBCFC3-347C-4F07-BF49-9322A1B738BB}"/>
              </a:ext>
            </a:extLst>
          </p:cNvPr>
          <p:cNvSpPr>
            <a:spLocks noGrp="1"/>
          </p:cNvSpPr>
          <p:nvPr>
            <p:ph type="sldNum" sz="quarter" idx="12"/>
          </p:nvPr>
        </p:nvSpPr>
        <p:spPr>
          <a:xfrm>
            <a:off x="8119448" y="6485147"/>
            <a:ext cx="428046" cy="235550"/>
          </a:xfrm>
        </p:spPr>
        <p:txBody>
          <a:bodyPr vert="horz" lIns="91440" tIns="45720" rIns="91440" bIns="45720" rtlCol="0" anchor="ctr">
            <a:normAutofit/>
          </a:bodyPr>
          <a:lstStyle/>
          <a:p>
            <a:pPr>
              <a:spcAft>
                <a:spcPts val="600"/>
              </a:spcAft>
            </a:pPr>
            <a:fld id="{8CCC93C7-37EB-4A4E-85FC-B3A37BFCB519}" type="slidenum">
              <a:rPr lang="en-US" sz="825">
                <a:solidFill>
                  <a:srgbClr val="FFFFFF"/>
                </a:solidFill>
              </a:rPr>
              <a:pPr>
                <a:spcAft>
                  <a:spcPts val="600"/>
                </a:spcAft>
              </a:pPr>
              <a:t>200</a:t>
            </a:fld>
            <a:endParaRPr lang="en-US" sz="825">
              <a:solidFill>
                <a:srgbClr val="FFFFFF"/>
              </a:solidFill>
            </a:endParaRPr>
          </a:p>
        </p:txBody>
      </p:sp>
    </p:spTree>
    <p:extLst>
      <p:ext uri="{BB962C8B-B14F-4D97-AF65-F5344CB8AC3E}">
        <p14:creationId xmlns:p14="http://schemas.microsoft.com/office/powerpoint/2010/main" val="1237191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36462E13-4D34-40E3-940E-A782252EFD7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6172200"/>
            <a:ext cx="1918698"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10" name="Slide Number Placeholder 9"/>
          <p:cNvSpPr>
            <a:spLocks noGrp="1"/>
          </p:cNvSpPr>
          <p:nvPr>
            <p:ph type="sldNum" sz="quarter" idx="12"/>
          </p:nvPr>
        </p:nvSpPr>
        <p:spPr/>
        <p:txBody>
          <a:bodyPr/>
          <a:lstStyle/>
          <a:p>
            <a:fld id="{8CCC93C7-37EB-4A4E-85FC-B3A37BFCB519}" type="slidenum">
              <a:rPr lang="en-US" sz="2400" b="1" smtClean="0"/>
              <a:pPr/>
              <a:t>201</a:t>
            </a:fld>
            <a:endParaRPr lang="en-US" sz="2400" b="1" dirty="0"/>
          </a:p>
        </p:txBody>
      </p:sp>
      <p:pic>
        <p:nvPicPr>
          <p:cNvPr id="180226" name="Picture 2" descr="Related image"/>
          <p:cNvPicPr>
            <a:picLocks noChangeAspect="1" noChangeArrowheads="1" noCrop="1"/>
          </p:cNvPicPr>
          <p:nvPr/>
        </p:nvPicPr>
        <p:blipFill>
          <a:blip r:embed="rId5" cstate="print"/>
          <a:srcRect/>
          <a:stretch>
            <a:fillRect/>
          </a:stretch>
        </p:blipFill>
        <p:spPr bwMode="auto">
          <a:xfrm>
            <a:off x="0" y="1510511"/>
            <a:ext cx="9144000" cy="5347490"/>
          </a:xfrm>
          <a:prstGeom prst="rect">
            <a:avLst/>
          </a:prstGeom>
          <a:noFill/>
        </p:spPr>
      </p:pic>
      <p:sp>
        <p:nvSpPr>
          <p:cNvPr id="3" name="Rectangle 2">
            <a:extLst>
              <a:ext uri="{FF2B5EF4-FFF2-40B4-BE49-F238E27FC236}">
                <a16:creationId xmlns:a16="http://schemas.microsoft.com/office/drawing/2014/main" id="{59B2550D-09DE-462F-BB76-DE0D503CE4B6}"/>
              </a:ext>
            </a:extLst>
          </p:cNvPr>
          <p:cNvSpPr/>
          <p:nvPr/>
        </p:nvSpPr>
        <p:spPr>
          <a:xfrm>
            <a:off x="1143000" y="5565310"/>
            <a:ext cx="2991716"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Old News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9CEEE53C-2BB2-46F1-9D18-4B12FBDE4FB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621570" name="Picture 2" descr="https://cgcarrington.files.wordpress.com/2010/08/clouds-over-grand.jpg"/>
          <p:cNvPicPr>
            <a:picLocks noChangeAspect="1" noChangeArrowheads="1"/>
          </p:cNvPicPr>
          <p:nvPr/>
        </p:nvPicPr>
        <p:blipFill>
          <a:blip r:embed="rId4" cstate="print"/>
          <a:srcRect/>
          <a:stretch>
            <a:fillRect/>
          </a:stretch>
        </p:blipFill>
        <p:spPr bwMode="auto">
          <a:xfrm>
            <a:off x="0" y="1524000"/>
            <a:ext cx="9144000" cy="5334000"/>
          </a:xfrm>
          <a:prstGeom prst="rect">
            <a:avLst/>
          </a:prstGeom>
          <a:noFill/>
        </p:spPr>
      </p:pic>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6172200"/>
            <a:ext cx="1918698"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10" name="Slide Number Placeholder 9"/>
          <p:cNvSpPr>
            <a:spLocks noGrp="1"/>
          </p:cNvSpPr>
          <p:nvPr>
            <p:ph type="sldNum" sz="quarter" idx="12"/>
          </p:nvPr>
        </p:nvSpPr>
        <p:spPr/>
        <p:txBody>
          <a:bodyPr/>
          <a:lstStyle/>
          <a:p>
            <a:fld id="{8CCC93C7-37EB-4A4E-85FC-B3A37BFCB519}" type="slidenum">
              <a:rPr lang="en-US" sz="2400" b="1" smtClean="0"/>
              <a:pPr/>
              <a:t>202</a:t>
            </a:fld>
            <a:endParaRPr lang="en-US" sz="2400" b="1" dirty="0"/>
          </a:p>
        </p:txBody>
      </p:sp>
      <p:pic>
        <p:nvPicPr>
          <p:cNvPr id="12" name="Picture 2" descr="http://www.dvdtalk.com/reviews/images/reviews/81/1211764717_1.jpg"/>
          <p:cNvPicPr>
            <a:picLocks noChangeAspect="1" noChangeArrowheads="1"/>
          </p:cNvPicPr>
          <p:nvPr/>
        </p:nvPicPr>
        <p:blipFill>
          <a:blip r:embed="rId6" cstate="print"/>
          <a:srcRect/>
          <a:stretch>
            <a:fillRect/>
          </a:stretch>
        </p:blipFill>
        <p:spPr bwMode="auto">
          <a:xfrm>
            <a:off x="2438400" y="1524000"/>
            <a:ext cx="7112000" cy="5334000"/>
          </a:xfrm>
          <a:prstGeom prst="rect">
            <a:avLst/>
          </a:prstGeom>
          <a:noFill/>
          <a:effectLst>
            <a:softEdge rad="635000"/>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http://foreflight.files.wordpress.com/2014/01/foreflight-ads-b-ipad-landscape.png">
            <a:extLst>
              <a:ext uri="{FF2B5EF4-FFF2-40B4-BE49-F238E27FC236}">
                <a16:creationId xmlns:a16="http://schemas.microsoft.com/office/drawing/2014/main" id="{6FF007CD-25C3-4987-8E4C-8EC26EB8579C}"/>
              </a:ext>
            </a:extLst>
          </p:cNvPr>
          <p:cNvPicPr>
            <a:picLocks noGrp="1" noChangeAspect="1" noChangeArrowheads="1"/>
          </p:cNvPicPr>
          <p:nvPr>
            <p:ph idx="1"/>
          </p:nvPr>
        </p:nvPicPr>
        <p:blipFill rotWithShape="1">
          <a:blip r:embed="rId2" cstate="print"/>
          <a:srcRect/>
          <a:stretch/>
        </p:blipFill>
        <p:spPr bwMode="auto">
          <a:xfrm>
            <a:off x="20" y="10"/>
            <a:ext cx="9143980" cy="6857990"/>
          </a:xfrm>
          <a:prstGeom prst="rect">
            <a:avLst/>
          </a:prstGeom>
          <a:noFill/>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7A50F0-469F-41D3-A2F1-27D4360250ED}"/>
              </a:ext>
            </a:extLst>
          </p:cNvPr>
          <p:cNvSpPr>
            <a:spLocks noGrp="1"/>
          </p:cNvSpPr>
          <p:nvPr>
            <p:ph type="title"/>
          </p:nvPr>
        </p:nvSpPr>
        <p:spPr>
          <a:xfrm>
            <a:off x="-20" y="425950"/>
            <a:ext cx="9144000" cy="744836"/>
          </a:xfrm>
          <a:solidFill>
            <a:srgbClr val="0070C0">
              <a:alpha val="59000"/>
            </a:srgbClr>
          </a:solidFill>
        </p:spPr>
        <p:txBody>
          <a:bodyPr vert="horz" lIns="91440" tIns="45720" rIns="91440" bIns="45720" rtlCol="0" anchor="ctr">
            <a:noAutofit/>
          </a:bodyPr>
          <a:lstStyle/>
          <a:p>
            <a:pPr>
              <a:lnSpc>
                <a:spcPct val="90000"/>
              </a:lnSpc>
            </a:pPr>
            <a:r>
              <a:rPr lang="en-US" sz="7200" b="1" dirty="0">
                <a:solidFill>
                  <a:schemeClr val="bg1"/>
                </a:solidFill>
                <a:effectLst>
                  <a:outerShdw blurRad="38100" dist="38100" dir="2700000" algn="tl">
                    <a:srgbClr val="000000">
                      <a:alpha val="43137"/>
                    </a:srgbClr>
                  </a:outerShdw>
                </a:effectLst>
              </a:rPr>
              <a:t>Strategic Planning</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44FCD7A-546A-4784-B6F4-84CD1EEAF2F6}"/>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457200">
              <a:spcAft>
                <a:spcPts val="600"/>
              </a:spcAft>
            </a:pPr>
            <a:fld id="{8CCC93C7-37EB-4A4E-85FC-B3A37BFCB519}" type="slidenum">
              <a:rPr lang="en-US">
                <a:solidFill>
                  <a:srgbClr val="FFFFFF"/>
                </a:solidFill>
              </a:rPr>
              <a:pPr defTabSz="457200">
                <a:spcAft>
                  <a:spcPts val="600"/>
                </a:spcAft>
              </a:pPr>
              <a:t>203</a:t>
            </a:fld>
            <a:endParaRPr lang="en-US">
              <a:solidFill>
                <a:srgbClr val="FFFFFF"/>
              </a:solidFill>
            </a:endParaRPr>
          </a:p>
        </p:txBody>
      </p:sp>
    </p:spTree>
    <p:extLst>
      <p:ext uri="{BB962C8B-B14F-4D97-AF65-F5344CB8AC3E}">
        <p14:creationId xmlns:p14="http://schemas.microsoft.com/office/powerpoint/2010/main" val="3901929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A0A45-DB06-456C-97DA-DDB3A903147E}"/>
              </a:ext>
            </a:extLst>
          </p:cNvPr>
          <p:cNvSpPr>
            <a:spLocks noGrp="1"/>
          </p:cNvSpPr>
          <p:nvPr>
            <p:ph type="title"/>
          </p:nvPr>
        </p:nvSpPr>
        <p:spPr>
          <a:xfrm>
            <a:off x="600824" y="1396289"/>
            <a:ext cx="3754752" cy="1325563"/>
          </a:xfrm>
        </p:spPr>
        <p:txBody>
          <a:bodyPr vert="horz" lIns="91440" tIns="45720" rIns="91440" bIns="45720" rtlCol="0" anchor="ctr">
            <a:normAutofit/>
          </a:bodyPr>
          <a:lstStyle/>
          <a:p>
            <a:pPr algn="l">
              <a:lnSpc>
                <a:spcPct val="90000"/>
              </a:lnSpc>
            </a:pPr>
            <a:r>
              <a:rPr lang="en-US" b="1" dirty="0">
                <a:effectLst>
                  <a:outerShdw blurRad="38100" dist="38100" dir="2700000" algn="tl">
                    <a:srgbClr val="000000">
                      <a:alpha val="43137"/>
                    </a:srgbClr>
                  </a:outerShdw>
                </a:effectLst>
              </a:rPr>
              <a:t>978 &amp; 1090 MHz TIS-B</a:t>
            </a:r>
          </a:p>
        </p:txBody>
      </p:sp>
      <p:sp>
        <p:nvSpPr>
          <p:cNvPr id="4" name="Slide Number Placeholder 3">
            <a:extLst>
              <a:ext uri="{FF2B5EF4-FFF2-40B4-BE49-F238E27FC236}">
                <a16:creationId xmlns:a16="http://schemas.microsoft.com/office/drawing/2014/main" id="{AD714B81-369A-483B-9C06-F646324C6C5E}"/>
              </a:ext>
            </a:extLst>
          </p:cNvPr>
          <p:cNvSpPr>
            <a:spLocks noGrp="1"/>
          </p:cNvSpPr>
          <p:nvPr>
            <p:ph type="sldNum" sz="quarter" idx="12"/>
          </p:nvPr>
        </p:nvSpPr>
        <p:spPr>
          <a:xfrm>
            <a:off x="603363" y="599325"/>
            <a:ext cx="411480" cy="548640"/>
          </a:xfrm>
          <a:prstGeom prst="ellipse">
            <a:avLst/>
          </a:prstGeom>
          <a:solidFill>
            <a:srgbClr val="4A3B64"/>
          </a:solidFill>
        </p:spPr>
        <p:txBody>
          <a:bodyPr vert="horz" lIns="91440" tIns="45720" rIns="91440" bIns="45720" rtlCol="0" anchor="ctr">
            <a:normAutofit fontScale="62500" lnSpcReduction="20000"/>
          </a:bodyPr>
          <a:lstStyle/>
          <a:p>
            <a:pPr algn="ctr">
              <a:spcAft>
                <a:spcPts val="600"/>
              </a:spcAft>
              <a:defRPr/>
            </a:pPr>
            <a:fld id="{8CCC93C7-37EB-4A4E-85FC-B3A37BFCB519}" type="slidenum">
              <a:rPr lang="en-US" sz="1300">
                <a:solidFill>
                  <a:srgbClr val="FFFFFF"/>
                </a:solidFill>
                <a:latin typeface="Calibri" panose="020F0502020204030204"/>
              </a:rPr>
              <a:pPr algn="ctr">
                <a:spcAft>
                  <a:spcPts val="600"/>
                </a:spcAft>
                <a:defRPr/>
              </a:pPr>
              <a:t>204</a:t>
            </a:fld>
            <a:endParaRPr lang="en-US" sz="1300">
              <a:solidFill>
                <a:srgbClr val="FFFFFF"/>
              </a:solidFill>
              <a:latin typeface="Calibri" panose="020F0502020204030204"/>
            </a:endParaRPr>
          </a:p>
        </p:txBody>
      </p:sp>
      <p:sp>
        <p:nvSpPr>
          <p:cNvPr id="6" name="TextBox 5">
            <a:extLst>
              <a:ext uri="{FF2B5EF4-FFF2-40B4-BE49-F238E27FC236}">
                <a16:creationId xmlns:a16="http://schemas.microsoft.com/office/drawing/2014/main" id="{1C5A5A92-7FE4-4466-A6FC-8D808CBC4212}"/>
              </a:ext>
            </a:extLst>
          </p:cNvPr>
          <p:cNvSpPr txBox="1"/>
          <p:nvPr/>
        </p:nvSpPr>
        <p:spPr>
          <a:xfrm>
            <a:off x="604157" y="2871982"/>
            <a:ext cx="3754752" cy="3181684"/>
          </a:xfrm>
          <a:prstGeom prst="rect">
            <a:avLst/>
          </a:prstGeom>
        </p:spPr>
        <p:txBody>
          <a:bodyPr vert="horz" lIns="91440" tIns="45720" rIns="91440" bIns="45720" rtlCol="0" anchor="t">
            <a:normAutofit fontScale="92500" lnSpcReduction="10000"/>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6000" b="1" i="0" u="none" strike="noStrike" cap="none" spc="0" normalizeH="0" baseline="0" noProof="0" dirty="0">
                <a:ln>
                  <a:noFill/>
                </a:ln>
                <a:solidFill>
                  <a:srgbClr val="FFC000"/>
                </a:solidFill>
                <a:effectLst>
                  <a:outerShdw blurRad="38100" dist="38100" dir="2700000" algn="tl">
                    <a:srgbClr val="000000">
                      <a:alpha val="43137"/>
                    </a:srgbClr>
                  </a:outerShdw>
                </a:effectLst>
                <a:uLnTx/>
                <a:uFillTx/>
              </a:rPr>
              <a:t>T</a:t>
            </a:r>
            <a:r>
              <a:rPr kumimoji="0" lang="en-US" sz="4000" b="1" i="0" u="none" strike="noStrike" cap="none" spc="0" normalizeH="0" baseline="0" noProof="0" dirty="0">
                <a:ln>
                  <a:noFill/>
                </a:ln>
                <a:effectLst>
                  <a:outerShdw blurRad="38100" dist="38100" dir="2700000" algn="tl">
                    <a:srgbClr val="000000">
                      <a:alpha val="43137"/>
                    </a:srgbClr>
                  </a:outerShdw>
                </a:effectLst>
                <a:uLnTx/>
                <a:uFillTx/>
              </a:rPr>
              <a:t>raffic</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6000" b="1" dirty="0">
                <a:solidFill>
                  <a:srgbClr val="FFC000"/>
                </a:solidFill>
                <a:effectLst>
                  <a:outerShdw blurRad="38100" dist="38100" dir="2700000" algn="tl">
                    <a:srgbClr val="000000">
                      <a:alpha val="43137"/>
                    </a:srgbClr>
                  </a:outerShdw>
                </a:effectLst>
              </a:rPr>
              <a:t>I</a:t>
            </a:r>
            <a:r>
              <a:rPr kumimoji="0" lang="en-US" sz="4000" b="1" i="0" u="none" strike="noStrike" cap="none" spc="0" normalizeH="0" baseline="0" noProof="0" dirty="0">
                <a:ln>
                  <a:noFill/>
                </a:ln>
                <a:effectLst>
                  <a:outerShdw blurRad="38100" dist="38100" dir="2700000" algn="tl">
                    <a:srgbClr val="000000">
                      <a:alpha val="43137"/>
                    </a:srgbClr>
                  </a:outerShdw>
                </a:effectLst>
                <a:uLnTx/>
                <a:uFillTx/>
              </a:rPr>
              <a:t>nformation</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6000" b="1" dirty="0">
                <a:solidFill>
                  <a:srgbClr val="FFC000"/>
                </a:solidFill>
                <a:effectLst>
                  <a:outerShdw blurRad="38100" dist="38100" dir="2700000" algn="tl">
                    <a:srgbClr val="000000">
                      <a:alpha val="43137"/>
                    </a:srgbClr>
                  </a:outerShdw>
                </a:effectLst>
              </a:rPr>
              <a:t>S</a:t>
            </a:r>
            <a:r>
              <a:rPr kumimoji="0" lang="en-US" sz="4000" b="1" i="0" u="none" strike="noStrike" cap="none" spc="0" normalizeH="0" baseline="0" noProof="0" dirty="0">
                <a:ln>
                  <a:noFill/>
                </a:ln>
                <a:effectLst>
                  <a:outerShdw blurRad="38100" dist="38100" dir="2700000" algn="tl">
                    <a:srgbClr val="000000">
                      <a:alpha val="43137"/>
                    </a:srgbClr>
                  </a:outerShdw>
                </a:effectLst>
                <a:uLnTx/>
                <a:uFillTx/>
              </a:rPr>
              <a:t>ervices</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6000" b="1" dirty="0">
                <a:solidFill>
                  <a:srgbClr val="FFC000"/>
                </a:solidFill>
                <a:effectLst>
                  <a:outerShdw blurRad="38100" dist="38100" dir="2700000" algn="tl">
                    <a:srgbClr val="000000">
                      <a:alpha val="43137"/>
                    </a:srgbClr>
                  </a:outerShdw>
                </a:effectLst>
              </a:rPr>
              <a:t>B</a:t>
            </a:r>
            <a:r>
              <a:rPr kumimoji="0" lang="en-US" sz="4000" b="1" i="0" u="none" strike="noStrike" cap="none" spc="0" normalizeH="0" baseline="0" noProof="0" dirty="0">
                <a:ln>
                  <a:noFill/>
                </a:ln>
                <a:effectLst>
                  <a:outerShdw blurRad="38100" dist="38100" dir="2700000" algn="tl">
                    <a:srgbClr val="000000">
                      <a:alpha val="43137"/>
                    </a:srgbClr>
                  </a:outerShdw>
                </a:effectLst>
                <a:uLnTx/>
                <a:uFillTx/>
              </a:rPr>
              <a:t>roadcast</a:t>
            </a:r>
          </a:p>
        </p:txBody>
      </p:sp>
      <p:sp>
        <p:nvSpPr>
          <p:cNvPr id="20" name="Freeform: Shape 1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413" y="0"/>
            <a:ext cx="4629587"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a:extLst>
              <a:ext uri="{FF2B5EF4-FFF2-40B4-BE49-F238E27FC236}">
                <a16:creationId xmlns:a16="http://schemas.microsoft.com/office/drawing/2014/main" id="{C9B1C13B-EEA4-4225-BD02-4AA17BCE3C8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480" r="46992"/>
          <a:stretch/>
        </p:blipFill>
        <p:spPr bwMode="auto">
          <a:xfrm>
            <a:off x="4625884" y="10"/>
            <a:ext cx="4518116"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pic>
        <p:nvPicPr>
          <p:cNvPr id="10" name="Picture 2" descr="Image result for puzzle transparent">
            <a:extLst>
              <a:ext uri="{FF2B5EF4-FFF2-40B4-BE49-F238E27FC236}">
                <a16:creationId xmlns:a16="http://schemas.microsoft.com/office/drawing/2014/main" id="{54022071-D574-45EF-88FC-CA0E0B77DB9A}"/>
              </a:ext>
            </a:extLst>
          </p:cNvPr>
          <p:cNvPicPr>
            <a:picLocks noChangeAspect="1" noChangeArrowheads="1"/>
          </p:cNvPicPr>
          <p:nvPr/>
        </p:nvPicPr>
        <p:blipFill>
          <a:blip r:embed="rId3" cstate="print"/>
          <a:srcRect/>
          <a:stretch>
            <a:fillRect/>
          </a:stretch>
        </p:blipFill>
        <p:spPr bwMode="auto">
          <a:xfrm>
            <a:off x="1007067" y="20216"/>
            <a:ext cx="1437044" cy="1437044"/>
          </a:xfrm>
          <a:prstGeom prst="rect">
            <a:avLst/>
          </a:prstGeom>
          <a:noFill/>
        </p:spPr>
      </p:pic>
    </p:spTree>
    <p:extLst>
      <p:ext uri="{BB962C8B-B14F-4D97-AF65-F5344CB8AC3E}">
        <p14:creationId xmlns:p14="http://schemas.microsoft.com/office/powerpoint/2010/main" val="19878610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E6BD308D-4BF3-41BD-AD76-F533848DA93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10" name="Picture 9" descr="2016-02-25_132147.jpg"/>
          <p:cNvPicPr>
            <a:picLocks noChangeAspect="1"/>
          </p:cNvPicPr>
          <p:nvPr/>
        </p:nvPicPr>
        <p:blipFill>
          <a:blip r:embed="rId4" cstate="print"/>
          <a:stretch>
            <a:fillRect/>
          </a:stretch>
        </p:blipFill>
        <p:spPr>
          <a:xfrm>
            <a:off x="1" y="1469359"/>
            <a:ext cx="9144000" cy="5388641"/>
          </a:xfrm>
          <a:prstGeom prst="rect">
            <a:avLst/>
          </a:prstGeom>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205</a:t>
            </a:fld>
            <a:endParaRPr lang="en-US" sz="2400" b="1" dirty="0"/>
          </a:p>
        </p:txBody>
      </p:sp>
      <p:cxnSp>
        <p:nvCxnSpPr>
          <p:cNvPr id="12" name="Straight Arrow Connector 11"/>
          <p:cNvCxnSpPr/>
          <p:nvPr/>
        </p:nvCxnSpPr>
        <p:spPr>
          <a:xfrm flipH="1">
            <a:off x="5410200" y="6172200"/>
            <a:ext cx="1600200"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580614" name="Picture 6" descr="http://clipart.coolclips.com/480/vectors/tf05310/CoolClips_vc063775.png"/>
          <p:cNvPicPr>
            <a:picLocks noChangeAspect="1" noChangeArrowheads="1"/>
          </p:cNvPicPr>
          <p:nvPr/>
        </p:nvPicPr>
        <p:blipFill>
          <a:blip r:embed="rId6" cstate="print"/>
          <a:srcRect/>
          <a:stretch>
            <a:fillRect/>
          </a:stretch>
        </p:blipFill>
        <p:spPr bwMode="auto">
          <a:xfrm>
            <a:off x="3429000" y="5410200"/>
            <a:ext cx="1899213" cy="1562894"/>
          </a:xfrm>
          <a:prstGeom prst="rect">
            <a:avLst/>
          </a:prstGeom>
          <a:noFill/>
        </p:spPr>
      </p:pic>
      <p:sp>
        <p:nvSpPr>
          <p:cNvPr id="13" name="Rectangle 12"/>
          <p:cNvSpPr/>
          <p:nvPr/>
        </p:nvSpPr>
        <p:spPr>
          <a:xfrm>
            <a:off x="8188289" y="5486400"/>
            <a:ext cx="955711"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1X</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9531846F-57AC-48E2-982C-5D581A56563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10" name="Picture 9" descr="2016-02-25_132239.jpg"/>
          <p:cNvPicPr>
            <a:picLocks noChangeAspect="1"/>
          </p:cNvPicPr>
          <p:nvPr/>
        </p:nvPicPr>
        <p:blipFill>
          <a:blip r:embed="rId4" cstate="print"/>
          <a:stretch>
            <a:fillRect/>
          </a:stretch>
        </p:blipFill>
        <p:spPr>
          <a:xfrm>
            <a:off x="0" y="1510145"/>
            <a:ext cx="9144000" cy="5347855"/>
          </a:xfrm>
          <a:prstGeom prst="rect">
            <a:avLst/>
          </a:prstGeom>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206</a:t>
            </a:fld>
            <a:endParaRPr lang="en-US" sz="2400" b="1" dirty="0"/>
          </a:p>
        </p:txBody>
      </p:sp>
      <p:sp>
        <p:nvSpPr>
          <p:cNvPr id="11" name="TextBox 10"/>
          <p:cNvSpPr txBox="1"/>
          <p:nvPr/>
        </p:nvSpPr>
        <p:spPr>
          <a:xfrm rot="754673">
            <a:off x="4007064" y="5786942"/>
            <a:ext cx="2032715" cy="369332"/>
          </a:xfrm>
          <a:prstGeom prst="rect">
            <a:avLst/>
          </a:prstGeom>
          <a:noFill/>
        </p:spPr>
        <p:txBody>
          <a:bodyPr wrap="square" rtlCol="0">
            <a:spAutoFit/>
          </a:bodyPr>
          <a:lstStyle/>
          <a:p>
            <a:r>
              <a:rPr lang="en-US" b="1" dirty="0">
                <a:solidFill>
                  <a:srgbClr val="FFFF00"/>
                </a:solidFill>
              </a:rPr>
              <a:t>Repeats, 978 MHz</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BEEC9C40-92BE-4DFD-B0BA-26F3E97022C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10" name="Picture 9" descr="2016-02-25_132308.jpg"/>
          <p:cNvPicPr>
            <a:picLocks noChangeAspect="1"/>
          </p:cNvPicPr>
          <p:nvPr/>
        </p:nvPicPr>
        <p:blipFill>
          <a:blip r:embed="rId4" cstate="print"/>
          <a:stretch>
            <a:fillRect/>
          </a:stretch>
        </p:blipFill>
        <p:spPr>
          <a:xfrm>
            <a:off x="0" y="1524000"/>
            <a:ext cx="9144000" cy="5334000"/>
          </a:xfrm>
          <a:prstGeom prst="rect">
            <a:avLst/>
          </a:prstGeom>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207</a:t>
            </a:fld>
            <a:endParaRPr lang="en-US" sz="2400" b="1"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7A2A0F13-D77C-4FD4-9E1E-34AF9677AFF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10" name="Picture 9" descr="2016-02-25_132334.jpg"/>
          <p:cNvPicPr>
            <a:picLocks noChangeAspect="1"/>
          </p:cNvPicPr>
          <p:nvPr/>
        </p:nvPicPr>
        <p:blipFill>
          <a:blip r:embed="rId4" cstate="print"/>
          <a:stretch>
            <a:fillRect/>
          </a:stretch>
        </p:blipFill>
        <p:spPr>
          <a:xfrm>
            <a:off x="0" y="1510145"/>
            <a:ext cx="9144000" cy="5347855"/>
          </a:xfrm>
          <a:prstGeom prst="rect">
            <a:avLst/>
          </a:prstGeom>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208</a:t>
            </a:fld>
            <a:endParaRPr lang="en-US" sz="2400" b="1" dirty="0"/>
          </a:p>
        </p:txBody>
      </p:sp>
      <p:pic>
        <p:nvPicPr>
          <p:cNvPr id="11" name="Picture 6" descr="http://clipart.coolclips.com/480/vectors/tf05310/CoolClips_vc063775.png"/>
          <p:cNvPicPr>
            <a:picLocks noChangeAspect="1" noChangeArrowheads="1"/>
          </p:cNvPicPr>
          <p:nvPr/>
        </p:nvPicPr>
        <p:blipFill>
          <a:blip r:embed="rId6" cstate="print"/>
          <a:srcRect/>
          <a:stretch>
            <a:fillRect/>
          </a:stretch>
        </p:blipFill>
        <p:spPr bwMode="auto">
          <a:xfrm>
            <a:off x="3429000" y="5410200"/>
            <a:ext cx="1899213" cy="1562894"/>
          </a:xfrm>
          <a:prstGeom prst="rect">
            <a:avLst/>
          </a:prstGeom>
          <a:noFill/>
        </p:spPr>
      </p:pic>
      <p:cxnSp>
        <p:nvCxnSpPr>
          <p:cNvPr id="13" name="Straight Arrow Connector 12"/>
          <p:cNvCxnSpPr/>
          <p:nvPr/>
        </p:nvCxnSpPr>
        <p:spPr>
          <a:xfrm flipH="1">
            <a:off x="5410200" y="6172200"/>
            <a:ext cx="1447800" cy="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944C1ED3-73FD-4554-8C66-95832785C9C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12" name="Rectangle 11"/>
          <p:cNvSpPr/>
          <p:nvPr/>
        </p:nvSpPr>
        <p:spPr>
          <a:xfrm>
            <a:off x="0" y="1524000"/>
            <a:ext cx="4114800" cy="533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0130" name="Picture 2" descr="http://photos.wikimapia.org/p/00/01/29/14/38_big.jpg"/>
          <p:cNvPicPr>
            <a:picLocks noChangeAspect="1" noChangeArrowheads="1"/>
          </p:cNvPicPr>
          <p:nvPr/>
        </p:nvPicPr>
        <p:blipFill>
          <a:blip r:embed="rId4" cstate="print"/>
          <a:srcRect/>
          <a:stretch>
            <a:fillRect/>
          </a:stretch>
        </p:blipFill>
        <p:spPr bwMode="auto">
          <a:xfrm>
            <a:off x="0" y="4572000"/>
            <a:ext cx="4114800" cy="2286000"/>
          </a:xfrm>
          <a:prstGeom prst="rect">
            <a:avLst/>
          </a:prstGeom>
          <a:noFill/>
        </p:spPr>
      </p:pic>
      <p:pic>
        <p:nvPicPr>
          <p:cNvPr id="11" name="Picture 10" descr="2016-02-25_133122.jpg"/>
          <p:cNvPicPr>
            <a:picLocks noChangeAspect="1"/>
          </p:cNvPicPr>
          <p:nvPr/>
        </p:nvPicPr>
        <p:blipFill>
          <a:blip r:embed="rId5" cstate="print"/>
          <a:stretch>
            <a:fillRect/>
          </a:stretch>
        </p:blipFill>
        <p:spPr>
          <a:xfrm>
            <a:off x="4114800" y="1528313"/>
            <a:ext cx="5029200" cy="5329687"/>
          </a:xfrm>
          <a:prstGeom prst="rect">
            <a:avLst/>
          </a:prstGeom>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6" cstate="print"/>
          <a:srcRect/>
          <a:stretch>
            <a:fillRect/>
          </a:stretch>
        </p:blipFill>
        <p:spPr bwMode="auto">
          <a:xfrm>
            <a:off x="0" y="6231568"/>
            <a:ext cx="1752600" cy="626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209</a:t>
            </a:fld>
            <a:endParaRPr lang="en-US" sz="2400" b="1" dirty="0"/>
          </a:p>
        </p:txBody>
      </p:sp>
      <p:cxnSp>
        <p:nvCxnSpPr>
          <p:cNvPr id="14" name="Straight Arrow Connector 13"/>
          <p:cNvCxnSpPr/>
          <p:nvPr/>
        </p:nvCxnSpPr>
        <p:spPr>
          <a:xfrm>
            <a:off x="3048000" y="5562600"/>
            <a:ext cx="4495800" cy="2286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7543800" y="3048000"/>
            <a:ext cx="381000" cy="23622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52400" y="2362200"/>
            <a:ext cx="3879587" cy="144655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Non-ADS-B Out</a:t>
            </a:r>
          </a:p>
          <a:p>
            <a:pPr algn="ct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Aircraft</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9" name="TextBox 18"/>
          <p:cNvSpPr txBox="1"/>
          <p:nvPr/>
        </p:nvSpPr>
        <p:spPr>
          <a:xfrm>
            <a:off x="6477000" y="1600200"/>
            <a:ext cx="2667000" cy="830997"/>
          </a:xfrm>
          <a:prstGeom prst="rect">
            <a:avLst/>
          </a:prstGeom>
          <a:noFill/>
        </p:spPr>
        <p:txBody>
          <a:bodyPr wrap="square" rtlCol="0">
            <a:spAutoFit/>
          </a:bodyPr>
          <a:lstStyle/>
          <a:p>
            <a:r>
              <a:rPr lang="en-US" sz="2400" b="1" dirty="0">
                <a:solidFill>
                  <a:schemeClr val="bg1"/>
                </a:solidFill>
              </a:rPr>
              <a:t>ADS-B “IN” Equipped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FEAD7-8E5F-4808-A6DF-2BBE0961E64D}"/>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Is that aircraft there?</a:t>
            </a:r>
          </a:p>
        </p:txBody>
      </p:sp>
      <p:sp>
        <p:nvSpPr>
          <p:cNvPr id="3" name="Content Placeholder 2">
            <a:extLst>
              <a:ext uri="{FF2B5EF4-FFF2-40B4-BE49-F238E27FC236}">
                <a16:creationId xmlns:a16="http://schemas.microsoft.com/office/drawing/2014/main" id="{65B607FC-DA4E-4D41-98EB-DB3EE7810C5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00C388C-2E82-43D4-AC27-F2F224EE77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C93C7-37EB-4A4E-85FC-B3A37BFCB51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2" descr="http://static.guim.co.uk/sys-images/Guardian/Pix/pictures/2011/4/19/1303240183870/John-Cusack-in-Pushing-Ti-007.jpg">
            <a:extLst>
              <a:ext uri="{FF2B5EF4-FFF2-40B4-BE49-F238E27FC236}">
                <a16:creationId xmlns:a16="http://schemas.microsoft.com/office/drawing/2014/main" id="{33F4FDA6-8A01-4CAB-8D6B-19B2BD613149}"/>
              </a:ext>
            </a:extLst>
          </p:cNvPr>
          <p:cNvPicPr>
            <a:picLocks noChangeAspect="1" noChangeArrowheads="1"/>
          </p:cNvPicPr>
          <p:nvPr/>
        </p:nvPicPr>
        <p:blipFill>
          <a:blip r:embed="rId2" cstate="print"/>
          <a:srcRect/>
          <a:stretch>
            <a:fillRect/>
          </a:stretch>
        </p:blipFill>
        <p:spPr bwMode="auto">
          <a:xfrm>
            <a:off x="1" y="1524000"/>
            <a:ext cx="9144000" cy="5410200"/>
          </a:xfrm>
          <a:prstGeom prst="rect">
            <a:avLst/>
          </a:prstGeom>
          <a:noFill/>
        </p:spPr>
      </p:pic>
      <p:sp>
        <p:nvSpPr>
          <p:cNvPr id="6" name="Rectangle 5">
            <a:extLst>
              <a:ext uri="{FF2B5EF4-FFF2-40B4-BE49-F238E27FC236}">
                <a16:creationId xmlns:a16="http://schemas.microsoft.com/office/drawing/2014/main" id="{BA001D5B-7482-4F23-A229-B0D4C0C60B1C}"/>
              </a:ext>
            </a:extLst>
          </p:cNvPr>
          <p:cNvSpPr/>
          <p:nvPr/>
        </p:nvSpPr>
        <p:spPr>
          <a:xfrm>
            <a:off x="2238526" y="5075099"/>
            <a:ext cx="6924524" cy="175432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 . . or is it where it was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12 seconds ago?</a:t>
            </a:r>
          </a:p>
        </p:txBody>
      </p:sp>
      <p:pic>
        <p:nvPicPr>
          <p:cNvPr id="7" name="Picture 4" descr="http://mysite.verizon.net/helen_woods/Educator/event2_details.aspx_files/h_logo.jpg">
            <a:extLst>
              <a:ext uri="{FF2B5EF4-FFF2-40B4-BE49-F238E27FC236}">
                <a16:creationId xmlns:a16="http://schemas.microsoft.com/office/drawing/2014/main" id="{C8228CB8-FA6B-46E3-9561-4EDA6F27683D}"/>
              </a:ext>
            </a:extLst>
          </p:cNvPr>
          <p:cNvPicPr>
            <a:picLocks noChangeAspect="1" noChangeArrowheads="1"/>
          </p:cNvPicPr>
          <p:nvPr/>
        </p:nvPicPr>
        <p:blipFill>
          <a:blip r:embed="rId3" cstate="print"/>
          <a:srcRect/>
          <a:stretch>
            <a:fillRect/>
          </a:stretch>
        </p:blipFill>
        <p:spPr bwMode="auto">
          <a:xfrm>
            <a:off x="1" y="6231568"/>
            <a:ext cx="1752600" cy="626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97333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30DE2C-AAF4-47EE-A716-52CCB2236335}"/>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nSpc>
                <a:spcPct val="90000"/>
              </a:lnSpc>
            </a:pPr>
            <a:r>
              <a:rPr lang="en-US" sz="2800" kern="1200" dirty="0">
                <a:solidFill>
                  <a:schemeClr val="bg1"/>
                </a:solidFill>
                <a:latin typeface="+mj-lt"/>
                <a:ea typeface="+mj-ea"/>
                <a:cs typeface="+mj-cs"/>
              </a:rPr>
              <a:t>The Hockey Puck</a:t>
            </a:r>
          </a:p>
        </p:txBody>
      </p:sp>
      <p:pic>
        <p:nvPicPr>
          <p:cNvPr id="9" name="Picture 6" descr="Image result for hockey slap shot gif">
            <a:extLst>
              <a:ext uri="{FF2B5EF4-FFF2-40B4-BE49-F238E27FC236}">
                <a16:creationId xmlns:a16="http://schemas.microsoft.com/office/drawing/2014/main" id="{BFC9417D-0A39-4793-BF0C-561B44E1D932}"/>
              </a:ext>
            </a:extLst>
          </p:cNvPr>
          <p:cNvPicPr>
            <a:picLocks noGrp="1" noChangeAspect="1" noChangeArrowheads="1" noCrop="1"/>
          </p:cNvPicPr>
          <p:nvPr>
            <p:ph idx="1"/>
          </p:nvPr>
        </p:nvPicPr>
        <p:blipFill>
          <a:blip r:embed="rId2" cstate="print"/>
          <a:srcRect/>
          <a:stretch>
            <a:fillRect/>
          </a:stretch>
        </p:blipFill>
        <p:spPr bwMode="auto">
          <a:xfrm>
            <a:off x="482600" y="2146600"/>
            <a:ext cx="8178799" cy="3451453"/>
          </a:xfrm>
          <a:prstGeom prst="rect">
            <a:avLst/>
          </a:prstGeom>
          <a:noFill/>
        </p:spPr>
      </p:pic>
      <p:sp>
        <p:nvSpPr>
          <p:cNvPr id="4" name="Slide Number Placeholder 3">
            <a:extLst>
              <a:ext uri="{FF2B5EF4-FFF2-40B4-BE49-F238E27FC236}">
                <a16:creationId xmlns:a16="http://schemas.microsoft.com/office/drawing/2014/main" id="{E2FF4F03-5C26-45A6-88CC-3B583D138A76}"/>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8CCC93C7-37EB-4A4E-85FC-B3A37BFCB519}" type="slidenum">
              <a:rPr lang="en-US" smtClean="0"/>
              <a:pPr>
                <a:spcAft>
                  <a:spcPts val="600"/>
                </a:spcAft>
              </a:pPr>
              <a:t>210</a:t>
            </a:fld>
            <a:endParaRPr lang="en-US"/>
          </a:p>
        </p:txBody>
      </p:sp>
    </p:spTree>
    <p:extLst>
      <p:ext uri="{BB962C8B-B14F-4D97-AF65-F5344CB8AC3E}">
        <p14:creationId xmlns:p14="http://schemas.microsoft.com/office/powerpoint/2010/main" val="3711630232"/>
      </p:ext>
    </p:extLst>
  </p:cSld>
  <p:clrMapOvr>
    <a:masterClrMapping/>
  </p:clrMapOvr>
  <p:transition spd="slow">
    <p:push dir="u"/>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raffic2.jpg"/>
          <p:cNvPicPr>
            <a:picLocks noChangeAspect="1"/>
          </p:cNvPicPr>
          <p:nvPr/>
        </p:nvPicPr>
        <p:blipFill>
          <a:blip r:embed="rId3" cstate="print"/>
          <a:stretch>
            <a:fillRect/>
          </a:stretch>
        </p:blipFill>
        <p:spPr>
          <a:xfrm>
            <a:off x="0" y="1524000"/>
            <a:ext cx="9144000" cy="5334000"/>
          </a:xfrm>
          <a:prstGeom prst="rect">
            <a:avLst/>
          </a:prstGeom>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6400800"/>
            <a:ext cx="1279132" cy="45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Calibri"/>
                <a:ea typeface="+mn-ea"/>
                <a:cs typeface="+mn-cs"/>
              </a:rPr>
              <a:t>ADS-B</a:t>
            </a: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C93C7-37EB-4A4E-85FC-B3A37BFCB519}" type="slidenum">
              <a:rPr kumimoji="0" lang="en-US" sz="24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24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098" name="Picture 2" descr="http://www.scientificamerican.com/media/inline/feds-push-satellite-tech_1.jpg"/>
          <p:cNvPicPr>
            <a:picLocks noChangeAspect="1" noChangeArrowheads="1"/>
          </p:cNvPicPr>
          <p:nvPr/>
        </p:nvPicPr>
        <p:blipFill>
          <a:blip r:embed="rId5" cstate="print"/>
          <a:srcRect b="65060"/>
          <a:stretch>
            <a:fillRect/>
          </a:stretch>
        </p:blipFill>
        <p:spPr bwMode="auto">
          <a:xfrm>
            <a:off x="0" y="1"/>
            <a:ext cx="9144000" cy="1523999"/>
          </a:xfrm>
          <a:prstGeom prst="rect">
            <a:avLst/>
          </a:prstGeom>
          <a:noFill/>
        </p:spPr>
      </p:pic>
    </p:spTree>
  </p:cSld>
  <p:clrMapOvr>
    <a:masterClrMapping/>
  </p:clrMapOvr>
  <p:transition>
    <p:dissolve/>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descr="http://www.scientificamerican.com/media/inline/feds-push-satellite-tech_1.jpg"/>
          <p:cNvPicPr>
            <a:picLocks noChangeAspect="1" noChangeArrowheads="1"/>
          </p:cNvPicPr>
          <p:nvPr/>
        </p:nvPicPr>
        <p:blipFill>
          <a:blip r:embed="rId3" cstate="print"/>
          <a:srcRect b="65060"/>
          <a:stretch>
            <a:fillRect/>
          </a:stretch>
        </p:blipFill>
        <p:spPr bwMode="auto">
          <a:xfrm>
            <a:off x="0" y="1"/>
            <a:ext cx="9144000" cy="1523999"/>
          </a:xfrm>
          <a:prstGeom prst="rect">
            <a:avLst/>
          </a:prstGeom>
          <a:noFill/>
        </p:spPr>
      </p:pic>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6394984"/>
            <a:ext cx="1295400" cy="4630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Calibri"/>
                <a:ea typeface="+mn-ea"/>
                <a:cs typeface="+mn-cs"/>
              </a:rPr>
              <a:t>ADS-B</a:t>
            </a: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C93C7-37EB-4A4E-85FC-B3A37BFCB519}" type="slidenum">
              <a:rPr kumimoji="0" lang="en-US" sz="2400" b="1"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descr="hp4.jpg"/>
          <p:cNvPicPr>
            <a:picLocks noChangeAspect="1"/>
          </p:cNvPicPr>
          <p:nvPr/>
        </p:nvPicPr>
        <p:blipFill>
          <a:blip r:embed="rId5" cstate="print"/>
          <a:stretch>
            <a:fillRect/>
          </a:stretch>
        </p:blipFill>
        <p:spPr>
          <a:xfrm>
            <a:off x="0" y="2980378"/>
            <a:ext cx="9144000" cy="3877622"/>
          </a:xfrm>
          <a:prstGeom prst="rect">
            <a:avLst/>
          </a:prstGeom>
        </p:spPr>
      </p:pic>
      <p:pic>
        <p:nvPicPr>
          <p:cNvPr id="11" name="Picture 2" descr="Image result for stratus 3"/>
          <p:cNvPicPr>
            <a:picLocks noChangeAspect="1" noChangeArrowheads="1"/>
          </p:cNvPicPr>
          <p:nvPr/>
        </p:nvPicPr>
        <p:blipFill>
          <a:blip r:embed="rId6" cstate="print"/>
          <a:srcRect/>
          <a:stretch>
            <a:fillRect/>
          </a:stretch>
        </p:blipFill>
        <p:spPr bwMode="auto">
          <a:xfrm>
            <a:off x="0" y="1600200"/>
            <a:ext cx="1371600" cy="1371600"/>
          </a:xfrm>
          <a:prstGeom prst="rect">
            <a:avLst/>
          </a:prstGeom>
          <a:noFill/>
        </p:spPr>
      </p:pic>
      <p:pic>
        <p:nvPicPr>
          <p:cNvPr id="624642" name="Picture 2" descr="Image result for gtx345"/>
          <p:cNvPicPr>
            <a:picLocks noChangeAspect="1" noChangeArrowheads="1"/>
          </p:cNvPicPr>
          <p:nvPr/>
        </p:nvPicPr>
        <p:blipFill>
          <a:blip r:embed="rId7" cstate="print"/>
          <a:srcRect l="11348" t="28915" r="13475" b="29028"/>
          <a:stretch>
            <a:fillRect/>
          </a:stretch>
        </p:blipFill>
        <p:spPr bwMode="auto">
          <a:xfrm>
            <a:off x="1676400" y="1752600"/>
            <a:ext cx="3276600" cy="989162"/>
          </a:xfrm>
          <a:prstGeom prst="rect">
            <a:avLst/>
          </a:prstGeom>
          <a:noFill/>
        </p:spPr>
      </p:pic>
    </p:spTree>
  </p:cSld>
  <p:clrMapOvr>
    <a:masterClrMapping/>
  </p:clrMapOvr>
  <p:transition>
    <p:dissolve/>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7CA25E7C-E086-40AF-AB37-AC253F2B6BB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141314" name="Picture 2" descr="Related image"/>
          <p:cNvPicPr>
            <a:picLocks noChangeAspect="1" noChangeArrowheads="1"/>
          </p:cNvPicPr>
          <p:nvPr/>
        </p:nvPicPr>
        <p:blipFill>
          <a:blip r:embed="rId4" cstate="print"/>
          <a:srcRect/>
          <a:stretch>
            <a:fillRect/>
          </a:stretch>
        </p:blipFill>
        <p:spPr bwMode="auto">
          <a:xfrm>
            <a:off x="0" y="1524001"/>
            <a:ext cx="9144000" cy="5334000"/>
          </a:xfrm>
          <a:prstGeom prst="rect">
            <a:avLst/>
          </a:prstGeom>
          <a:noFill/>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213</a:t>
            </a:fld>
            <a:endParaRPr lang="en-US" sz="2400" b="1" dirty="0"/>
          </a:p>
        </p:txBody>
      </p:sp>
      <p:sp>
        <p:nvSpPr>
          <p:cNvPr id="10" name="Rectangle 9"/>
          <p:cNvSpPr/>
          <p:nvPr/>
        </p:nvSpPr>
        <p:spPr>
          <a:xfrm>
            <a:off x="3429000" y="4191000"/>
            <a:ext cx="5218095" cy="1200329"/>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7200" b="1" cap="none" spc="0" dirty="0">
                <a:ln w="50800"/>
                <a:solidFill>
                  <a:schemeClr val="bg1"/>
                </a:solidFill>
                <a:effectLst>
                  <a:outerShdw blurRad="38100" dist="38100" dir="2700000" algn="tl">
                    <a:srgbClr val="000000">
                      <a:alpha val="43137"/>
                    </a:srgbClr>
                  </a:outerShdw>
                </a:effectLst>
              </a:rPr>
              <a:t>Find a Dealer</a:t>
            </a:r>
          </a:p>
        </p:txBody>
      </p:sp>
      <p:pic>
        <p:nvPicPr>
          <p:cNvPr id="173058" name="Picture 2" descr="http://generalaviationnews.com/wp-content/uploads/2015/06/ATX100.png"/>
          <p:cNvPicPr>
            <a:picLocks noChangeAspect="1" noChangeArrowheads="1"/>
          </p:cNvPicPr>
          <p:nvPr/>
        </p:nvPicPr>
        <p:blipFill>
          <a:blip r:embed="rId6" cstate="print"/>
          <a:srcRect/>
          <a:stretch>
            <a:fillRect/>
          </a:stretch>
        </p:blipFill>
        <p:spPr bwMode="auto">
          <a:xfrm>
            <a:off x="152400" y="3657600"/>
            <a:ext cx="2819400" cy="2819400"/>
          </a:xfrm>
          <a:prstGeom prst="rect">
            <a:avLst/>
          </a:prstGeom>
          <a:noFill/>
        </p:spPr>
      </p:pic>
      <p:pic>
        <p:nvPicPr>
          <p:cNvPr id="14" name="Picture 2" descr="http://www.premieravionics.net/manufacturers/Garmin/transponders/gtx330large.jpg"/>
          <p:cNvPicPr>
            <a:picLocks noChangeAspect="1" noChangeArrowheads="1"/>
          </p:cNvPicPr>
          <p:nvPr/>
        </p:nvPicPr>
        <p:blipFill>
          <a:blip r:embed="rId7" cstate="print"/>
          <a:srcRect/>
          <a:stretch>
            <a:fillRect/>
          </a:stretch>
        </p:blipFill>
        <p:spPr bwMode="auto">
          <a:xfrm>
            <a:off x="4038600" y="2819400"/>
            <a:ext cx="5003247" cy="1255904"/>
          </a:xfrm>
          <a:prstGeom prst="rect">
            <a:avLst/>
          </a:prstGeom>
          <a:noFill/>
          <a:effectLst>
            <a:softEdge rad="31750"/>
          </a:effectLst>
        </p:spPr>
      </p:pic>
      <p:pic>
        <p:nvPicPr>
          <p:cNvPr id="15" name="Picture 2" descr="Image result for puzzle transparent"/>
          <p:cNvPicPr>
            <a:picLocks noChangeAspect="1" noChangeArrowheads="1"/>
          </p:cNvPicPr>
          <p:nvPr/>
        </p:nvPicPr>
        <p:blipFill>
          <a:blip r:embed="rId8" cstate="print"/>
          <a:srcRect/>
          <a:stretch>
            <a:fillRect/>
          </a:stretch>
        </p:blipFill>
        <p:spPr bwMode="auto">
          <a:xfrm>
            <a:off x="0" y="1600200"/>
            <a:ext cx="1828800" cy="1828800"/>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C7C51E8E-089A-4F4E-9494-CCF9E82F385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214</a:t>
            </a:fld>
            <a:endParaRPr lang="en-US" sz="2400" b="1" dirty="0"/>
          </a:p>
        </p:txBody>
      </p:sp>
      <p:pic>
        <p:nvPicPr>
          <p:cNvPr id="504834" name="Picture 2" descr="https://www.l-3avionics.com/media/dynamicmenu/NGT-1000.png"/>
          <p:cNvPicPr>
            <a:picLocks noChangeAspect="1" noChangeArrowheads="1"/>
          </p:cNvPicPr>
          <p:nvPr/>
        </p:nvPicPr>
        <p:blipFill>
          <a:blip r:embed="rId4" cstate="print"/>
          <a:srcRect/>
          <a:stretch>
            <a:fillRect/>
          </a:stretch>
        </p:blipFill>
        <p:spPr bwMode="auto">
          <a:xfrm>
            <a:off x="6934200" y="1371601"/>
            <a:ext cx="2209800" cy="1712966"/>
          </a:xfrm>
          <a:prstGeom prst="rect">
            <a:avLst/>
          </a:prstGeom>
          <a:noFill/>
        </p:spPr>
      </p:pic>
      <p:pic>
        <p:nvPicPr>
          <p:cNvPr id="20" name="Picture 19" descr="L3.jpg"/>
          <p:cNvPicPr>
            <a:picLocks noChangeAspect="1"/>
          </p:cNvPicPr>
          <p:nvPr/>
        </p:nvPicPr>
        <p:blipFill>
          <a:blip r:embed="rId5" cstate="print"/>
          <a:stretch>
            <a:fillRect/>
          </a:stretch>
        </p:blipFill>
        <p:spPr>
          <a:xfrm>
            <a:off x="0" y="3124200"/>
            <a:ext cx="9144000" cy="2761488"/>
          </a:xfrm>
          <a:prstGeom prst="rect">
            <a:avLst/>
          </a:prstGeom>
        </p:spPr>
      </p:pic>
      <p:pic>
        <p:nvPicPr>
          <p:cNvPr id="18" name="Picture 2" descr="Lynx® MultiLink Surveillance Systems"/>
          <p:cNvPicPr>
            <a:picLocks noChangeAspect="1" noChangeArrowheads="1"/>
          </p:cNvPicPr>
          <p:nvPr/>
        </p:nvPicPr>
        <p:blipFill>
          <a:blip r:embed="rId6" cstate="print"/>
          <a:srcRect/>
          <a:stretch>
            <a:fillRect/>
          </a:stretch>
        </p:blipFill>
        <p:spPr bwMode="auto">
          <a:xfrm>
            <a:off x="4191000" y="1066800"/>
            <a:ext cx="2590800" cy="2149995"/>
          </a:xfrm>
          <a:prstGeom prst="rect">
            <a:avLst/>
          </a:prstGeom>
          <a:noFill/>
        </p:spPr>
      </p:pic>
      <p:sp>
        <p:nvSpPr>
          <p:cNvPr id="21" name="Rectangle 20"/>
          <p:cNvSpPr/>
          <p:nvPr/>
        </p:nvSpPr>
        <p:spPr>
          <a:xfrm>
            <a:off x="304800" y="1828800"/>
            <a:ext cx="3969356" cy="461665"/>
          </a:xfrm>
          <a:prstGeom prst="rect">
            <a:avLst/>
          </a:prstGeom>
        </p:spPr>
        <p:txBody>
          <a:bodyPr wrap="none">
            <a:spAutoFit/>
          </a:bodyPr>
          <a:lstStyle/>
          <a:p>
            <a:r>
              <a:rPr lang="en-US" sz="2400" dirty="0">
                <a:solidFill>
                  <a:srgbClr val="0070C0"/>
                </a:solidFill>
                <a:effectLst>
                  <a:outerShdw blurRad="38100" dist="38100" dir="2700000" algn="tl">
                    <a:srgbClr val="000000">
                      <a:alpha val="43137"/>
                    </a:srgbClr>
                  </a:outerShdw>
                </a:effectLst>
              </a:rPr>
              <a:t>https://www.L-3avionics.com/</a:t>
            </a:r>
          </a:p>
        </p:txBody>
      </p:sp>
      <p:pic>
        <p:nvPicPr>
          <p:cNvPr id="7" name="Picture 4" descr="http://mysite.verizon.net/helen_woods/Educator/event2_details.aspx_files/h_logo.jpg"/>
          <p:cNvPicPr>
            <a:picLocks noChangeAspect="1" noChangeArrowheads="1"/>
          </p:cNvPicPr>
          <p:nvPr/>
        </p:nvPicPr>
        <p:blipFill>
          <a:blip r:embed="rId7"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6477000" y="4495800"/>
            <a:ext cx="13716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54003EC-49FC-4838-B809-05F8C0C001F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230832" y="0"/>
            <a:ext cx="1601721"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215</a:t>
            </a:fld>
            <a:endParaRPr lang="en-US" sz="2400" b="1" dirty="0"/>
          </a:p>
        </p:txBody>
      </p:sp>
      <p:pic>
        <p:nvPicPr>
          <p:cNvPr id="14" name="Picture 2" descr="Image result for puzzle transparent"/>
          <p:cNvPicPr>
            <a:picLocks noChangeAspect="1" noChangeArrowheads="1"/>
          </p:cNvPicPr>
          <p:nvPr/>
        </p:nvPicPr>
        <p:blipFill>
          <a:blip r:embed="rId5" cstate="print"/>
          <a:srcRect/>
          <a:stretch>
            <a:fillRect/>
          </a:stretch>
        </p:blipFill>
        <p:spPr bwMode="auto">
          <a:xfrm>
            <a:off x="0" y="1600200"/>
            <a:ext cx="1828800" cy="1828800"/>
          </a:xfrm>
          <a:prstGeom prst="rect">
            <a:avLst/>
          </a:prstGeom>
          <a:noFill/>
        </p:spPr>
      </p:pic>
      <p:pic>
        <p:nvPicPr>
          <p:cNvPr id="146434" name="Picture 2" descr="Image result for perfect"/>
          <p:cNvPicPr>
            <a:picLocks noChangeAspect="1" noChangeArrowheads="1"/>
          </p:cNvPicPr>
          <p:nvPr/>
        </p:nvPicPr>
        <p:blipFill>
          <a:blip r:embed="rId6" cstate="print"/>
          <a:srcRect/>
          <a:stretch>
            <a:fillRect/>
          </a:stretch>
        </p:blipFill>
        <p:spPr bwMode="auto">
          <a:xfrm>
            <a:off x="2323718" y="2514600"/>
            <a:ext cx="7434461" cy="4724400"/>
          </a:xfrm>
          <a:prstGeom prst="rect">
            <a:avLst/>
          </a:prstGeom>
          <a:noFill/>
          <a:effectLst>
            <a:softEdge rad="635000"/>
          </a:effectLst>
        </p:spPr>
      </p:pic>
      <p:sp>
        <p:nvSpPr>
          <p:cNvPr id="16" name="TextBox 15"/>
          <p:cNvSpPr txBox="1"/>
          <p:nvPr/>
        </p:nvSpPr>
        <p:spPr>
          <a:xfrm>
            <a:off x="381000" y="3505200"/>
            <a:ext cx="2895600" cy="1938992"/>
          </a:xfrm>
          <a:prstGeom prst="rect">
            <a:avLst/>
          </a:prstGeom>
          <a:noFill/>
        </p:spPr>
        <p:txBody>
          <a:bodyPr wrap="square" rtlCol="0">
            <a:spAutoFit/>
          </a:bodyPr>
          <a:lstStyle/>
          <a:p>
            <a:r>
              <a:rPr lang="en-US" sz="6000" b="1" dirty="0">
                <a:effectLst>
                  <a:outerShdw blurRad="38100" dist="38100" dir="2700000" algn="tl">
                    <a:srgbClr val="000000">
                      <a:alpha val="43137"/>
                    </a:srgbClr>
                  </a:outerShdw>
                </a:effectLst>
              </a:rPr>
              <a:t>Perfect Install?</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BDD8A661-C6E2-405F-8565-2942626DD061}"/>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r="10999" b="-1"/>
          <a:stretch/>
        </p:blipFill>
        <p:spPr bwMode="auto">
          <a:xfrm>
            <a:off x="20" y="10"/>
            <a:ext cx="9143980"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882442" y="2714171"/>
            <a:ext cx="4261558" cy="415011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a:extLst>
              <a:ext uri="{FF2B5EF4-FFF2-40B4-BE49-F238E27FC236}">
                <a16:creationId xmlns:a16="http://schemas.microsoft.com/office/drawing/2014/main" id="{C055D7E7-F70E-471D-884D-BBF60EB201C1}"/>
              </a:ext>
            </a:extLst>
          </p:cNvPr>
          <p:cNvSpPr>
            <a:spLocks noGrp="1"/>
          </p:cNvSpPr>
          <p:nvPr>
            <p:ph type="title"/>
          </p:nvPr>
        </p:nvSpPr>
        <p:spPr>
          <a:xfrm>
            <a:off x="5306708" y="3734093"/>
            <a:ext cx="3709553" cy="1375542"/>
          </a:xfrm>
        </p:spPr>
        <p:txBody>
          <a:bodyPr vert="horz" lIns="91440" tIns="45720" rIns="91440" bIns="45720" rtlCol="0" anchor="b">
            <a:normAutofit fontScale="90000"/>
          </a:bodyPr>
          <a:lstStyle/>
          <a:p>
            <a:pPr>
              <a:lnSpc>
                <a:spcPct val="90000"/>
              </a:lnSpc>
            </a:pPr>
            <a:r>
              <a:rPr lang="en-US" sz="3500" b="1" kern="1200" dirty="0">
                <a:solidFill>
                  <a:schemeClr val="tx1"/>
                </a:solidFill>
                <a:effectLst>
                  <a:outerShdw blurRad="38100" dist="38100" dir="2700000" algn="tl">
                    <a:srgbClr val="000000">
                      <a:alpha val="43137"/>
                    </a:srgbClr>
                  </a:outerShdw>
                </a:effectLst>
                <a:latin typeface="+mj-lt"/>
                <a:ea typeface="+mj-ea"/>
                <a:cs typeface="+mj-cs"/>
              </a:rPr>
              <a:t>20% fail the performance check</a:t>
            </a:r>
          </a:p>
        </p:txBody>
      </p:sp>
      <p:sp>
        <p:nvSpPr>
          <p:cNvPr id="4" name="Slide Number Placeholder 3">
            <a:extLst>
              <a:ext uri="{FF2B5EF4-FFF2-40B4-BE49-F238E27FC236}">
                <a16:creationId xmlns:a16="http://schemas.microsoft.com/office/drawing/2014/main" id="{C3C3C691-15C2-4AC0-AA6A-DEC3544FD00E}"/>
              </a:ext>
            </a:extLst>
          </p:cNvPr>
          <p:cNvSpPr>
            <a:spLocks noGrp="1"/>
          </p:cNvSpPr>
          <p:nvPr>
            <p:ph type="sldNum" sz="quarter" idx="12"/>
          </p:nvPr>
        </p:nvSpPr>
        <p:spPr>
          <a:xfrm>
            <a:off x="6858000" y="3292078"/>
            <a:ext cx="457200" cy="289322"/>
          </a:xfrm>
          <a:prstGeom prst="ellipse">
            <a:avLst/>
          </a:prstGeom>
          <a:solidFill>
            <a:schemeClr val="bg1">
              <a:alpha val="30000"/>
            </a:schemeClr>
          </a:solidFill>
          <a:ln>
            <a:solidFill>
              <a:schemeClr val="tx1">
                <a:lumMod val="75000"/>
                <a:lumOff val="25000"/>
              </a:schemeClr>
            </a:solidFill>
          </a:ln>
        </p:spPr>
        <p:txBody>
          <a:bodyPr vert="horz" lIns="91440" tIns="45720" rIns="91440" bIns="45720" rtlCol="0" anchor="ctr">
            <a:normAutofit/>
          </a:bodyPr>
          <a:lstStyle/>
          <a:p>
            <a:pPr algn="ctr">
              <a:lnSpc>
                <a:spcPct val="90000"/>
              </a:lnSpc>
              <a:spcAft>
                <a:spcPts val="600"/>
              </a:spcAft>
            </a:pPr>
            <a:fld id="{8CCC93C7-37EB-4A4E-85FC-B3A37BFCB519}" type="slidenum">
              <a:rPr lang="en-US" sz="700">
                <a:solidFill>
                  <a:schemeClr val="tx1"/>
                </a:solidFill>
              </a:rPr>
              <a:pPr algn="ctr">
                <a:lnSpc>
                  <a:spcPct val="90000"/>
                </a:lnSpc>
                <a:spcAft>
                  <a:spcPts val="600"/>
                </a:spcAft>
              </a:pPr>
              <a:t>216</a:t>
            </a:fld>
            <a:endParaRPr lang="en-US" sz="700" dirty="0">
              <a:solidFill>
                <a:schemeClr val="tx1"/>
              </a:solidFill>
            </a:endParaRPr>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10703" y="515421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9147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BD557-4A39-4773-BE85-3AE6752A39E7}"/>
              </a:ext>
            </a:extLst>
          </p:cNvPr>
          <p:cNvSpPr>
            <a:spLocks noGrp="1"/>
          </p:cNvSpPr>
          <p:nvPr>
            <p:ph type="title"/>
          </p:nvPr>
        </p:nvSpPr>
        <p:spPr>
          <a:xfrm>
            <a:off x="437147" y="990600"/>
            <a:ext cx="7563853" cy="1143000"/>
          </a:xfrm>
        </p:spPr>
        <p:txBody>
          <a:bodyPr/>
          <a:lstStyle/>
          <a:p>
            <a:pPr algn="r"/>
            <a:r>
              <a:rPr lang="en-US" b="1" i="1" dirty="0">
                <a:effectLst>
                  <a:outerShdw blurRad="38100" dist="38100" dir="2700000" algn="tl">
                    <a:srgbClr val="000000">
                      <a:alpha val="43137"/>
                    </a:srgbClr>
                  </a:outerShdw>
                </a:effectLst>
              </a:rPr>
              <a:t>ADS-B PAPR</a:t>
            </a:r>
          </a:p>
        </p:txBody>
      </p:sp>
      <p:sp>
        <p:nvSpPr>
          <p:cNvPr id="4" name="Slide Number Placeholder 3">
            <a:extLst>
              <a:ext uri="{FF2B5EF4-FFF2-40B4-BE49-F238E27FC236}">
                <a16:creationId xmlns:a16="http://schemas.microsoft.com/office/drawing/2014/main" id="{BEAA7051-272A-4AB8-BDF9-8A43174CE2C6}"/>
              </a:ext>
            </a:extLst>
          </p:cNvPr>
          <p:cNvSpPr>
            <a:spLocks noGrp="1"/>
          </p:cNvSpPr>
          <p:nvPr>
            <p:ph type="sldNum" sz="quarter" idx="12"/>
          </p:nvPr>
        </p:nvSpPr>
        <p:spPr/>
        <p:txBody>
          <a:bodyPr/>
          <a:lstStyle/>
          <a:p>
            <a:fld id="{8CCC93C7-37EB-4A4E-85FC-B3A37BFCB519}" type="slidenum">
              <a:rPr lang="en-US" smtClean="0"/>
              <a:pPr/>
              <a:t>217</a:t>
            </a:fld>
            <a:endParaRPr lang="en-US" dirty="0"/>
          </a:p>
        </p:txBody>
      </p:sp>
      <p:sp>
        <p:nvSpPr>
          <p:cNvPr id="5" name="Rectangle 4">
            <a:extLst>
              <a:ext uri="{FF2B5EF4-FFF2-40B4-BE49-F238E27FC236}">
                <a16:creationId xmlns:a16="http://schemas.microsoft.com/office/drawing/2014/main" id="{BFF46098-A18F-4BBB-A845-6FC1D0FAAB9D}"/>
              </a:ext>
            </a:extLst>
          </p:cNvPr>
          <p:cNvSpPr/>
          <p:nvPr/>
        </p:nvSpPr>
        <p:spPr>
          <a:xfrm>
            <a:off x="457200" y="3105835"/>
            <a:ext cx="8229600" cy="523220"/>
          </a:xfrm>
          <a:prstGeom prst="rect">
            <a:avLst/>
          </a:prstGeom>
        </p:spPr>
        <p:txBody>
          <a:bodyPr wrap="square">
            <a:spAutoFit/>
          </a:bodyPr>
          <a:lstStyle/>
          <a:p>
            <a:pPr lvl="0" fontAlgn="base">
              <a:spcBef>
                <a:spcPct val="0"/>
              </a:spcBef>
              <a:spcAft>
                <a:spcPct val="0"/>
              </a:spcAft>
            </a:pPr>
            <a:r>
              <a:rPr lang="en-US" sz="2800" b="1" u="sng" dirty="0">
                <a:hlinkClick r:id="rId2"/>
              </a:rPr>
              <a:t>https://adsbperformance.faa.gov/PAPRRequest.aspx</a:t>
            </a:r>
            <a:endParaRPr lang="en-US" sz="2800" b="1" u="sng" dirty="0"/>
          </a:p>
        </p:txBody>
      </p:sp>
      <p:pic>
        <p:nvPicPr>
          <p:cNvPr id="6146" name="Picture 2" descr="Image result for google">
            <a:extLst>
              <a:ext uri="{FF2B5EF4-FFF2-40B4-BE49-F238E27FC236}">
                <a16:creationId xmlns:a16="http://schemas.microsoft.com/office/drawing/2014/main" id="{C911B045-F522-4B07-899B-061E69696F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378540"/>
            <a:ext cx="4004190" cy="26694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http://stayhappilymarried.com/files/2008/02/check-up.jpg">
            <a:extLst>
              <a:ext uri="{FF2B5EF4-FFF2-40B4-BE49-F238E27FC236}">
                <a16:creationId xmlns:a16="http://schemas.microsoft.com/office/drawing/2014/main" id="{8A412625-598E-4F6F-B204-6283A82A6463}"/>
              </a:ext>
            </a:extLst>
          </p:cNvPr>
          <p:cNvPicPr>
            <a:picLocks noChangeAspect="1" noChangeArrowheads="1"/>
          </p:cNvPicPr>
          <p:nvPr/>
        </p:nvPicPr>
        <p:blipFill>
          <a:blip r:embed="rId4" cstate="print"/>
          <a:srcRect/>
          <a:stretch>
            <a:fillRect/>
          </a:stretch>
        </p:blipFill>
        <p:spPr bwMode="auto">
          <a:xfrm>
            <a:off x="0" y="4171949"/>
            <a:ext cx="4048125" cy="2686051"/>
          </a:xfrm>
          <a:prstGeom prst="rect">
            <a:avLst/>
          </a:prstGeom>
          <a:noFill/>
        </p:spPr>
      </p:pic>
      <p:sp>
        <p:nvSpPr>
          <p:cNvPr id="3" name="Rectangle 2">
            <a:extLst>
              <a:ext uri="{FF2B5EF4-FFF2-40B4-BE49-F238E27FC236}">
                <a16:creationId xmlns:a16="http://schemas.microsoft.com/office/drawing/2014/main" id="{B1213231-1439-40CE-9761-B1F169246A52}"/>
              </a:ext>
            </a:extLst>
          </p:cNvPr>
          <p:cNvSpPr/>
          <p:nvPr/>
        </p:nvSpPr>
        <p:spPr>
          <a:xfrm>
            <a:off x="304800" y="286434"/>
            <a:ext cx="8010911" cy="646331"/>
          </a:xfrm>
          <a:prstGeom prst="rect">
            <a:avLst/>
          </a:prstGeom>
        </p:spPr>
        <p:txBody>
          <a:bodyPr wrap="none">
            <a:spAutoFit/>
          </a:bodyPr>
          <a:lstStyle/>
          <a:p>
            <a:r>
              <a:rPr lang="en-US" sz="3600" b="1" dirty="0">
                <a:solidFill>
                  <a:srgbClr val="C00000"/>
                </a:solidFill>
                <a:effectLst>
                  <a:outerShdw blurRad="38100" dist="38100" dir="2700000" algn="tl">
                    <a:srgbClr val="000000">
                      <a:alpha val="43137"/>
                    </a:srgbClr>
                  </a:outerShdw>
                </a:effectLst>
                <a:latin typeface="FreeSans"/>
              </a:rPr>
              <a:t>P</a:t>
            </a:r>
            <a:r>
              <a:rPr lang="en-US" sz="3600" b="1" dirty="0">
                <a:solidFill>
                  <a:srgbClr val="444444"/>
                </a:solidFill>
                <a:effectLst>
                  <a:outerShdw blurRad="38100" dist="38100" dir="2700000" algn="tl">
                    <a:srgbClr val="000000">
                      <a:alpha val="43137"/>
                    </a:srgbClr>
                  </a:outerShdw>
                </a:effectLst>
                <a:latin typeface="FreeSans"/>
              </a:rPr>
              <a:t>ublic </a:t>
            </a:r>
            <a:r>
              <a:rPr lang="en-US" sz="3600" b="1" dirty="0">
                <a:solidFill>
                  <a:srgbClr val="C00000"/>
                </a:solidFill>
                <a:effectLst>
                  <a:outerShdw blurRad="38100" dist="38100" dir="2700000" algn="tl">
                    <a:srgbClr val="000000">
                      <a:alpha val="43137"/>
                    </a:srgbClr>
                  </a:outerShdw>
                </a:effectLst>
                <a:latin typeface="FreeSans"/>
              </a:rPr>
              <a:t>A</a:t>
            </a:r>
            <a:r>
              <a:rPr lang="en-US" sz="3600" b="1" dirty="0">
                <a:solidFill>
                  <a:srgbClr val="444444"/>
                </a:solidFill>
                <a:effectLst>
                  <a:outerShdw blurRad="38100" dist="38100" dir="2700000" algn="tl">
                    <a:srgbClr val="000000">
                      <a:alpha val="43137"/>
                    </a:srgbClr>
                  </a:outerShdw>
                </a:effectLst>
                <a:latin typeface="FreeSans"/>
              </a:rPr>
              <a:t>DS-B </a:t>
            </a:r>
            <a:r>
              <a:rPr lang="en-US" sz="3600" b="1" dirty="0">
                <a:solidFill>
                  <a:srgbClr val="C00000"/>
                </a:solidFill>
                <a:effectLst>
                  <a:outerShdw blurRad="38100" dist="38100" dir="2700000" algn="tl">
                    <a:srgbClr val="000000">
                      <a:alpha val="43137"/>
                    </a:srgbClr>
                  </a:outerShdw>
                </a:effectLst>
                <a:latin typeface="FreeSans"/>
              </a:rPr>
              <a:t>P</a:t>
            </a:r>
            <a:r>
              <a:rPr lang="en-US" sz="3600" b="1" dirty="0">
                <a:solidFill>
                  <a:srgbClr val="444444"/>
                </a:solidFill>
                <a:effectLst>
                  <a:outerShdw blurRad="38100" dist="38100" dir="2700000" algn="tl">
                    <a:srgbClr val="000000">
                      <a:alpha val="43137"/>
                    </a:srgbClr>
                  </a:outerShdw>
                </a:effectLst>
                <a:latin typeface="FreeSans"/>
              </a:rPr>
              <a:t>erformance </a:t>
            </a:r>
            <a:r>
              <a:rPr lang="en-US" sz="3600" b="1" dirty="0">
                <a:solidFill>
                  <a:srgbClr val="C00000"/>
                </a:solidFill>
                <a:effectLst>
                  <a:outerShdw blurRad="38100" dist="38100" dir="2700000" algn="tl">
                    <a:srgbClr val="000000">
                      <a:alpha val="43137"/>
                    </a:srgbClr>
                  </a:outerShdw>
                </a:effectLst>
                <a:latin typeface="FreeSans"/>
              </a:rPr>
              <a:t>R</a:t>
            </a:r>
            <a:r>
              <a:rPr lang="en-US" sz="3600" b="1" dirty="0">
                <a:solidFill>
                  <a:srgbClr val="444444"/>
                </a:solidFill>
                <a:effectLst>
                  <a:outerShdw blurRad="38100" dist="38100" dir="2700000" algn="tl">
                    <a:srgbClr val="000000">
                      <a:alpha val="43137"/>
                    </a:srgbClr>
                  </a:outerShdw>
                </a:effectLst>
                <a:latin typeface="FreeSans"/>
              </a:rPr>
              <a:t>eport (PAPR)</a:t>
            </a:r>
            <a:endParaRPr lang="en-US" sz="3600" b="1" i="0" dirty="0">
              <a:solidFill>
                <a:srgbClr val="444444"/>
              </a:solidFill>
              <a:effectLst>
                <a:outerShdw blurRad="38100" dist="38100" dir="2700000" algn="tl">
                  <a:srgbClr val="000000">
                    <a:alpha val="43137"/>
                  </a:srgbClr>
                </a:outerShdw>
              </a:effectLst>
              <a:latin typeface="FreeSans"/>
            </a:endParaRPr>
          </a:p>
        </p:txBody>
      </p:sp>
    </p:spTree>
    <p:extLst>
      <p:ext uri="{BB962C8B-B14F-4D97-AF65-F5344CB8AC3E}">
        <p14:creationId xmlns:p14="http://schemas.microsoft.com/office/powerpoint/2010/main" val="2025981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http://opentld.com/wp-content/uploads/2014/01/5min.png">
            <a:extLst>
              <a:ext uri="{FF2B5EF4-FFF2-40B4-BE49-F238E27FC236}">
                <a16:creationId xmlns:a16="http://schemas.microsoft.com/office/drawing/2014/main" id="{2513DE78-5482-4D3E-8FF6-49BA2F12D463}"/>
              </a:ext>
            </a:extLst>
          </p:cNvPr>
          <p:cNvPicPr>
            <a:picLocks noGrp="1" noChangeAspect="1" noChangeArrowheads="1"/>
          </p:cNvPicPr>
          <p:nvPr>
            <p:ph idx="1"/>
          </p:nvPr>
        </p:nvPicPr>
        <p:blipFill rotWithShape="1">
          <a:blip r:embed="rId2" cstate="print"/>
          <a:srcRect t="12354" r="-1" b="13582"/>
          <a:stretch/>
        </p:blipFill>
        <p:spPr bwMode="auto">
          <a:xfrm>
            <a:off x="20" y="10"/>
            <a:ext cx="9143980" cy="6857990"/>
          </a:xfrm>
          <a:prstGeom prst="rect">
            <a:avLst/>
          </a:prstGeom>
          <a:noFill/>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882442" y="2714171"/>
            <a:ext cx="4261558" cy="415011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a:extLst>
              <a:ext uri="{FF2B5EF4-FFF2-40B4-BE49-F238E27FC236}">
                <a16:creationId xmlns:a16="http://schemas.microsoft.com/office/drawing/2014/main" id="{A56B296C-40C4-4B92-BA47-0752A2BD6493}"/>
              </a:ext>
            </a:extLst>
          </p:cNvPr>
          <p:cNvSpPr>
            <a:spLocks noGrp="1"/>
          </p:cNvSpPr>
          <p:nvPr>
            <p:ph type="title"/>
          </p:nvPr>
        </p:nvSpPr>
        <p:spPr>
          <a:xfrm>
            <a:off x="5413520" y="4857533"/>
            <a:ext cx="3709553" cy="1375542"/>
          </a:xfrm>
        </p:spPr>
        <p:txBody>
          <a:bodyPr vert="horz" lIns="91440" tIns="45720" rIns="91440" bIns="45720" rtlCol="0" anchor="b">
            <a:noAutofit/>
          </a:bodyPr>
          <a:lstStyle/>
          <a:p>
            <a:pPr>
              <a:lnSpc>
                <a:spcPct val="90000"/>
              </a:lnSpc>
            </a:pPr>
            <a:r>
              <a:rPr lang="en-US" sz="8000" b="1" kern="1200" dirty="0">
                <a:solidFill>
                  <a:schemeClr val="accent6">
                    <a:lumMod val="75000"/>
                  </a:schemeClr>
                </a:solidFill>
                <a:effectLst>
                  <a:outerShdw blurRad="38100" dist="38100" dir="2700000" algn="tl">
                    <a:srgbClr val="000000">
                      <a:alpha val="43137"/>
                    </a:srgbClr>
                  </a:outerShdw>
                </a:effectLst>
                <a:latin typeface="+mj-lt"/>
                <a:ea typeface="+mj-ea"/>
                <a:cs typeface="+mj-cs"/>
              </a:rPr>
              <a:t>It’s quick</a:t>
            </a:r>
          </a:p>
        </p:txBody>
      </p:sp>
      <p:sp>
        <p:nvSpPr>
          <p:cNvPr id="4" name="Slide Number Placeholder 3">
            <a:extLst>
              <a:ext uri="{FF2B5EF4-FFF2-40B4-BE49-F238E27FC236}">
                <a16:creationId xmlns:a16="http://schemas.microsoft.com/office/drawing/2014/main" id="{714BA5B1-28A5-4C56-8FA0-6B9FDDA136DD}"/>
              </a:ext>
            </a:extLst>
          </p:cNvPr>
          <p:cNvSpPr>
            <a:spLocks noGrp="1"/>
          </p:cNvSpPr>
          <p:nvPr>
            <p:ph type="sldNum" sz="quarter" idx="12"/>
          </p:nvPr>
        </p:nvSpPr>
        <p:spPr>
          <a:xfrm>
            <a:off x="7024326" y="3123907"/>
            <a:ext cx="487942" cy="442015"/>
          </a:xfrm>
          <a:prstGeom prst="ellipse">
            <a:avLst/>
          </a:prstGeom>
          <a:solidFill>
            <a:schemeClr val="bg1">
              <a:alpha val="30000"/>
            </a:schemeClr>
          </a:solidFill>
          <a:ln>
            <a:solidFill>
              <a:schemeClr val="tx1">
                <a:lumMod val="75000"/>
                <a:lumOff val="25000"/>
              </a:schemeClr>
            </a:solidFill>
          </a:ln>
        </p:spPr>
        <p:txBody>
          <a:bodyPr vert="horz" lIns="91440" tIns="45720" rIns="91440" bIns="45720" rtlCol="0" anchor="ctr">
            <a:normAutofit/>
          </a:bodyPr>
          <a:lstStyle/>
          <a:p>
            <a:pPr algn="ctr">
              <a:lnSpc>
                <a:spcPct val="90000"/>
              </a:lnSpc>
              <a:spcAft>
                <a:spcPts val="600"/>
              </a:spcAft>
            </a:pPr>
            <a:fld id="{8CCC93C7-37EB-4A4E-85FC-B3A37BFCB519}" type="slidenum">
              <a:rPr lang="en-US" sz="700">
                <a:solidFill>
                  <a:schemeClr val="tx1"/>
                </a:solidFill>
              </a:rPr>
              <a:pPr algn="ctr">
                <a:lnSpc>
                  <a:spcPct val="90000"/>
                </a:lnSpc>
                <a:spcAft>
                  <a:spcPts val="600"/>
                </a:spcAft>
              </a:pPr>
              <a:t>218</a:t>
            </a:fld>
            <a:endParaRPr lang="en-US" sz="700">
              <a:solidFill>
                <a:schemeClr val="tx1"/>
              </a:solidFill>
            </a:endParaRPr>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10703" y="515421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450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lowchart: Document 7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rgbClr val="8E8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873A61-1B7E-40D5-AB1B-6626199C69C0}"/>
              </a:ext>
            </a:extLst>
          </p:cNvPr>
          <p:cNvSpPr>
            <a:spLocks noGrp="1"/>
          </p:cNvSpPr>
          <p:nvPr>
            <p:ph type="title"/>
          </p:nvPr>
        </p:nvSpPr>
        <p:spPr>
          <a:xfrm>
            <a:off x="628650" y="171162"/>
            <a:ext cx="2130136" cy="2371148"/>
          </a:xfrm>
        </p:spPr>
        <p:txBody>
          <a:bodyPr vert="horz" lIns="91440" tIns="45720" rIns="91440" bIns="45720" rtlCol="0" anchor="ctr">
            <a:normAutofit/>
          </a:bodyPr>
          <a:lstStyle/>
          <a:p>
            <a:pPr algn="l">
              <a:lnSpc>
                <a:spcPct val="90000"/>
              </a:lnSpc>
            </a:pPr>
            <a:r>
              <a:rPr lang="en-US" sz="2800" kern="1200">
                <a:solidFill>
                  <a:srgbClr val="FFFFFF"/>
                </a:solidFill>
                <a:latin typeface="+mj-lt"/>
                <a:ea typeface="+mj-ea"/>
                <a:cs typeface="+mj-cs"/>
              </a:rPr>
              <a:t>October 2013</a:t>
            </a:r>
          </a:p>
        </p:txBody>
      </p:sp>
      <p:pic>
        <p:nvPicPr>
          <p:cNvPr id="2050" name="Picture 2" descr="Image result for gtx 330es">
            <a:extLst>
              <a:ext uri="{FF2B5EF4-FFF2-40B4-BE49-F238E27FC236}">
                <a16:creationId xmlns:a16="http://schemas.microsoft.com/office/drawing/2014/main" id="{9D9D89C0-4F37-48A6-9346-714D4418B91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155949" y="674161"/>
            <a:ext cx="5510653" cy="55106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D65F7BD-D2AA-43A3-8724-3F204AD1B9BB}"/>
              </a:ext>
            </a:extLst>
          </p:cNvPr>
          <p:cNvSpPr>
            <a:spLocks noGrp="1"/>
          </p:cNvSpPr>
          <p:nvPr>
            <p:ph type="sldNum" sz="quarter" idx="12"/>
          </p:nvPr>
        </p:nvSpPr>
        <p:spPr>
          <a:xfrm>
            <a:off x="8194857" y="6356350"/>
            <a:ext cx="469082" cy="365125"/>
          </a:xfrm>
          <a:noFill/>
        </p:spPr>
        <p:txBody>
          <a:bodyPr vert="horz" lIns="91440" tIns="45720" rIns="91440" bIns="45720" rtlCol="0" anchor="ctr">
            <a:normAutofit/>
          </a:bodyPr>
          <a:lstStyle/>
          <a:p>
            <a:pPr algn="l">
              <a:spcAft>
                <a:spcPts val="600"/>
              </a:spcAft>
            </a:pPr>
            <a:fld id="{8CCC93C7-37EB-4A4E-85FC-B3A37BFCB519}" type="slidenum">
              <a:rPr lang="en-US" smtClean="0"/>
              <a:pPr algn="l">
                <a:spcAft>
                  <a:spcPts val="600"/>
                </a:spcAft>
              </a:pPr>
              <a:t>219</a:t>
            </a:fld>
            <a:endParaRPr lang="en-US"/>
          </a:p>
        </p:txBody>
      </p:sp>
      <p:sp>
        <p:nvSpPr>
          <p:cNvPr id="5" name="TextBox 4">
            <a:extLst>
              <a:ext uri="{FF2B5EF4-FFF2-40B4-BE49-F238E27FC236}">
                <a16:creationId xmlns:a16="http://schemas.microsoft.com/office/drawing/2014/main" id="{DCDD8CE6-4260-4851-B383-42ACB3BC6CE5}"/>
              </a:ext>
            </a:extLst>
          </p:cNvPr>
          <p:cNvSpPr txBox="1"/>
          <p:nvPr/>
        </p:nvSpPr>
        <p:spPr>
          <a:xfrm>
            <a:off x="3352800" y="1371600"/>
            <a:ext cx="5311139" cy="1107996"/>
          </a:xfrm>
          <a:prstGeom prst="rect">
            <a:avLst/>
          </a:prstGeom>
          <a:noFill/>
        </p:spPr>
        <p:txBody>
          <a:bodyPr wrap="square" rtlCol="0">
            <a:spAutoFit/>
          </a:bodyPr>
          <a:lstStyle/>
          <a:p>
            <a:r>
              <a:rPr lang="en-US" sz="6600" dirty="0"/>
              <a:t>My GTX330ES</a:t>
            </a:r>
          </a:p>
        </p:txBody>
      </p:sp>
    </p:spTree>
    <p:extLst>
      <p:ext uri="{BB962C8B-B14F-4D97-AF65-F5344CB8AC3E}">
        <p14:creationId xmlns:p14="http://schemas.microsoft.com/office/powerpoint/2010/main" val="458853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AC4C72-FB9A-485D-8CD3-C5412351DE51}"/>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A3242FB5-48E2-4A0A-B5A0-2BE77E1BD84F}"/>
              </a:ext>
            </a:extLst>
          </p:cNvPr>
          <p:cNvSpPr>
            <a:spLocks noGrp="1"/>
          </p:cNvSpPr>
          <p:nvPr>
            <p:ph type="sldNum" sz="quarter" idx="12"/>
          </p:nvPr>
        </p:nvSpPr>
        <p:spPr>
          <a:xfrm>
            <a:off x="6553200" y="6356350"/>
            <a:ext cx="2133600" cy="365125"/>
          </a:xfrm>
        </p:spPr>
        <p:txBody>
          <a:bodyPr/>
          <a:lstStyle/>
          <a:p>
            <a:fld id="{8CCC93C7-37EB-4A4E-85FC-B3A37BFCB519}" type="slidenum">
              <a:rPr lang="en-US" smtClean="0"/>
              <a:pPr/>
              <a:t>22</a:t>
            </a:fld>
            <a:endParaRPr lang="en-US" dirty="0"/>
          </a:p>
        </p:txBody>
      </p:sp>
      <p:pic>
        <p:nvPicPr>
          <p:cNvPr id="5" name="Picture 4" descr="6.jpg">
            <a:extLst>
              <a:ext uri="{FF2B5EF4-FFF2-40B4-BE49-F238E27FC236}">
                <a16:creationId xmlns:a16="http://schemas.microsoft.com/office/drawing/2014/main" id="{74A7418A-C0BF-4887-AB7A-62F0CC397915}"/>
              </a:ext>
            </a:extLst>
          </p:cNvPr>
          <p:cNvPicPr>
            <a:picLocks noChangeAspect="1"/>
          </p:cNvPicPr>
          <p:nvPr/>
        </p:nvPicPr>
        <p:blipFill>
          <a:blip r:embed="rId2" cstate="print"/>
          <a:srcRect t="15388"/>
          <a:stretch>
            <a:fillRect/>
          </a:stretch>
        </p:blipFill>
        <p:spPr>
          <a:xfrm>
            <a:off x="0" y="2705261"/>
            <a:ext cx="9144000" cy="3351845"/>
          </a:xfrm>
          <a:prstGeom prst="rect">
            <a:avLst/>
          </a:prstGeom>
        </p:spPr>
      </p:pic>
      <p:pic>
        <p:nvPicPr>
          <p:cNvPr id="9" name="Picture 4" descr="http://upload.wikimedia.org/wikipedia/commons/8/88/Radar2.gif">
            <a:extLst>
              <a:ext uri="{FF2B5EF4-FFF2-40B4-BE49-F238E27FC236}">
                <a16:creationId xmlns:a16="http://schemas.microsoft.com/office/drawing/2014/main" id="{C1F6C568-212B-47C8-9AA6-98DE6876BB9E}"/>
              </a:ext>
            </a:extLst>
          </p:cNvPr>
          <p:cNvPicPr>
            <a:picLocks noChangeAspect="1" noChangeArrowheads="1" noCrop="1"/>
          </p:cNvPicPr>
          <p:nvPr/>
        </p:nvPicPr>
        <p:blipFill>
          <a:blip r:embed="rId3" cstate="print"/>
          <a:srcRect/>
          <a:stretch>
            <a:fillRect/>
          </a:stretch>
        </p:blipFill>
        <p:spPr bwMode="auto">
          <a:xfrm>
            <a:off x="2438400" y="257532"/>
            <a:ext cx="3848100" cy="3848101"/>
          </a:xfrm>
          <a:prstGeom prst="rect">
            <a:avLst/>
          </a:prstGeom>
          <a:noFill/>
        </p:spPr>
      </p:pic>
      <p:pic>
        <p:nvPicPr>
          <p:cNvPr id="10" name="Picture 4" descr="http://mysite.verizon.net/helen_woods/Educator/event2_details.aspx_files/h_logo.jpg">
            <a:extLst>
              <a:ext uri="{FF2B5EF4-FFF2-40B4-BE49-F238E27FC236}">
                <a16:creationId xmlns:a16="http://schemas.microsoft.com/office/drawing/2014/main" id="{6282654D-12ED-4AD5-8917-2E1B00388574}"/>
              </a:ext>
            </a:extLst>
          </p:cNvPr>
          <p:cNvPicPr>
            <a:picLocks noChangeAspect="1" noChangeArrowheads="1"/>
          </p:cNvPicPr>
          <p:nvPr/>
        </p:nvPicPr>
        <p:blipFill>
          <a:blip r:embed="rId4" cstate="print"/>
          <a:srcRect/>
          <a:stretch>
            <a:fillRect/>
          </a:stretch>
        </p:blipFill>
        <p:spPr bwMode="auto">
          <a:xfrm>
            <a:off x="0" y="6172200"/>
            <a:ext cx="1918698"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6">
            <a:extLst>
              <a:ext uri="{FF2B5EF4-FFF2-40B4-BE49-F238E27FC236}">
                <a16:creationId xmlns:a16="http://schemas.microsoft.com/office/drawing/2014/main" id="{24EDB735-F9FF-41EB-B2A6-B938A486A95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259455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6A757E7F-6189-47F9-BFD6-C740F6BB291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134148" name="Picture 4" descr="Image result for issues"/>
          <p:cNvPicPr>
            <a:picLocks noChangeAspect="1" noChangeArrowheads="1"/>
          </p:cNvPicPr>
          <p:nvPr/>
        </p:nvPicPr>
        <p:blipFill>
          <a:blip r:embed="rId4" cstate="print"/>
          <a:srcRect/>
          <a:stretch>
            <a:fillRect/>
          </a:stretch>
        </p:blipFill>
        <p:spPr bwMode="auto">
          <a:xfrm>
            <a:off x="5181600" y="4658359"/>
            <a:ext cx="3962400" cy="2199641"/>
          </a:xfrm>
          <a:prstGeom prst="rect">
            <a:avLst/>
          </a:prstGeom>
          <a:noFill/>
        </p:spPr>
      </p:pic>
      <p:sp>
        <p:nvSpPr>
          <p:cNvPr id="8" name="Rectangle 7"/>
          <p:cNvSpPr/>
          <p:nvPr/>
        </p:nvSpPr>
        <p:spPr>
          <a:xfrm>
            <a:off x="230832" y="0"/>
            <a:ext cx="1601721"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220</a:t>
            </a:fld>
            <a:endParaRPr lang="en-US" sz="2400" b="1" dirty="0"/>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p:cNvSpPr/>
          <p:nvPr/>
        </p:nvSpPr>
        <p:spPr>
          <a:xfrm>
            <a:off x="457200" y="1447800"/>
            <a:ext cx="8153400" cy="3231654"/>
          </a:xfrm>
          <a:prstGeom prst="rect">
            <a:avLst/>
          </a:prstGeom>
        </p:spPr>
        <p:txBody>
          <a:bodyPr wrap="square">
            <a:spAutoFit/>
          </a:bodyPr>
          <a:lstStyle/>
          <a:p>
            <a:pPr>
              <a:buFont typeface="Arial" pitchFamily="34" charset="0"/>
              <a:buChar char="•"/>
            </a:pPr>
            <a:r>
              <a:rPr lang="en-US" sz="4400" b="1" dirty="0">
                <a:effectLst>
                  <a:outerShdw blurRad="38100" dist="38100" dir="2700000" algn="tl">
                    <a:srgbClr val="000000">
                      <a:alpha val="43137"/>
                    </a:srgbClr>
                  </a:outerShdw>
                </a:effectLst>
              </a:rPr>
              <a:t>Common Installation Issues:</a:t>
            </a:r>
          </a:p>
          <a:p>
            <a:pPr lvl="1">
              <a:buFont typeface="Arial" pitchFamily="34" charset="0"/>
              <a:buChar char="•"/>
            </a:pPr>
            <a:r>
              <a:rPr lang="en-US" sz="3200" dirty="0">
                <a:effectLst>
                  <a:outerShdw blurRad="38100" dist="38100" dir="2700000" algn="tl">
                    <a:srgbClr val="000000">
                      <a:alpha val="43137"/>
                    </a:srgbClr>
                  </a:outerShdw>
                </a:effectLst>
              </a:rPr>
              <a:t>UAT code disagrees with transponder code</a:t>
            </a:r>
          </a:p>
          <a:p>
            <a:pPr lvl="1">
              <a:buFont typeface="Arial" pitchFamily="34" charset="0"/>
              <a:buChar char="•"/>
            </a:pPr>
            <a:r>
              <a:rPr lang="en-US" sz="3200" dirty="0">
                <a:effectLst>
                  <a:outerShdw blurRad="38100" dist="38100" dir="2700000" algn="tl">
                    <a:srgbClr val="000000">
                      <a:alpha val="43137"/>
                    </a:srgbClr>
                  </a:outerShdw>
                </a:effectLst>
              </a:rPr>
              <a:t>Software incompatibility</a:t>
            </a:r>
          </a:p>
          <a:p>
            <a:pPr lvl="1">
              <a:buFont typeface="Arial" pitchFamily="34" charset="0"/>
              <a:buChar char="•"/>
            </a:pPr>
            <a:r>
              <a:rPr lang="en-US" sz="3200" dirty="0">
                <a:effectLst>
                  <a:outerShdw blurRad="38100" dist="38100" dir="2700000" algn="tl">
                    <a:srgbClr val="000000">
                      <a:alpha val="43137"/>
                    </a:srgbClr>
                  </a:outerShdw>
                </a:effectLst>
              </a:rPr>
              <a:t>Wrong / partial ICAO code or Flight ID</a:t>
            </a:r>
          </a:p>
          <a:p>
            <a:pPr lvl="1">
              <a:buFont typeface="Arial" pitchFamily="34" charset="0"/>
              <a:buChar char="•"/>
            </a:pPr>
            <a:r>
              <a:rPr lang="en-US" sz="3200" dirty="0">
                <a:effectLst>
                  <a:outerShdw blurRad="38100" dist="38100" dir="2700000" algn="tl">
                    <a:srgbClr val="000000">
                      <a:alpha val="43137"/>
                    </a:srgbClr>
                  </a:outerShdw>
                </a:effectLst>
              </a:rPr>
              <a:t>Incorrect flight identification, </a:t>
            </a:r>
          </a:p>
          <a:p>
            <a:pPr lvl="1">
              <a:buFont typeface="Arial" pitchFamily="34" charset="0"/>
              <a:buChar char="•"/>
            </a:pPr>
            <a:r>
              <a:rPr lang="en-US" sz="3200" dirty="0">
                <a:effectLst>
                  <a:outerShdw blurRad="38100" dist="38100" dir="2700000" algn="tl">
                    <a:srgbClr val="000000">
                      <a:alpha val="43137"/>
                    </a:srgbClr>
                  </a:outerShdw>
                </a:effectLst>
              </a:rPr>
              <a:t>Dual-Out boxes using different ICAO codes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7BDAD86A-3CC2-4AAB-8389-2EF7AE75937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221</a:t>
            </a:fld>
            <a:endParaRPr lang="en-US" sz="2400" b="1" dirty="0"/>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FAA-ADS-B.jpg"/>
          <p:cNvPicPr>
            <a:picLocks noChangeAspect="1"/>
          </p:cNvPicPr>
          <p:nvPr/>
        </p:nvPicPr>
        <p:blipFill>
          <a:blip r:embed="rId5" cstate="print"/>
          <a:stretch>
            <a:fillRect/>
          </a:stretch>
        </p:blipFill>
        <p:spPr>
          <a:xfrm>
            <a:off x="0" y="1524000"/>
            <a:ext cx="9144000" cy="3420917"/>
          </a:xfrm>
          <a:prstGeom prst="rect">
            <a:avLst/>
          </a:prstGeom>
        </p:spPr>
      </p:pic>
      <p:sp>
        <p:nvSpPr>
          <p:cNvPr id="14" name="Rectangle 13"/>
          <p:cNvSpPr/>
          <p:nvPr/>
        </p:nvSpPr>
        <p:spPr>
          <a:xfrm>
            <a:off x="1752600" y="5029200"/>
            <a:ext cx="540109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a:t>
            </a:r>
            <a:r>
              <a:rPr lang="en-US" sz="5400" b="1" cap="none" spc="50" baseline="3000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st</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a:t>
            </a:r>
            <a:r>
              <a:rPr lang="en-US" sz="5400" b="1" cap="none" spc="50" baseline="3000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nd</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&amp; 3</a:t>
            </a:r>
            <a:r>
              <a:rPr lang="en-US" sz="5400" b="1" cap="none" spc="50" baseline="3000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rd</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Tries</a:t>
            </a:r>
          </a:p>
        </p:txBody>
      </p:sp>
      <p:pic>
        <p:nvPicPr>
          <p:cNvPr id="2050" name="Picture 2" descr="http://www.transpanish.biz/translation_blog/wp-content/uploads/2014/06/huh-word.gif"/>
          <p:cNvPicPr>
            <a:picLocks noChangeAspect="1" noChangeArrowheads="1"/>
          </p:cNvPicPr>
          <p:nvPr/>
        </p:nvPicPr>
        <p:blipFill>
          <a:blip r:embed="rId6" cstate="print"/>
          <a:srcRect/>
          <a:stretch>
            <a:fillRect/>
          </a:stretch>
        </p:blipFill>
        <p:spPr bwMode="auto">
          <a:xfrm>
            <a:off x="6629400" y="3581399"/>
            <a:ext cx="2381250" cy="3276601"/>
          </a:xfrm>
          <a:prstGeom prst="rect">
            <a:avLst/>
          </a:prstGeom>
          <a:noFill/>
        </p:spPr>
      </p:pic>
      <p:pic>
        <p:nvPicPr>
          <p:cNvPr id="107522" name="Picture 2" descr="http://www.gifmania.co.uk/Objects-Animated-Gifs/Animated-Office-supplies/Rubber-Stamps/Rubber-Stamp-Rejected-82158.gif"/>
          <p:cNvPicPr>
            <a:picLocks noChangeAspect="1" noChangeArrowheads="1" noCrop="1"/>
          </p:cNvPicPr>
          <p:nvPr/>
        </p:nvPicPr>
        <p:blipFill>
          <a:blip r:embed="rId7" cstate="print"/>
          <a:srcRect/>
          <a:stretch>
            <a:fillRect/>
          </a:stretch>
        </p:blipFill>
        <p:spPr bwMode="auto">
          <a:xfrm>
            <a:off x="0" y="3581400"/>
            <a:ext cx="1905000" cy="1905001"/>
          </a:xfrm>
          <a:prstGeom prst="rect">
            <a:avLst/>
          </a:prstGeom>
          <a:noFill/>
        </p:spPr>
      </p:pic>
      <p:pic>
        <p:nvPicPr>
          <p:cNvPr id="11" name="Picture 10" descr="FAA-ADS-B.jpg"/>
          <p:cNvPicPr>
            <a:picLocks noChangeAspect="1"/>
          </p:cNvPicPr>
          <p:nvPr/>
        </p:nvPicPr>
        <p:blipFill>
          <a:blip r:embed="rId5" cstate="print"/>
          <a:srcRect l="10000" t="20047" r="57500" b="71043"/>
          <a:stretch>
            <a:fillRect/>
          </a:stretch>
        </p:blipFill>
        <p:spPr>
          <a:xfrm>
            <a:off x="914400" y="1752600"/>
            <a:ext cx="7429501" cy="762000"/>
          </a:xfrm>
          <a:prstGeom prst="rect">
            <a:avLst/>
          </a:prstGeom>
        </p:spPr>
      </p:pic>
      <p:sp>
        <p:nvSpPr>
          <p:cNvPr id="13" name="Rectangle 12"/>
          <p:cNvSpPr/>
          <p:nvPr/>
        </p:nvSpPr>
        <p:spPr>
          <a:xfrm>
            <a:off x="5257800" y="5791200"/>
            <a:ext cx="955711"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X1</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E6941798-E77F-4107-AE83-D21198A2BA1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8" name="Rectangle 7"/>
          <p:cNvSpPr/>
          <p:nvPr/>
        </p:nvSpPr>
        <p:spPr>
          <a:xfrm>
            <a:off x="230832" y="0"/>
            <a:ext cx="1601721"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222</a:t>
            </a:fld>
            <a:endParaRPr lang="en-US" sz="2400" b="1" dirty="0"/>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6394984"/>
            <a:ext cx="1295400" cy="4630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https://spark.adobe.com/page/RJ1q6PsVbOAWx/images/db2646e4-fc69-48fa-9e41-3bcb866399d1.jpg?asset_id=2d3ef521-e21f-4457-8801-d4478653f1ac&amp;img_etag=54dd7499e51738cffe4c5ee6cd162451&amp;size=2560"/>
          <p:cNvPicPr>
            <a:picLocks noChangeAspect="1" noChangeArrowheads="1"/>
          </p:cNvPicPr>
          <p:nvPr/>
        </p:nvPicPr>
        <p:blipFill>
          <a:blip r:embed="rId5" cstate="print"/>
          <a:srcRect/>
          <a:stretch>
            <a:fillRect/>
          </a:stretch>
        </p:blipFill>
        <p:spPr bwMode="auto">
          <a:xfrm>
            <a:off x="0" y="1523999"/>
            <a:ext cx="5002667" cy="3551699"/>
          </a:xfrm>
          <a:prstGeom prst="rect">
            <a:avLst/>
          </a:prstGeom>
          <a:noFill/>
        </p:spPr>
      </p:pic>
      <p:pic>
        <p:nvPicPr>
          <p:cNvPr id="2052" name="Picture 4" descr="https://spark.adobe.com/page/RJ1q6PsVbOAWx/images/670244b9-95f1-416f-a243-f294f3db8050.jpg?asset_id=527435b8-4997-4a03-ad9e-8721664fcbf0&amp;img_etag=eee93e26ddbb41155daf67eb9b1332d0&amp;size=2560"/>
          <p:cNvPicPr>
            <a:picLocks noChangeAspect="1" noChangeArrowheads="1"/>
          </p:cNvPicPr>
          <p:nvPr/>
        </p:nvPicPr>
        <p:blipFill>
          <a:blip r:embed="rId6" cstate="print"/>
          <a:srcRect/>
          <a:stretch>
            <a:fillRect/>
          </a:stretch>
        </p:blipFill>
        <p:spPr bwMode="auto">
          <a:xfrm>
            <a:off x="3819055" y="1524000"/>
            <a:ext cx="5324945" cy="3551698"/>
          </a:xfrm>
          <a:prstGeom prst="rect">
            <a:avLst/>
          </a:prstGeom>
          <a:noFill/>
        </p:spPr>
      </p:pic>
      <p:sp>
        <p:nvSpPr>
          <p:cNvPr id="10" name="Rectangle 9"/>
          <p:cNvSpPr/>
          <p:nvPr/>
        </p:nvSpPr>
        <p:spPr>
          <a:xfrm>
            <a:off x="0" y="5089686"/>
            <a:ext cx="9143999" cy="1754326"/>
          </a:xfrm>
          <a:prstGeom prst="rect">
            <a:avLst/>
          </a:prstGeom>
          <a:solidFill>
            <a:srgbClr val="0070C0">
              <a:alpha val="54000"/>
            </a:srgbClr>
          </a:solidFill>
        </p:spPr>
        <p:txBody>
          <a:bodyPr wrap="square">
            <a:spAutoFit/>
          </a:bodyPr>
          <a:lstStyle/>
          <a:p>
            <a:pPr algn="ctr"/>
            <a:r>
              <a:rPr lang="en-US" sz="3600" b="1" dirty="0">
                <a:solidFill>
                  <a:schemeClr val="bg1"/>
                </a:solidFill>
                <a:effectLst>
                  <a:outerShdw blurRad="38100" dist="38100" dir="2700000" algn="tl">
                    <a:srgbClr val="000000">
                      <a:alpha val="43137"/>
                    </a:srgbClr>
                  </a:outerShdw>
                </a:effectLst>
              </a:rPr>
              <a:t>ADS-B ground testing equipment, as shown here, can verify all parameters are correct before you fly.</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Image result for non performing emitters">
            <a:extLst>
              <a:ext uri="{FF2B5EF4-FFF2-40B4-BE49-F238E27FC236}">
                <a16:creationId xmlns:a16="http://schemas.microsoft.com/office/drawing/2014/main" id="{1D6FEB1F-2722-4DEC-A3AB-6C167694E20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96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C27DB7B-02E8-415D-AE17-A41A0884305D}"/>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8CCC93C7-37EB-4A4E-85FC-B3A37BFCB519}" type="slidenum">
              <a:rPr lang="en-US">
                <a:solidFill>
                  <a:srgbClr val="FFFFFF"/>
                </a:solidFill>
              </a:rPr>
              <a:pPr>
                <a:spcAft>
                  <a:spcPts val="600"/>
                </a:spcAft>
              </a:pPr>
              <a:t>223</a:t>
            </a:fld>
            <a:endParaRPr lang="en-US">
              <a:solidFill>
                <a:srgbClr val="FFFFFF"/>
              </a:solidFill>
            </a:endParaRPr>
          </a:p>
        </p:txBody>
      </p:sp>
      <p:sp>
        <p:nvSpPr>
          <p:cNvPr id="5" name="TextBox 4">
            <a:extLst>
              <a:ext uri="{FF2B5EF4-FFF2-40B4-BE49-F238E27FC236}">
                <a16:creationId xmlns:a16="http://schemas.microsoft.com/office/drawing/2014/main" id="{B7F6365B-F9A3-405A-BF00-657D780DF912}"/>
              </a:ext>
            </a:extLst>
          </p:cNvPr>
          <p:cNvSpPr txBox="1"/>
          <p:nvPr/>
        </p:nvSpPr>
        <p:spPr>
          <a:xfrm>
            <a:off x="1676400" y="1447800"/>
            <a:ext cx="6248400" cy="1015663"/>
          </a:xfrm>
          <a:prstGeom prst="rect">
            <a:avLst/>
          </a:prstGeom>
          <a:noFill/>
        </p:spPr>
        <p:txBody>
          <a:bodyPr wrap="square" rtlCol="0">
            <a:spAutoFit/>
          </a:bodyPr>
          <a:lstStyle/>
          <a:p>
            <a:pPr algn="ctr"/>
            <a:r>
              <a:rPr lang="en-US" sz="6000" dirty="0"/>
              <a:t>Non-Performing</a:t>
            </a:r>
          </a:p>
        </p:txBody>
      </p:sp>
      <p:sp>
        <p:nvSpPr>
          <p:cNvPr id="6" name="TextBox 5">
            <a:extLst>
              <a:ext uri="{FF2B5EF4-FFF2-40B4-BE49-F238E27FC236}">
                <a16:creationId xmlns:a16="http://schemas.microsoft.com/office/drawing/2014/main" id="{21B89B13-9CB2-4679-98A4-7E32B6216362}"/>
              </a:ext>
            </a:extLst>
          </p:cNvPr>
          <p:cNvSpPr txBox="1"/>
          <p:nvPr/>
        </p:nvSpPr>
        <p:spPr>
          <a:xfrm>
            <a:off x="1676400" y="4038600"/>
            <a:ext cx="6096000" cy="1015663"/>
          </a:xfrm>
          <a:prstGeom prst="rect">
            <a:avLst/>
          </a:prstGeom>
          <a:noFill/>
        </p:spPr>
        <p:txBody>
          <a:bodyPr wrap="square" rtlCol="0">
            <a:spAutoFit/>
          </a:bodyPr>
          <a:lstStyle/>
          <a:p>
            <a:pPr algn="ctr"/>
            <a:r>
              <a:rPr lang="en-US" sz="6000" dirty="0"/>
              <a:t>Emitters (NPE)</a:t>
            </a:r>
          </a:p>
        </p:txBody>
      </p:sp>
    </p:spTree>
    <p:extLst>
      <p:ext uri="{BB962C8B-B14F-4D97-AF65-F5344CB8AC3E}">
        <p14:creationId xmlns:p14="http://schemas.microsoft.com/office/powerpoint/2010/main" val="74658044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081E7-F346-45D5-8EE1-83D15EB6E7F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D597FB4-0618-401B-85D7-9B99DACB0C2C}"/>
              </a:ext>
            </a:extLst>
          </p:cNvPr>
          <p:cNvSpPr>
            <a:spLocks noGrp="1"/>
          </p:cNvSpPr>
          <p:nvPr>
            <p:ph idx="1"/>
          </p:nvPr>
        </p:nvSpPr>
        <p:spPr/>
        <p:txBody>
          <a:bodyPr>
            <a:normAutofit lnSpcReduction="10000"/>
          </a:bodyPr>
          <a:lstStyle/>
          <a:p>
            <a:r>
              <a:rPr lang="en-US" sz="6600" b="1" dirty="0">
                <a:solidFill>
                  <a:srgbClr val="FF0000"/>
                </a:solidFill>
              </a:rPr>
              <a:t>7,700</a:t>
            </a:r>
            <a:r>
              <a:rPr lang="en-US" dirty="0"/>
              <a:t> aircraft with NPE</a:t>
            </a:r>
          </a:p>
          <a:p>
            <a:r>
              <a:rPr lang="en-US" dirty="0"/>
              <a:t>ADS-B was likely installed more than four years ago or prior to changes made in the mandate and implemented over the years after its initial announcement. </a:t>
            </a:r>
          </a:p>
          <a:p>
            <a:r>
              <a:rPr lang="en-US" dirty="0"/>
              <a:t>Some, however, may be a result of an improper installation or equipment configuration</a:t>
            </a:r>
          </a:p>
        </p:txBody>
      </p:sp>
      <p:sp>
        <p:nvSpPr>
          <p:cNvPr id="4" name="Slide Number Placeholder 3">
            <a:extLst>
              <a:ext uri="{FF2B5EF4-FFF2-40B4-BE49-F238E27FC236}">
                <a16:creationId xmlns:a16="http://schemas.microsoft.com/office/drawing/2014/main" id="{661B28E2-BC81-4357-8121-48E19691DBE5}"/>
              </a:ext>
            </a:extLst>
          </p:cNvPr>
          <p:cNvSpPr>
            <a:spLocks noGrp="1"/>
          </p:cNvSpPr>
          <p:nvPr>
            <p:ph type="sldNum" sz="quarter" idx="12"/>
          </p:nvPr>
        </p:nvSpPr>
        <p:spPr/>
        <p:txBody>
          <a:bodyPr/>
          <a:lstStyle/>
          <a:p>
            <a:fld id="{8CCC93C7-37EB-4A4E-85FC-B3A37BFCB519}" type="slidenum">
              <a:rPr lang="en-US" smtClean="0"/>
              <a:pPr/>
              <a:t>224</a:t>
            </a:fld>
            <a:endParaRPr lang="en-US" dirty="0"/>
          </a:p>
        </p:txBody>
      </p:sp>
      <p:pic>
        <p:nvPicPr>
          <p:cNvPr id="1026" name="Picture 2">
            <a:extLst>
              <a:ext uri="{FF2B5EF4-FFF2-40B4-BE49-F238E27FC236}">
                <a16:creationId xmlns:a16="http://schemas.microsoft.com/office/drawing/2014/main" id="{E93D54D8-55CB-4293-8EDE-9E9DD09C0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704" y="322263"/>
            <a:ext cx="3700591" cy="10953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10%">
            <a:extLst>
              <a:ext uri="{FF2B5EF4-FFF2-40B4-BE49-F238E27FC236}">
                <a16:creationId xmlns:a16="http://schemas.microsoft.com/office/drawing/2014/main" id="{EB9EE84B-25E8-437B-93BB-707E71DAD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816591"/>
            <a:ext cx="2019300" cy="1773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99551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DE777-78CB-4B23-85E3-E2FB44BDD987}"/>
              </a:ext>
            </a:extLst>
          </p:cNvPr>
          <p:cNvSpPr>
            <a:spLocks noGrp="1"/>
          </p:cNvSpPr>
          <p:nvPr>
            <p:ph type="title"/>
          </p:nvPr>
        </p:nvSpPr>
        <p:spPr/>
        <p:txBody>
          <a:bodyPr>
            <a:normAutofit fontScale="90000"/>
          </a:bodyPr>
          <a:lstStyle/>
          <a:p>
            <a:pPr algn="l"/>
            <a:r>
              <a:rPr lang="en-US" dirty="0"/>
              <a:t>Some common reasons the emitter may not be transmitting:</a:t>
            </a:r>
            <a:br>
              <a:rPr lang="en-US" dirty="0"/>
            </a:br>
            <a:endParaRPr lang="en-US" dirty="0"/>
          </a:p>
        </p:txBody>
      </p:sp>
      <p:sp>
        <p:nvSpPr>
          <p:cNvPr id="3" name="Content Placeholder 2">
            <a:extLst>
              <a:ext uri="{FF2B5EF4-FFF2-40B4-BE49-F238E27FC236}">
                <a16:creationId xmlns:a16="http://schemas.microsoft.com/office/drawing/2014/main" id="{EE8CD0DD-6C09-4F08-83A9-06B15F980434}"/>
              </a:ext>
            </a:extLst>
          </p:cNvPr>
          <p:cNvSpPr>
            <a:spLocks noGrp="1"/>
          </p:cNvSpPr>
          <p:nvPr>
            <p:ph idx="1"/>
          </p:nvPr>
        </p:nvSpPr>
        <p:spPr/>
        <p:txBody>
          <a:bodyPr>
            <a:normAutofit fontScale="85000" lnSpcReduction="10000"/>
          </a:bodyPr>
          <a:lstStyle/>
          <a:p>
            <a:r>
              <a:rPr lang="en-US" b="1" dirty="0">
                <a:solidFill>
                  <a:srgbClr val="FF0000"/>
                </a:solidFill>
              </a:rPr>
              <a:t>Incorrect software version or improper configuration. </a:t>
            </a:r>
            <a:r>
              <a:rPr lang="en-US" dirty="0"/>
              <a:t>Either issue can reduce the accuracy of the aircraft’s position</a:t>
            </a:r>
          </a:p>
          <a:p>
            <a:r>
              <a:rPr lang="en-US" b="1" dirty="0">
                <a:solidFill>
                  <a:srgbClr val="FF0000"/>
                </a:solidFill>
              </a:rPr>
              <a:t>Incorrect emitter category. </a:t>
            </a:r>
            <a:r>
              <a:rPr lang="en-US" dirty="0"/>
              <a:t>This happens when the ADS-B system transmits the wrong emitter category based on its maximum take-off weight</a:t>
            </a:r>
          </a:p>
          <a:p>
            <a:r>
              <a:rPr lang="en-US" b="1" dirty="0">
                <a:solidFill>
                  <a:srgbClr val="FF0000"/>
                </a:solidFill>
              </a:rPr>
              <a:t>Incorrect Flight ID. </a:t>
            </a:r>
            <a:r>
              <a:rPr lang="en-US" dirty="0"/>
              <a:t>This happens when the aircraft’s registration for Mode S doesn’t match the Flight ID</a:t>
            </a:r>
          </a:p>
          <a:p>
            <a:r>
              <a:rPr lang="en-US" b="1" dirty="0">
                <a:solidFill>
                  <a:srgbClr val="FF0000"/>
                </a:solidFill>
              </a:rPr>
              <a:t>Transmitting airborne data. </a:t>
            </a:r>
            <a:r>
              <a:rPr lang="en-US" dirty="0"/>
              <a:t>An error when the signal is transmitting but the aircraft is on the ground</a:t>
            </a:r>
          </a:p>
          <a:p>
            <a:endParaRPr lang="en-US" dirty="0"/>
          </a:p>
        </p:txBody>
      </p:sp>
      <p:sp>
        <p:nvSpPr>
          <p:cNvPr id="4" name="Slide Number Placeholder 3">
            <a:extLst>
              <a:ext uri="{FF2B5EF4-FFF2-40B4-BE49-F238E27FC236}">
                <a16:creationId xmlns:a16="http://schemas.microsoft.com/office/drawing/2014/main" id="{617FD6DB-1D65-4341-B2AE-A3FADB9D1A0F}"/>
              </a:ext>
            </a:extLst>
          </p:cNvPr>
          <p:cNvSpPr>
            <a:spLocks noGrp="1"/>
          </p:cNvSpPr>
          <p:nvPr>
            <p:ph type="sldNum" sz="quarter" idx="12"/>
          </p:nvPr>
        </p:nvSpPr>
        <p:spPr/>
        <p:txBody>
          <a:bodyPr/>
          <a:lstStyle/>
          <a:p>
            <a:fld id="{8CCC93C7-37EB-4A4E-85FC-B3A37BFCB519}" type="slidenum">
              <a:rPr lang="en-US" smtClean="0"/>
              <a:pPr/>
              <a:t>225</a:t>
            </a:fld>
            <a:endParaRPr lang="en-US" dirty="0"/>
          </a:p>
        </p:txBody>
      </p:sp>
      <p:pic>
        <p:nvPicPr>
          <p:cNvPr id="5" name="Picture 2">
            <a:extLst>
              <a:ext uri="{FF2B5EF4-FFF2-40B4-BE49-F238E27FC236}">
                <a16:creationId xmlns:a16="http://schemas.microsoft.com/office/drawing/2014/main" id="{87E0E113-2955-44EE-9839-27B23C43B5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75" y="609600"/>
            <a:ext cx="238125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82703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AD6248F2-8AF3-4446-B3E9-AC561E2B1CF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230832" y="0"/>
            <a:ext cx="1601721"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226</a:t>
            </a:fld>
            <a:endParaRPr lang="en-US" sz="2400" b="1" dirty="0"/>
          </a:p>
        </p:txBody>
      </p:sp>
      <p:sp>
        <p:nvSpPr>
          <p:cNvPr id="10" name="Rectangle 9"/>
          <p:cNvSpPr/>
          <p:nvPr/>
        </p:nvSpPr>
        <p:spPr>
          <a:xfrm>
            <a:off x="-152400" y="3200400"/>
            <a:ext cx="4343400" cy="2862322"/>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000" b="1" cap="none" spc="0" dirty="0">
                <a:ln w="50800"/>
                <a:solidFill>
                  <a:srgbClr val="FF0000"/>
                </a:solidFill>
                <a:effectLst>
                  <a:outerShdw blurRad="38100" dist="38100" dir="2700000" algn="tl">
                    <a:srgbClr val="000000">
                      <a:alpha val="43137"/>
                    </a:srgbClr>
                  </a:outerShdw>
                </a:effectLst>
              </a:rPr>
              <a:t>ADS-B “In”  apps &amp; Receivers</a:t>
            </a:r>
          </a:p>
        </p:txBody>
      </p:sp>
      <p:pic>
        <p:nvPicPr>
          <p:cNvPr id="91138" name="Picture 2" descr="https://www.sportys.com/media/catalog/product/cache/2/image/400x/040ec09b1e35df139433887a97daa66f/s/t/stratus_2_1200.jpg"/>
          <p:cNvPicPr>
            <a:picLocks noChangeAspect="1" noChangeArrowheads="1"/>
          </p:cNvPicPr>
          <p:nvPr/>
        </p:nvPicPr>
        <p:blipFill>
          <a:blip r:embed="rId5" cstate="print"/>
          <a:srcRect/>
          <a:stretch>
            <a:fillRect/>
          </a:stretch>
        </p:blipFill>
        <p:spPr bwMode="auto">
          <a:xfrm>
            <a:off x="3657600" y="2314864"/>
            <a:ext cx="5486400" cy="3730752"/>
          </a:xfrm>
          <a:prstGeom prst="rect">
            <a:avLst/>
          </a:prstGeom>
          <a:noFill/>
          <a:effectLst>
            <a:softEdge rad="63500"/>
          </a:effectLst>
        </p:spPr>
      </p:pic>
      <p:pic>
        <p:nvPicPr>
          <p:cNvPr id="11" name="Picture 2" descr="Image result for puzzle transparent"/>
          <p:cNvPicPr>
            <a:picLocks noChangeAspect="1" noChangeArrowheads="1"/>
          </p:cNvPicPr>
          <p:nvPr/>
        </p:nvPicPr>
        <p:blipFill>
          <a:blip r:embed="rId6" cstate="print"/>
          <a:srcRect/>
          <a:stretch>
            <a:fillRect/>
          </a:stretch>
        </p:blipFill>
        <p:spPr bwMode="auto">
          <a:xfrm>
            <a:off x="0" y="1600200"/>
            <a:ext cx="1828800" cy="1828800"/>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FEB2E-22B8-4D6C-B3F7-09591962C917}"/>
              </a:ext>
            </a:extLst>
          </p:cNvPr>
          <p:cNvSpPr>
            <a:spLocks noGrp="1"/>
          </p:cNvSpPr>
          <p:nvPr>
            <p:ph type="title"/>
          </p:nvPr>
        </p:nvSpPr>
        <p:spPr>
          <a:xfrm>
            <a:off x="4629586" y="1783959"/>
            <a:ext cx="4133413" cy="2889114"/>
          </a:xfrm>
        </p:spPr>
        <p:txBody>
          <a:bodyPr vert="horz" lIns="91440" tIns="45720" rIns="91440" bIns="45720" rtlCol="0" anchor="b">
            <a:normAutofit fontScale="90000"/>
          </a:bodyPr>
          <a:lstStyle/>
          <a:p>
            <a:pPr algn="l">
              <a:lnSpc>
                <a:spcPct val="90000"/>
              </a:lnSpc>
            </a:pPr>
            <a:r>
              <a:rPr lang="en-US" sz="6000" b="1" dirty="0">
                <a:effectLst>
                  <a:outerShdw blurRad="38100" dist="38100" dir="2700000" algn="tl">
                    <a:srgbClr val="000000">
                      <a:alpha val="43137"/>
                    </a:srgbClr>
                  </a:outerShdw>
                </a:effectLst>
              </a:rPr>
              <a:t>Traffic (</a:t>
            </a:r>
            <a:r>
              <a:rPr lang="en-US" sz="6000" b="1" dirty="0">
                <a:solidFill>
                  <a:srgbClr val="FFC000"/>
                </a:solidFill>
                <a:effectLst>
                  <a:outerShdw blurRad="38100" dist="38100" dir="2700000" algn="tl">
                    <a:srgbClr val="000000">
                      <a:alpha val="43137"/>
                    </a:srgbClr>
                  </a:outerShdw>
                </a:effectLst>
              </a:rPr>
              <a:t>T</a:t>
            </a:r>
            <a:r>
              <a:rPr lang="en-US" sz="6000" b="1" dirty="0">
                <a:effectLst>
                  <a:outerShdw blurRad="38100" dist="38100" dir="2700000" algn="tl">
                    <a:srgbClr val="000000">
                      <a:alpha val="43137"/>
                    </a:srgbClr>
                  </a:outerShdw>
                </a:effectLst>
              </a:rPr>
              <a:t>IS-B) &amp; Weather (</a:t>
            </a:r>
            <a:r>
              <a:rPr lang="en-US" sz="6000" b="1" dirty="0">
                <a:solidFill>
                  <a:srgbClr val="FFC000"/>
                </a:solidFill>
                <a:effectLst>
                  <a:outerShdw blurRad="38100" dist="38100" dir="2700000" algn="tl">
                    <a:srgbClr val="000000">
                      <a:alpha val="43137"/>
                    </a:srgbClr>
                  </a:outerShdw>
                </a:effectLst>
              </a:rPr>
              <a:t>F</a:t>
            </a:r>
            <a:r>
              <a:rPr lang="en-US" sz="6000" b="1" dirty="0">
                <a:effectLst>
                  <a:outerShdw blurRad="38100" dist="38100" dir="2700000" algn="tl">
                    <a:srgbClr val="000000">
                      <a:alpha val="43137"/>
                    </a:srgbClr>
                  </a:outerShdw>
                </a:effectLst>
              </a:rPr>
              <a:t>IS-B)</a:t>
            </a: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Related image">
            <a:extLst>
              <a:ext uri="{FF2B5EF4-FFF2-40B4-BE49-F238E27FC236}">
                <a16:creationId xmlns:a16="http://schemas.microsoft.com/office/drawing/2014/main" id="{EA36C57A-17FA-4D41-98B9-C28FC8C078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295" r="295"/>
          <a:stretch/>
        </p:blipFill>
        <p:spPr bwMode="auto">
          <a:xfrm>
            <a:off x="20" y="10"/>
            <a:ext cx="4518095"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D583DD8-F827-45B3-85C8-0FA96E28C872}"/>
              </a:ext>
            </a:extLst>
          </p:cNvPr>
          <p:cNvSpPr>
            <a:spLocks noGrp="1"/>
          </p:cNvSpPr>
          <p:nvPr>
            <p:ph type="sldNum" sz="quarter" idx="12"/>
          </p:nvPr>
        </p:nvSpPr>
        <p:spPr>
          <a:xfrm>
            <a:off x="8252460" y="603504"/>
            <a:ext cx="411480" cy="548640"/>
          </a:xfrm>
          <a:prstGeom prst="ellipse">
            <a:avLst/>
          </a:prstGeom>
          <a:solidFill>
            <a:srgbClr val="7F7F7F"/>
          </a:solidFill>
        </p:spPr>
        <p:txBody>
          <a:bodyPr vert="horz" lIns="91440" tIns="45720" rIns="91440" bIns="45720" rtlCol="0" anchor="ctr">
            <a:normAutofit fontScale="62500" lnSpcReduction="20000"/>
          </a:bodyPr>
          <a:lstStyle/>
          <a:p>
            <a:pPr algn="ctr">
              <a:spcAft>
                <a:spcPts val="600"/>
              </a:spcAft>
              <a:defRPr/>
            </a:pPr>
            <a:fld id="{8CCC93C7-37EB-4A4E-85FC-B3A37BFCB519}" type="slidenum">
              <a:rPr lang="en-US" sz="1300">
                <a:solidFill>
                  <a:srgbClr val="FFFFFF"/>
                </a:solidFill>
                <a:latin typeface="Calibri" panose="020F0502020204030204"/>
              </a:rPr>
              <a:pPr algn="ctr">
                <a:spcAft>
                  <a:spcPts val="600"/>
                </a:spcAft>
                <a:defRPr/>
              </a:pPr>
              <a:t>227</a:t>
            </a:fld>
            <a:endParaRPr lang="en-US" sz="1300">
              <a:solidFill>
                <a:srgbClr val="FFFFFF"/>
              </a:solidFill>
              <a:latin typeface="Calibri" panose="020F0502020204030204"/>
            </a:endParaRPr>
          </a:p>
        </p:txBody>
      </p:sp>
    </p:spTree>
    <p:extLst>
      <p:ext uri="{BB962C8B-B14F-4D97-AF65-F5344CB8AC3E}">
        <p14:creationId xmlns:p14="http://schemas.microsoft.com/office/powerpoint/2010/main" val="33272179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B225BD42-86E7-4960-868F-F32A237D796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6172200"/>
            <a:ext cx="1918694" cy="685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230832" y="0"/>
            <a:ext cx="1601721"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228</a:t>
            </a:fld>
            <a:endParaRPr lang="en-US" sz="2400" b="1" dirty="0"/>
          </a:p>
        </p:txBody>
      </p:sp>
      <p:pic>
        <p:nvPicPr>
          <p:cNvPr id="2050" name="Picture 2" descr="PaidForMarketShare2"/>
          <p:cNvPicPr>
            <a:picLocks noChangeAspect="1" noChangeArrowheads="1"/>
          </p:cNvPicPr>
          <p:nvPr/>
        </p:nvPicPr>
        <p:blipFill>
          <a:blip r:embed="rId5" cstate="print"/>
          <a:srcRect/>
          <a:stretch>
            <a:fillRect/>
          </a:stretch>
        </p:blipFill>
        <p:spPr bwMode="auto">
          <a:xfrm>
            <a:off x="2819400" y="1524000"/>
            <a:ext cx="4267200" cy="5334000"/>
          </a:xfrm>
          <a:prstGeom prst="rect">
            <a:avLst/>
          </a:prstGeom>
          <a:noFill/>
        </p:spPr>
      </p:pic>
      <p:pic>
        <p:nvPicPr>
          <p:cNvPr id="11" name="Picture 4" descr="http://www.hangartalk950.com/wp-content/uploads/2013/01/foreflight_logo1.png"/>
          <p:cNvPicPr>
            <a:picLocks noChangeAspect="1" noChangeArrowheads="1"/>
          </p:cNvPicPr>
          <p:nvPr/>
        </p:nvPicPr>
        <p:blipFill>
          <a:blip r:embed="rId6" cstate="print"/>
          <a:srcRect/>
          <a:stretch>
            <a:fillRect/>
          </a:stretch>
        </p:blipFill>
        <p:spPr bwMode="auto">
          <a:xfrm>
            <a:off x="-304800" y="2209800"/>
            <a:ext cx="3429000" cy="3429000"/>
          </a:xfrm>
          <a:prstGeom prst="rect">
            <a:avLst/>
          </a:prstGeom>
          <a:noFill/>
        </p:spPr>
      </p:pic>
      <p:pic>
        <p:nvPicPr>
          <p:cNvPr id="12" name="Picture 6" descr="https://lh4.ggpht.com/U87rkIPvRjk2A3UOOtwcW4GhVy40WJBhBfb-jNphLi2IQnuqENZDsjbVxNE3en96dgA=w300"/>
          <p:cNvPicPr>
            <a:picLocks noChangeAspect="1" noChangeArrowheads="1"/>
          </p:cNvPicPr>
          <p:nvPr/>
        </p:nvPicPr>
        <p:blipFill>
          <a:blip r:embed="rId7" cstate="print"/>
          <a:srcRect/>
          <a:stretch>
            <a:fillRect/>
          </a:stretch>
        </p:blipFill>
        <p:spPr bwMode="auto">
          <a:xfrm>
            <a:off x="6858000" y="4495800"/>
            <a:ext cx="1752600" cy="1752600"/>
          </a:xfrm>
          <a:prstGeom prst="rect">
            <a:avLst/>
          </a:prstGeom>
          <a:noFill/>
        </p:spPr>
      </p:pic>
      <p:pic>
        <p:nvPicPr>
          <p:cNvPr id="13" name="Picture 2" descr="Image result for flyq logo"/>
          <p:cNvPicPr>
            <a:picLocks noChangeAspect="1" noChangeArrowheads="1"/>
          </p:cNvPicPr>
          <p:nvPr/>
        </p:nvPicPr>
        <p:blipFill>
          <a:blip r:embed="rId8" cstate="print"/>
          <a:srcRect/>
          <a:stretch>
            <a:fillRect/>
          </a:stretch>
        </p:blipFill>
        <p:spPr bwMode="auto">
          <a:xfrm>
            <a:off x="6019799" y="3048000"/>
            <a:ext cx="2903095" cy="1428136"/>
          </a:xfrm>
          <a:prstGeom prst="rect">
            <a:avLst/>
          </a:prstGeom>
          <a:noFill/>
        </p:spPr>
      </p:pic>
      <p:sp>
        <p:nvSpPr>
          <p:cNvPr id="14" name="Rectangle 13"/>
          <p:cNvSpPr/>
          <p:nvPr/>
        </p:nvSpPr>
        <p:spPr>
          <a:xfrm>
            <a:off x="517427" y="1981200"/>
            <a:ext cx="1920719" cy="923330"/>
          </a:xfrm>
          <a:prstGeom prst="rect">
            <a:avLst/>
          </a:prstGeom>
          <a:noFill/>
        </p:spPr>
        <p:txBody>
          <a:bodyPr wrap="none" lIns="91440" tIns="45720" rIns="91440" bIns="45720">
            <a:spAutoFit/>
          </a:bodyPr>
          <a:lstStyle/>
          <a:p>
            <a:pPr algn="ct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Berlin Sans FB" pitchFamily="34" charset="0"/>
              </a:rPr>
              <a:t>&gt;50%</a:t>
            </a:r>
          </a:p>
        </p:txBody>
      </p:sp>
      <p:pic>
        <p:nvPicPr>
          <p:cNvPr id="2052" name="Picture 4" descr="Image result for aopa"/>
          <p:cNvPicPr>
            <a:picLocks noChangeAspect="1" noChangeArrowheads="1"/>
          </p:cNvPicPr>
          <p:nvPr/>
        </p:nvPicPr>
        <p:blipFill>
          <a:blip r:embed="rId9" cstate="print"/>
          <a:srcRect/>
          <a:stretch>
            <a:fillRect/>
          </a:stretch>
        </p:blipFill>
        <p:spPr bwMode="auto">
          <a:xfrm>
            <a:off x="2590800" y="6096000"/>
            <a:ext cx="1001168" cy="609600"/>
          </a:xfrm>
          <a:prstGeom prst="rect">
            <a:avLst/>
          </a:prstGeom>
          <a:noFill/>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a:extLst>
              <a:ext uri="{FF2B5EF4-FFF2-40B4-BE49-F238E27FC236}">
                <a16:creationId xmlns:a16="http://schemas.microsoft.com/office/drawing/2014/main" id="{01ADCD74-A7A0-41B7-B745-3528D1676C3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6172200"/>
            <a:ext cx="1918694" cy="685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230832" y="0"/>
            <a:ext cx="1601721"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229</a:t>
            </a:fld>
            <a:endParaRPr lang="en-US" sz="2400" b="1" dirty="0"/>
          </a:p>
        </p:txBody>
      </p:sp>
      <p:pic>
        <p:nvPicPr>
          <p:cNvPr id="11" name="Picture 10" descr="apple1.jpg"/>
          <p:cNvPicPr>
            <a:picLocks noChangeAspect="1"/>
          </p:cNvPicPr>
          <p:nvPr/>
        </p:nvPicPr>
        <p:blipFill>
          <a:blip r:embed="rId5" cstate="print"/>
          <a:srcRect b="48889"/>
          <a:stretch>
            <a:fillRect/>
          </a:stretch>
        </p:blipFill>
        <p:spPr>
          <a:xfrm>
            <a:off x="304800" y="2209799"/>
            <a:ext cx="1143000" cy="3953783"/>
          </a:xfrm>
          <a:prstGeom prst="rect">
            <a:avLst/>
          </a:prstGeom>
        </p:spPr>
      </p:pic>
      <p:pic>
        <p:nvPicPr>
          <p:cNvPr id="12" name="Picture 11" descr="apple1.jpg"/>
          <p:cNvPicPr>
            <a:picLocks noChangeAspect="1"/>
          </p:cNvPicPr>
          <p:nvPr/>
        </p:nvPicPr>
        <p:blipFill>
          <a:blip r:embed="rId5" cstate="print"/>
          <a:srcRect t="69768"/>
          <a:stretch>
            <a:fillRect/>
          </a:stretch>
        </p:blipFill>
        <p:spPr>
          <a:xfrm>
            <a:off x="1371600" y="2209800"/>
            <a:ext cx="1219200" cy="2494523"/>
          </a:xfrm>
          <a:prstGeom prst="rect">
            <a:avLst/>
          </a:prstGeom>
        </p:spPr>
      </p:pic>
      <p:pic>
        <p:nvPicPr>
          <p:cNvPr id="13" name="Picture 12" descr="Android1.jpg"/>
          <p:cNvPicPr>
            <a:picLocks noChangeAspect="1"/>
          </p:cNvPicPr>
          <p:nvPr/>
        </p:nvPicPr>
        <p:blipFill>
          <a:blip r:embed="rId6" cstate="print"/>
          <a:srcRect b="57778"/>
          <a:stretch>
            <a:fillRect/>
          </a:stretch>
        </p:blipFill>
        <p:spPr>
          <a:xfrm>
            <a:off x="4572000" y="2743200"/>
            <a:ext cx="1143000" cy="3823990"/>
          </a:xfrm>
          <a:prstGeom prst="rect">
            <a:avLst/>
          </a:prstGeom>
        </p:spPr>
      </p:pic>
      <p:pic>
        <p:nvPicPr>
          <p:cNvPr id="14" name="Picture 13" descr="Android1.jpg"/>
          <p:cNvPicPr>
            <a:picLocks noChangeAspect="1"/>
          </p:cNvPicPr>
          <p:nvPr/>
        </p:nvPicPr>
        <p:blipFill>
          <a:blip r:embed="rId6" cstate="print"/>
          <a:srcRect t="42222" b="14444"/>
          <a:stretch>
            <a:fillRect/>
          </a:stretch>
        </p:blipFill>
        <p:spPr>
          <a:xfrm>
            <a:off x="6019800" y="2667000"/>
            <a:ext cx="1143000" cy="3924621"/>
          </a:xfrm>
          <a:prstGeom prst="rect">
            <a:avLst/>
          </a:prstGeom>
        </p:spPr>
      </p:pic>
      <p:pic>
        <p:nvPicPr>
          <p:cNvPr id="15" name="Picture 14" descr="Android1.jpg"/>
          <p:cNvPicPr>
            <a:picLocks noChangeAspect="1"/>
          </p:cNvPicPr>
          <p:nvPr/>
        </p:nvPicPr>
        <p:blipFill>
          <a:blip r:embed="rId6" cstate="print"/>
          <a:srcRect t="86667"/>
          <a:stretch>
            <a:fillRect/>
          </a:stretch>
        </p:blipFill>
        <p:spPr>
          <a:xfrm>
            <a:off x="7315200" y="4114800"/>
            <a:ext cx="1081878" cy="1143000"/>
          </a:xfrm>
          <a:prstGeom prst="rect">
            <a:avLst/>
          </a:prstGeom>
        </p:spPr>
      </p:pic>
      <p:pic>
        <p:nvPicPr>
          <p:cNvPr id="572420" name="Picture 4" descr="Related image"/>
          <p:cNvPicPr>
            <a:picLocks noChangeAspect="1" noChangeArrowheads="1"/>
          </p:cNvPicPr>
          <p:nvPr/>
        </p:nvPicPr>
        <p:blipFill>
          <a:blip r:embed="rId7" cstate="print"/>
          <a:srcRect/>
          <a:stretch>
            <a:fillRect/>
          </a:stretch>
        </p:blipFill>
        <p:spPr bwMode="auto">
          <a:xfrm>
            <a:off x="5759958" y="263975"/>
            <a:ext cx="1860042" cy="2241014"/>
          </a:xfrm>
          <a:prstGeom prst="rect">
            <a:avLst/>
          </a:prstGeom>
          <a:noFill/>
        </p:spPr>
      </p:pic>
      <p:pic>
        <p:nvPicPr>
          <p:cNvPr id="16" name="Picture 6" descr="https://lh4.ggpht.com/U87rkIPvRjk2A3UOOtwcW4GhVy40WJBhBfb-jNphLi2IQnuqENZDsjbVxNE3en96dgA=w300"/>
          <p:cNvPicPr>
            <a:picLocks noChangeAspect="1" noChangeArrowheads="1"/>
          </p:cNvPicPr>
          <p:nvPr/>
        </p:nvPicPr>
        <p:blipFill>
          <a:blip r:embed="rId8" cstate="print"/>
          <a:srcRect/>
          <a:stretch>
            <a:fillRect/>
          </a:stretch>
        </p:blipFill>
        <p:spPr bwMode="auto">
          <a:xfrm>
            <a:off x="2590800" y="2209800"/>
            <a:ext cx="1066800" cy="1066800"/>
          </a:xfrm>
          <a:prstGeom prst="rect">
            <a:avLst/>
          </a:prstGeom>
          <a:noFill/>
        </p:spPr>
      </p:pic>
      <p:pic>
        <p:nvPicPr>
          <p:cNvPr id="17" name="Picture 6" descr="https://lh4.ggpht.com/U87rkIPvRjk2A3UOOtwcW4GhVy40WJBhBfb-jNphLi2IQnuqENZDsjbVxNE3en96dgA=w300"/>
          <p:cNvPicPr>
            <a:picLocks noChangeAspect="1" noChangeArrowheads="1"/>
          </p:cNvPicPr>
          <p:nvPr/>
        </p:nvPicPr>
        <p:blipFill>
          <a:blip r:embed="rId8" cstate="print"/>
          <a:srcRect/>
          <a:stretch>
            <a:fillRect/>
          </a:stretch>
        </p:blipFill>
        <p:spPr bwMode="auto">
          <a:xfrm>
            <a:off x="7315200" y="2743200"/>
            <a:ext cx="1143000" cy="1143000"/>
          </a:xfrm>
          <a:prstGeom prst="rect">
            <a:avLst/>
          </a:prstGeom>
          <a:noFill/>
        </p:spPr>
      </p:pic>
      <p:pic>
        <p:nvPicPr>
          <p:cNvPr id="18" name="Picture 4" descr="Image result for wing x pro logo"/>
          <p:cNvPicPr>
            <a:picLocks noChangeAspect="1" noChangeArrowheads="1"/>
          </p:cNvPicPr>
          <p:nvPr/>
        </p:nvPicPr>
        <p:blipFill>
          <a:blip r:embed="rId9" cstate="print"/>
          <a:srcRect/>
          <a:stretch>
            <a:fillRect/>
          </a:stretch>
        </p:blipFill>
        <p:spPr bwMode="auto">
          <a:xfrm>
            <a:off x="7391400" y="5334000"/>
            <a:ext cx="990600" cy="990600"/>
          </a:xfrm>
          <a:prstGeom prst="rect">
            <a:avLst/>
          </a:prstGeom>
          <a:noFill/>
        </p:spPr>
      </p:pic>
      <p:pic>
        <p:nvPicPr>
          <p:cNvPr id="19" name="Picture 18" descr="Android1.jpg"/>
          <p:cNvPicPr>
            <a:picLocks noChangeAspect="1"/>
          </p:cNvPicPr>
          <p:nvPr/>
        </p:nvPicPr>
        <p:blipFill>
          <a:blip r:embed="rId6" cstate="print"/>
          <a:srcRect t="71670" b="14444"/>
          <a:stretch>
            <a:fillRect/>
          </a:stretch>
        </p:blipFill>
        <p:spPr>
          <a:xfrm>
            <a:off x="1447800" y="4876800"/>
            <a:ext cx="1143000" cy="1257620"/>
          </a:xfrm>
          <a:prstGeom prst="rect">
            <a:avLst/>
          </a:prstGeom>
        </p:spPr>
      </p:pic>
      <p:sp>
        <p:nvSpPr>
          <p:cNvPr id="20" name="TextBox 19"/>
          <p:cNvSpPr txBox="1"/>
          <p:nvPr/>
        </p:nvSpPr>
        <p:spPr>
          <a:xfrm>
            <a:off x="2667000" y="3276600"/>
            <a:ext cx="1143000" cy="276999"/>
          </a:xfrm>
          <a:prstGeom prst="rect">
            <a:avLst/>
          </a:prstGeom>
          <a:noFill/>
        </p:spPr>
        <p:txBody>
          <a:bodyPr wrap="square" rtlCol="0">
            <a:spAutoFit/>
          </a:bodyPr>
          <a:lstStyle/>
          <a:p>
            <a:r>
              <a:rPr lang="en-US" sz="1200" u="sng" dirty="0"/>
              <a:t>Garmin Pilot</a:t>
            </a:r>
          </a:p>
        </p:txBody>
      </p:sp>
      <p:sp>
        <p:nvSpPr>
          <p:cNvPr id="21" name="TextBox 20"/>
          <p:cNvSpPr txBox="1"/>
          <p:nvPr/>
        </p:nvSpPr>
        <p:spPr>
          <a:xfrm>
            <a:off x="7391400" y="3810000"/>
            <a:ext cx="1143000" cy="276999"/>
          </a:xfrm>
          <a:prstGeom prst="rect">
            <a:avLst/>
          </a:prstGeom>
          <a:noFill/>
        </p:spPr>
        <p:txBody>
          <a:bodyPr wrap="square" rtlCol="0">
            <a:spAutoFit/>
          </a:bodyPr>
          <a:lstStyle/>
          <a:p>
            <a:r>
              <a:rPr lang="en-US" sz="1200" u="sng" dirty="0"/>
              <a:t>Garmin Pilot</a:t>
            </a:r>
          </a:p>
        </p:txBody>
      </p:sp>
      <p:sp>
        <p:nvSpPr>
          <p:cNvPr id="22" name="TextBox 21"/>
          <p:cNvSpPr txBox="1"/>
          <p:nvPr/>
        </p:nvSpPr>
        <p:spPr>
          <a:xfrm>
            <a:off x="7467600" y="6248400"/>
            <a:ext cx="990600" cy="276999"/>
          </a:xfrm>
          <a:prstGeom prst="rect">
            <a:avLst/>
          </a:prstGeom>
          <a:noFill/>
        </p:spPr>
        <p:txBody>
          <a:bodyPr wrap="square" rtlCol="0">
            <a:spAutoFit/>
          </a:bodyPr>
          <a:lstStyle/>
          <a:p>
            <a:r>
              <a:rPr lang="en-US" sz="1200" u="sng" dirty="0" err="1"/>
              <a:t>WingX</a:t>
            </a:r>
            <a:r>
              <a:rPr lang="en-US" sz="1200" u="sng" dirty="0"/>
              <a:t> Pro</a:t>
            </a:r>
          </a:p>
        </p:txBody>
      </p:sp>
      <p:pic>
        <p:nvPicPr>
          <p:cNvPr id="23" name="Picture 8" descr="iFlightPlanner"/>
          <p:cNvPicPr>
            <a:picLocks noChangeAspect="1" noChangeArrowheads="1"/>
          </p:cNvPicPr>
          <p:nvPr/>
        </p:nvPicPr>
        <p:blipFill>
          <a:blip r:embed="rId10" cstate="print"/>
          <a:srcRect/>
          <a:stretch>
            <a:fillRect/>
          </a:stretch>
        </p:blipFill>
        <p:spPr bwMode="auto">
          <a:xfrm>
            <a:off x="2667000" y="3581400"/>
            <a:ext cx="838200" cy="838200"/>
          </a:xfrm>
          <a:prstGeom prst="rect">
            <a:avLst/>
          </a:prstGeom>
          <a:noFill/>
        </p:spPr>
      </p:pic>
      <p:sp>
        <p:nvSpPr>
          <p:cNvPr id="24" name="TextBox 23"/>
          <p:cNvSpPr txBox="1"/>
          <p:nvPr/>
        </p:nvSpPr>
        <p:spPr>
          <a:xfrm>
            <a:off x="2667000" y="4419600"/>
            <a:ext cx="1143000" cy="276999"/>
          </a:xfrm>
          <a:prstGeom prst="rect">
            <a:avLst/>
          </a:prstGeom>
          <a:noFill/>
        </p:spPr>
        <p:txBody>
          <a:bodyPr wrap="square" rtlCol="0">
            <a:spAutoFit/>
          </a:bodyPr>
          <a:lstStyle/>
          <a:p>
            <a:r>
              <a:rPr lang="en-US" sz="1200" u="sng" dirty="0" err="1"/>
              <a:t>iFlight</a:t>
            </a:r>
            <a:r>
              <a:rPr lang="en-US" sz="1200" u="sng" dirty="0"/>
              <a:t> Planner</a:t>
            </a:r>
          </a:p>
        </p:txBody>
      </p:sp>
      <p:pic>
        <p:nvPicPr>
          <p:cNvPr id="25" name="Picture 2" descr="Image result for direct-to Aviation GPS"/>
          <p:cNvPicPr>
            <a:picLocks noChangeAspect="1" noChangeArrowheads="1"/>
          </p:cNvPicPr>
          <p:nvPr/>
        </p:nvPicPr>
        <p:blipFill>
          <a:blip r:embed="rId11" cstate="print"/>
          <a:srcRect/>
          <a:stretch>
            <a:fillRect/>
          </a:stretch>
        </p:blipFill>
        <p:spPr bwMode="auto">
          <a:xfrm>
            <a:off x="2743200" y="4953000"/>
            <a:ext cx="914400" cy="914400"/>
          </a:xfrm>
          <a:prstGeom prst="rect">
            <a:avLst/>
          </a:prstGeom>
          <a:noFill/>
        </p:spPr>
      </p:pic>
      <p:sp>
        <p:nvSpPr>
          <p:cNvPr id="26" name="TextBox 25"/>
          <p:cNvSpPr txBox="1"/>
          <p:nvPr/>
        </p:nvSpPr>
        <p:spPr>
          <a:xfrm>
            <a:off x="2514600" y="5867400"/>
            <a:ext cx="1600200" cy="276999"/>
          </a:xfrm>
          <a:prstGeom prst="rect">
            <a:avLst/>
          </a:prstGeom>
          <a:noFill/>
        </p:spPr>
        <p:txBody>
          <a:bodyPr wrap="square" rtlCol="0">
            <a:spAutoFit/>
          </a:bodyPr>
          <a:lstStyle/>
          <a:p>
            <a:r>
              <a:rPr lang="en-US" sz="1200" u="sng" dirty="0"/>
              <a:t>Direct to Aviation  GPS</a:t>
            </a:r>
          </a:p>
        </p:txBody>
      </p:sp>
      <p:pic>
        <p:nvPicPr>
          <p:cNvPr id="27" name="Picture 4" descr="Image result for wing x pro logo"/>
          <p:cNvPicPr>
            <a:picLocks noChangeAspect="1" noChangeArrowheads="1"/>
          </p:cNvPicPr>
          <p:nvPr/>
        </p:nvPicPr>
        <p:blipFill>
          <a:blip r:embed="rId9" cstate="print"/>
          <a:srcRect/>
          <a:stretch>
            <a:fillRect/>
          </a:stretch>
        </p:blipFill>
        <p:spPr bwMode="auto">
          <a:xfrm>
            <a:off x="2819400" y="6172200"/>
            <a:ext cx="685800" cy="685800"/>
          </a:xfrm>
          <a:prstGeom prst="rect">
            <a:avLst/>
          </a:prstGeom>
          <a:noFill/>
        </p:spPr>
      </p:pic>
      <p:pic>
        <p:nvPicPr>
          <p:cNvPr id="6" name="Picture 5" descr="A close up of a logo&#10;&#10;Description automatically generated">
            <a:extLst>
              <a:ext uri="{FF2B5EF4-FFF2-40B4-BE49-F238E27FC236}">
                <a16:creationId xmlns:a16="http://schemas.microsoft.com/office/drawing/2014/main" id="{09F2F9EF-A772-40FF-A210-82E986B48BF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1694" y="209548"/>
            <a:ext cx="1653099" cy="2000250"/>
          </a:xfrm>
          <a:prstGeom prst="rect">
            <a:avLst/>
          </a:prstGeom>
        </p:spPr>
      </p:pic>
      <p:cxnSp>
        <p:nvCxnSpPr>
          <p:cNvPr id="30" name="Straight Connector 29">
            <a:extLst>
              <a:ext uri="{FF2B5EF4-FFF2-40B4-BE49-F238E27FC236}">
                <a16:creationId xmlns:a16="http://schemas.microsoft.com/office/drawing/2014/main" id="{1A96FBD4-3C7D-4FA4-92E6-3394DFAE0596}"/>
              </a:ext>
            </a:extLst>
          </p:cNvPr>
          <p:cNvCxnSpPr/>
          <p:nvPr/>
        </p:nvCxnSpPr>
        <p:spPr>
          <a:xfrm>
            <a:off x="4114800" y="1752600"/>
            <a:ext cx="76200" cy="4968875"/>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6BB34-13E8-402C-83C4-D43743D913EC}"/>
              </a:ext>
            </a:extLst>
          </p:cNvPr>
          <p:cNvSpPr>
            <a:spLocks noGrp="1"/>
          </p:cNvSpPr>
          <p:nvPr>
            <p:ph type="title"/>
          </p:nvPr>
        </p:nvSpPr>
        <p:spPr>
          <a:xfrm>
            <a:off x="457200" y="274638"/>
            <a:ext cx="8229600" cy="1143000"/>
          </a:xfrm>
        </p:spPr>
        <p:txBody>
          <a:bodyPr>
            <a:normAutofit fontScale="90000"/>
          </a:bodyPr>
          <a:lstStyle/>
          <a:p>
            <a:r>
              <a:rPr lang="en-US" b="1" dirty="0">
                <a:solidFill>
                  <a:srgbClr val="0070C0"/>
                </a:solidFill>
                <a:effectLst>
                  <a:outerShdw blurRad="38100" dist="38100" dir="2700000" algn="tl">
                    <a:srgbClr val="000000">
                      <a:alpha val="43137"/>
                    </a:srgbClr>
                  </a:outerShdw>
                </a:effectLst>
              </a:rPr>
              <a:t>ADS-B : Reports position every second</a:t>
            </a:r>
          </a:p>
        </p:txBody>
      </p:sp>
      <p:sp>
        <p:nvSpPr>
          <p:cNvPr id="3" name="Content Placeholder 2">
            <a:extLst>
              <a:ext uri="{FF2B5EF4-FFF2-40B4-BE49-F238E27FC236}">
                <a16:creationId xmlns:a16="http://schemas.microsoft.com/office/drawing/2014/main" id="{1BBAA50D-041A-4548-9787-3A7D4C7A0AB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5589130-5605-48E0-B081-9B155027C1E5}"/>
              </a:ext>
            </a:extLst>
          </p:cNvPr>
          <p:cNvSpPr>
            <a:spLocks noGrp="1"/>
          </p:cNvSpPr>
          <p:nvPr>
            <p:ph type="sldNum" sz="quarter" idx="12"/>
          </p:nvPr>
        </p:nvSpPr>
        <p:spPr>
          <a:xfrm>
            <a:off x="6553200" y="6356350"/>
            <a:ext cx="2133600" cy="365125"/>
          </a:xfrm>
        </p:spPr>
        <p:txBody>
          <a:bodyPr/>
          <a:lstStyle/>
          <a:p>
            <a:fld id="{8CCC93C7-37EB-4A4E-85FC-B3A37BFCB519}" type="slidenum">
              <a:rPr lang="en-US" smtClean="0"/>
              <a:pPr/>
              <a:t>23</a:t>
            </a:fld>
            <a:endParaRPr lang="en-US" dirty="0"/>
          </a:p>
        </p:txBody>
      </p:sp>
      <p:pic>
        <p:nvPicPr>
          <p:cNvPr id="5" name="Picture 4" descr="8.jpg">
            <a:extLst>
              <a:ext uri="{FF2B5EF4-FFF2-40B4-BE49-F238E27FC236}">
                <a16:creationId xmlns:a16="http://schemas.microsoft.com/office/drawing/2014/main" id="{68F66A00-1C4F-4433-ADBD-A231FECA6D03}"/>
              </a:ext>
            </a:extLst>
          </p:cNvPr>
          <p:cNvPicPr>
            <a:picLocks noChangeAspect="1"/>
          </p:cNvPicPr>
          <p:nvPr/>
        </p:nvPicPr>
        <p:blipFill>
          <a:blip r:embed="rId2" cstate="print"/>
          <a:srcRect t="12626"/>
          <a:stretch>
            <a:fillRect/>
          </a:stretch>
        </p:blipFill>
        <p:spPr>
          <a:xfrm>
            <a:off x="-18661" y="2435046"/>
            <a:ext cx="9144000" cy="3691117"/>
          </a:xfrm>
          <a:prstGeom prst="rect">
            <a:avLst/>
          </a:prstGeom>
        </p:spPr>
      </p:pic>
      <p:pic>
        <p:nvPicPr>
          <p:cNvPr id="7" name="Picture 2" descr="Image result for clock gif">
            <a:extLst>
              <a:ext uri="{FF2B5EF4-FFF2-40B4-BE49-F238E27FC236}">
                <a16:creationId xmlns:a16="http://schemas.microsoft.com/office/drawing/2014/main" id="{E13CAF6A-6C95-4158-9453-0DCF1D838284}"/>
              </a:ext>
            </a:extLst>
          </p:cNvPr>
          <p:cNvPicPr>
            <a:picLocks noChangeAspect="1" noChangeArrowheads="1" noCrop="1"/>
          </p:cNvPicPr>
          <p:nvPr/>
        </p:nvPicPr>
        <p:blipFill>
          <a:blip r:embed="rId3" cstate="print"/>
          <a:srcRect/>
          <a:stretch>
            <a:fillRect/>
          </a:stretch>
        </p:blipFill>
        <p:spPr bwMode="auto">
          <a:xfrm>
            <a:off x="3352800" y="1138474"/>
            <a:ext cx="2442926" cy="2442926"/>
          </a:xfrm>
          <a:prstGeom prst="rect">
            <a:avLst/>
          </a:prstGeom>
          <a:noFill/>
        </p:spPr>
      </p:pic>
      <p:pic>
        <p:nvPicPr>
          <p:cNvPr id="8" name="Picture 4" descr="http://mysite.verizon.net/helen_woods/Educator/event2_details.aspx_files/h_logo.jpg">
            <a:extLst>
              <a:ext uri="{FF2B5EF4-FFF2-40B4-BE49-F238E27FC236}">
                <a16:creationId xmlns:a16="http://schemas.microsoft.com/office/drawing/2014/main" id="{C78B3886-602E-4506-8480-A737DB658C05}"/>
              </a:ext>
            </a:extLst>
          </p:cNvPr>
          <p:cNvPicPr>
            <a:picLocks noChangeAspect="1" noChangeArrowheads="1"/>
          </p:cNvPicPr>
          <p:nvPr/>
        </p:nvPicPr>
        <p:blipFill>
          <a:blip r:embed="rId4" cstate="print"/>
          <a:srcRect/>
          <a:stretch>
            <a:fillRect/>
          </a:stretch>
        </p:blipFill>
        <p:spPr bwMode="auto">
          <a:xfrm>
            <a:off x="0" y="6172200"/>
            <a:ext cx="1918698"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30317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2799B9F9-8847-4248-8550-DB6CF58F1CE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123914" name="Picture 10" descr="Related image"/>
          <p:cNvPicPr>
            <a:picLocks noChangeAspect="1" noChangeArrowheads="1"/>
          </p:cNvPicPr>
          <p:nvPr/>
        </p:nvPicPr>
        <p:blipFill>
          <a:blip r:embed="rId4" cstate="print"/>
          <a:srcRect l="6667" t="21333" r="5333" b="22667"/>
          <a:stretch>
            <a:fillRect/>
          </a:stretch>
        </p:blipFill>
        <p:spPr bwMode="auto">
          <a:xfrm>
            <a:off x="2819400" y="4343400"/>
            <a:ext cx="3712026" cy="2362200"/>
          </a:xfrm>
          <a:prstGeom prst="rect">
            <a:avLst/>
          </a:prstGeom>
          <a:noFill/>
        </p:spPr>
      </p:pic>
      <p:pic>
        <p:nvPicPr>
          <p:cNvPr id="123910" name="Picture 6" descr="Image result for foreflight sentry transparent"/>
          <p:cNvPicPr>
            <a:picLocks noChangeAspect="1" noChangeArrowheads="1"/>
          </p:cNvPicPr>
          <p:nvPr/>
        </p:nvPicPr>
        <p:blipFill>
          <a:blip r:embed="rId5" cstate="print"/>
          <a:srcRect t="43902" r="38993"/>
          <a:stretch>
            <a:fillRect/>
          </a:stretch>
        </p:blipFill>
        <p:spPr bwMode="auto">
          <a:xfrm>
            <a:off x="21774" y="2409823"/>
            <a:ext cx="3352800" cy="3352800"/>
          </a:xfrm>
          <a:prstGeom prst="rect">
            <a:avLst/>
          </a:prstGeom>
          <a:noFill/>
        </p:spPr>
      </p:pic>
      <p:pic>
        <p:nvPicPr>
          <p:cNvPr id="7" name="Picture 4" descr="http://mysite.verizon.net/helen_woods/Educator/event2_details.aspx_files/h_logo.jpg"/>
          <p:cNvPicPr>
            <a:picLocks noChangeAspect="1" noChangeArrowheads="1"/>
          </p:cNvPicPr>
          <p:nvPr/>
        </p:nvPicPr>
        <p:blipFill>
          <a:blip r:embed="rId6" cstate="print"/>
          <a:srcRect/>
          <a:stretch>
            <a:fillRect/>
          </a:stretch>
        </p:blipFill>
        <p:spPr bwMode="auto">
          <a:xfrm>
            <a:off x="-1" y="6248400"/>
            <a:ext cx="1705509" cy="60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230832" y="0"/>
            <a:ext cx="1601721"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ADS-B</a:t>
            </a:r>
          </a:p>
        </p:txBody>
      </p:sp>
      <p:sp>
        <p:nvSpPr>
          <p:cNvPr id="11" name="Slide Number Placeholder 10"/>
          <p:cNvSpPr>
            <a:spLocks noGrp="1"/>
          </p:cNvSpPr>
          <p:nvPr>
            <p:ph type="sldNum" sz="quarter" idx="12"/>
          </p:nvPr>
        </p:nvSpPr>
        <p:spPr/>
        <p:txBody>
          <a:bodyPr/>
          <a:lstStyle/>
          <a:p>
            <a:fld id="{8CCC93C7-37EB-4A4E-85FC-B3A37BFCB519}" type="slidenum">
              <a:rPr lang="en-US" sz="2400" b="1" smtClean="0"/>
              <a:pPr/>
              <a:t>230</a:t>
            </a:fld>
            <a:endParaRPr lang="en-US" sz="2400" b="1" dirty="0"/>
          </a:p>
        </p:txBody>
      </p:sp>
      <p:pic>
        <p:nvPicPr>
          <p:cNvPr id="123906" name="Picture 2" descr="Image result for ads-b portable receivers transparent"/>
          <p:cNvPicPr>
            <a:picLocks noChangeAspect="1" noChangeArrowheads="1"/>
          </p:cNvPicPr>
          <p:nvPr/>
        </p:nvPicPr>
        <p:blipFill>
          <a:blip r:embed="rId7" cstate="print"/>
          <a:srcRect/>
          <a:stretch>
            <a:fillRect/>
          </a:stretch>
        </p:blipFill>
        <p:spPr bwMode="auto">
          <a:xfrm>
            <a:off x="6505678" y="1524000"/>
            <a:ext cx="2638322" cy="1752600"/>
          </a:xfrm>
          <a:prstGeom prst="rect">
            <a:avLst/>
          </a:prstGeom>
          <a:noFill/>
        </p:spPr>
      </p:pic>
      <p:pic>
        <p:nvPicPr>
          <p:cNvPr id="123908" name="Picture 4" descr="Image result for ads-b portable receivers transparent"/>
          <p:cNvPicPr>
            <a:picLocks noChangeAspect="1" noChangeArrowheads="1"/>
          </p:cNvPicPr>
          <p:nvPr/>
        </p:nvPicPr>
        <p:blipFill>
          <a:blip r:embed="rId8" cstate="print"/>
          <a:srcRect/>
          <a:stretch>
            <a:fillRect/>
          </a:stretch>
        </p:blipFill>
        <p:spPr bwMode="auto">
          <a:xfrm>
            <a:off x="7086600" y="3505200"/>
            <a:ext cx="1504950" cy="2857500"/>
          </a:xfrm>
          <a:prstGeom prst="rect">
            <a:avLst/>
          </a:prstGeom>
          <a:noFill/>
        </p:spPr>
      </p:pic>
      <p:pic>
        <p:nvPicPr>
          <p:cNvPr id="123912" name="Picture 8" descr="Image result for stratus 3 transparent"/>
          <p:cNvPicPr>
            <a:picLocks noChangeAspect="1" noChangeArrowheads="1"/>
          </p:cNvPicPr>
          <p:nvPr/>
        </p:nvPicPr>
        <p:blipFill>
          <a:blip r:embed="rId9" cstate="print"/>
          <a:srcRect l="77143" t="22120" b="17051"/>
          <a:stretch>
            <a:fillRect/>
          </a:stretch>
        </p:blipFill>
        <p:spPr bwMode="auto">
          <a:xfrm>
            <a:off x="3077456" y="1692275"/>
            <a:ext cx="1981200" cy="4086225"/>
          </a:xfrm>
          <a:prstGeom prst="rect">
            <a:avLst/>
          </a:prstGeom>
          <a:noFill/>
        </p:spPr>
      </p:pic>
      <p:pic>
        <p:nvPicPr>
          <p:cNvPr id="123916" name="Picture 12" descr="Image result for dual xgps190 transparent"/>
          <p:cNvPicPr>
            <a:picLocks noChangeAspect="1" noChangeArrowheads="1"/>
          </p:cNvPicPr>
          <p:nvPr/>
        </p:nvPicPr>
        <p:blipFill>
          <a:blip r:embed="rId10" cstate="print"/>
          <a:srcRect/>
          <a:stretch>
            <a:fillRect/>
          </a:stretch>
        </p:blipFill>
        <p:spPr bwMode="auto">
          <a:xfrm>
            <a:off x="4267200" y="2438400"/>
            <a:ext cx="2819400" cy="2156841"/>
          </a:xfrm>
          <a:prstGeom prst="rect">
            <a:avLst/>
          </a:prstGeom>
          <a:noFill/>
        </p:spPr>
      </p:pic>
      <p:sp>
        <p:nvSpPr>
          <p:cNvPr id="15" name="Rectangle 14"/>
          <p:cNvSpPr/>
          <p:nvPr/>
        </p:nvSpPr>
        <p:spPr>
          <a:xfrm>
            <a:off x="1031692" y="1582159"/>
            <a:ext cx="5710409" cy="584775"/>
          </a:xfrm>
          <a:prstGeom prst="rect">
            <a:avLst/>
          </a:prstGeom>
          <a:noFill/>
        </p:spPr>
        <p:txBody>
          <a:bodyPr wrap="none" lIns="91440" tIns="45720" rIns="91440" bIns="45720">
            <a:spAutoFit/>
          </a:bodyPr>
          <a:lstStyle/>
          <a:p>
            <a:pPr algn="ctr"/>
            <a:r>
              <a:rPr lang="en-US" sz="3200" b="1" cap="none" spc="50" dirty="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Portable Receivers (ADS-B “in”)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Image result for stratus 3 transparent">
            <a:extLst>
              <a:ext uri="{FF2B5EF4-FFF2-40B4-BE49-F238E27FC236}">
                <a16:creationId xmlns:a16="http://schemas.microsoft.com/office/drawing/2014/main" id="{30EB52D5-DFAB-461D-B164-09CB8B7888F5}"/>
              </a:ext>
            </a:extLst>
          </p:cNvPr>
          <p:cNvPicPr>
            <a:picLocks noChangeAspect="1" noChangeArrowheads="1"/>
          </p:cNvPicPr>
          <p:nvPr/>
        </p:nvPicPr>
        <p:blipFill rotWithShape="1">
          <a:blip r:embed="rId2" cstate="print"/>
          <a:srcRect r="1001" b="1"/>
          <a:stretch/>
        </p:blipFill>
        <p:spPr bwMode="auto">
          <a:xfrm>
            <a:off x="20" y="10"/>
            <a:ext cx="9143980" cy="6857990"/>
          </a:xfrm>
          <a:prstGeom prst="rect">
            <a:avLst/>
          </a:prstGeom>
          <a:noFill/>
        </p:spPr>
      </p:pic>
      <p:sp>
        <p:nvSpPr>
          <p:cNvPr id="10" name="Rectangle 9">
            <a:extLst>
              <a:ext uri="{FF2B5EF4-FFF2-40B4-BE49-F238E27FC236}">
                <a16:creationId xmlns:a16="http://schemas.microsoft.com/office/drawing/2014/main" id="{5B704D37-82A5-4BBE-9561-3CAB6DCF1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3894861"/>
            <a:ext cx="8162925" cy="167136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5DA5E9-D444-483E-A7C8-39BB53743894}"/>
              </a:ext>
            </a:extLst>
          </p:cNvPr>
          <p:cNvSpPr>
            <a:spLocks noGrp="1"/>
          </p:cNvSpPr>
          <p:nvPr>
            <p:ph type="title"/>
          </p:nvPr>
        </p:nvSpPr>
        <p:spPr>
          <a:xfrm>
            <a:off x="612274" y="4055729"/>
            <a:ext cx="7427161" cy="1325563"/>
          </a:xfrm>
        </p:spPr>
        <p:txBody>
          <a:bodyPr vert="horz" lIns="91440" tIns="45720" rIns="91440" bIns="45720" rtlCol="0" anchor="b">
            <a:normAutofit/>
          </a:bodyPr>
          <a:lstStyle/>
          <a:p>
            <a:pPr algn="l">
              <a:lnSpc>
                <a:spcPct val="90000"/>
              </a:lnSpc>
            </a:pPr>
            <a:r>
              <a:rPr lang="en-US" sz="6000" b="1" dirty="0">
                <a:solidFill>
                  <a:srgbClr val="000000"/>
                </a:solidFill>
                <a:effectLst>
                  <a:outerShdw blurRad="38100" dist="38100" dir="2700000" algn="tl">
                    <a:srgbClr val="000000">
                      <a:alpha val="43137"/>
                    </a:srgbClr>
                  </a:outerShdw>
                </a:effectLst>
              </a:rPr>
              <a:t>Stratus 3, </a:t>
            </a:r>
            <a:r>
              <a:rPr lang="en-US" sz="6000" b="1" dirty="0">
                <a:solidFill>
                  <a:srgbClr val="FF0000"/>
                </a:solidFill>
                <a:effectLst>
                  <a:outerShdw blurRad="38100" dist="38100" dir="2700000" algn="tl">
                    <a:srgbClr val="000000">
                      <a:alpha val="43137"/>
                    </a:srgbClr>
                  </a:outerShdw>
                </a:effectLst>
              </a:rPr>
              <a:t>$699</a:t>
            </a:r>
          </a:p>
        </p:txBody>
      </p:sp>
      <p:sp>
        <p:nvSpPr>
          <p:cNvPr id="4" name="Slide Number Placeholder 3">
            <a:extLst>
              <a:ext uri="{FF2B5EF4-FFF2-40B4-BE49-F238E27FC236}">
                <a16:creationId xmlns:a16="http://schemas.microsoft.com/office/drawing/2014/main" id="{FDB9020B-2452-4991-9628-9ED826FAD5C7}"/>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457200">
              <a:spcAft>
                <a:spcPts val="600"/>
              </a:spcAft>
            </a:pPr>
            <a:fld id="{8CCC93C7-37EB-4A4E-85FC-B3A37BFCB519}" type="slidenum">
              <a:rPr lang="en-US" sz="1000">
                <a:solidFill>
                  <a:srgbClr val="FFFFFF"/>
                </a:solidFill>
              </a:rPr>
              <a:pPr defTabSz="457200">
                <a:spcAft>
                  <a:spcPts val="600"/>
                </a:spcAft>
              </a:pPr>
              <a:t>231</a:t>
            </a:fld>
            <a:endParaRPr lang="en-US" sz="1000">
              <a:solidFill>
                <a:srgbClr val="FFFFFF"/>
              </a:solidFill>
            </a:endParaRPr>
          </a:p>
        </p:txBody>
      </p:sp>
      <p:pic>
        <p:nvPicPr>
          <p:cNvPr id="7" name="Picture 4" descr="Image result for appareo">
            <a:extLst>
              <a:ext uri="{FF2B5EF4-FFF2-40B4-BE49-F238E27FC236}">
                <a16:creationId xmlns:a16="http://schemas.microsoft.com/office/drawing/2014/main" id="{0D5DB35E-564C-4DB1-B408-72434F99435E}"/>
              </a:ext>
            </a:extLst>
          </p:cNvPr>
          <p:cNvPicPr>
            <a:picLocks noChangeAspect="1" noChangeArrowheads="1"/>
          </p:cNvPicPr>
          <p:nvPr/>
        </p:nvPicPr>
        <p:blipFill>
          <a:blip r:embed="rId3" cstate="print"/>
          <a:srcRect/>
          <a:stretch>
            <a:fillRect/>
          </a:stretch>
        </p:blipFill>
        <p:spPr bwMode="auto">
          <a:xfrm>
            <a:off x="423863" y="3468911"/>
            <a:ext cx="3657599" cy="1828800"/>
          </a:xfrm>
          <a:prstGeom prst="rect">
            <a:avLst/>
          </a:prstGeom>
          <a:noFill/>
        </p:spPr>
      </p:pic>
      <p:pic>
        <p:nvPicPr>
          <p:cNvPr id="8" name="Picture 6" descr="Image result for sporty's pilot shop">
            <a:extLst>
              <a:ext uri="{FF2B5EF4-FFF2-40B4-BE49-F238E27FC236}">
                <a16:creationId xmlns:a16="http://schemas.microsoft.com/office/drawing/2014/main" id="{979DFE5B-1095-40FC-83CA-FEEBCA671EC6}"/>
              </a:ext>
            </a:extLst>
          </p:cNvPr>
          <p:cNvPicPr>
            <a:picLocks noChangeAspect="1" noChangeArrowheads="1"/>
          </p:cNvPicPr>
          <p:nvPr/>
        </p:nvPicPr>
        <p:blipFill>
          <a:blip r:embed="rId4" cstate="print"/>
          <a:srcRect/>
          <a:stretch>
            <a:fillRect/>
          </a:stretch>
        </p:blipFill>
        <p:spPr bwMode="auto">
          <a:xfrm>
            <a:off x="7543800" y="2244636"/>
            <a:ext cx="1433787" cy="716894"/>
          </a:xfrm>
          <a:prstGeom prst="rect">
            <a:avLst/>
          </a:prstGeom>
          <a:noFill/>
        </p:spPr>
      </p:pic>
    </p:spTree>
    <p:extLst>
      <p:ext uri="{BB962C8B-B14F-4D97-AF65-F5344CB8AC3E}">
        <p14:creationId xmlns:p14="http://schemas.microsoft.com/office/powerpoint/2010/main" val="2573880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Image result for stratus 3 transparent">
            <a:extLst>
              <a:ext uri="{FF2B5EF4-FFF2-40B4-BE49-F238E27FC236}">
                <a16:creationId xmlns:a16="http://schemas.microsoft.com/office/drawing/2014/main" id="{F53280ED-A064-4202-90BA-FF219068FDA0}"/>
              </a:ext>
            </a:extLst>
          </p:cNvPr>
          <p:cNvPicPr>
            <a:picLocks noChangeAspect="1" noChangeArrowheads="1"/>
          </p:cNvPicPr>
          <p:nvPr/>
        </p:nvPicPr>
        <p:blipFill rotWithShape="1">
          <a:blip r:embed="rId2" cstate="print"/>
          <a:srcRect r="1001" b="1"/>
          <a:stretch/>
        </p:blipFill>
        <p:spPr bwMode="auto">
          <a:xfrm>
            <a:off x="20" y="10"/>
            <a:ext cx="9143980" cy="6857990"/>
          </a:xfrm>
          <a:prstGeom prst="rect">
            <a:avLst/>
          </a:prstGeom>
          <a:noFill/>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882442" y="2714171"/>
            <a:ext cx="4261558" cy="415011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a:extLst>
              <a:ext uri="{FF2B5EF4-FFF2-40B4-BE49-F238E27FC236}">
                <a16:creationId xmlns:a16="http://schemas.microsoft.com/office/drawing/2014/main" id="{78D7CEAB-94ED-4EC2-8290-D814254223A5}"/>
              </a:ext>
            </a:extLst>
          </p:cNvPr>
          <p:cNvSpPr>
            <a:spLocks noGrp="1"/>
          </p:cNvSpPr>
          <p:nvPr>
            <p:ph type="title"/>
          </p:nvPr>
        </p:nvSpPr>
        <p:spPr>
          <a:xfrm>
            <a:off x="5306708" y="3734093"/>
            <a:ext cx="3709553" cy="1375542"/>
          </a:xfrm>
        </p:spPr>
        <p:txBody>
          <a:bodyPr vert="horz" lIns="91440" tIns="45720" rIns="91440" bIns="45720" rtlCol="0" anchor="b">
            <a:normAutofit fontScale="90000"/>
          </a:bodyPr>
          <a:lstStyle/>
          <a:p>
            <a:pPr>
              <a:lnSpc>
                <a:spcPct val="90000"/>
              </a:lnSpc>
            </a:pPr>
            <a:r>
              <a:rPr lang="en-US" sz="3600" b="1" dirty="0" err="1">
                <a:solidFill>
                  <a:schemeClr val="accent6">
                    <a:lumMod val="75000"/>
                  </a:schemeClr>
                </a:solidFill>
                <a:effectLst>
                  <a:outerShdw blurRad="38100" dist="38100" dir="2700000" algn="tl">
                    <a:srgbClr val="000000">
                      <a:alpha val="43137"/>
                    </a:srgbClr>
                  </a:outerShdw>
                </a:effectLst>
              </a:rPr>
              <a:t>ForeFlight</a:t>
            </a:r>
            <a:r>
              <a:rPr lang="en-US" sz="3600" b="1" dirty="0">
                <a:solidFill>
                  <a:schemeClr val="accent6">
                    <a:lumMod val="75000"/>
                  </a:schemeClr>
                </a:solidFill>
                <a:effectLst>
                  <a:outerShdw blurRad="38100" dist="38100" dir="2700000" algn="tl">
                    <a:srgbClr val="000000">
                      <a:alpha val="43137"/>
                    </a:srgbClr>
                  </a:outerShdw>
                </a:effectLst>
              </a:rPr>
              <a:t>, </a:t>
            </a:r>
            <a:r>
              <a:rPr lang="en-US" sz="3600" b="1" dirty="0" err="1">
                <a:solidFill>
                  <a:schemeClr val="accent6">
                    <a:lumMod val="75000"/>
                  </a:schemeClr>
                </a:solidFill>
                <a:effectLst>
                  <a:outerShdw blurRad="38100" dist="38100" dir="2700000" algn="tl">
                    <a:srgbClr val="000000">
                      <a:alpha val="43137"/>
                    </a:srgbClr>
                  </a:outerShdw>
                </a:effectLst>
              </a:rPr>
              <a:t>Fltplan</a:t>
            </a:r>
            <a:r>
              <a:rPr lang="en-US" sz="3600" b="1" dirty="0">
                <a:solidFill>
                  <a:schemeClr val="accent6">
                    <a:lumMod val="75000"/>
                  </a:schemeClr>
                </a:solidFill>
                <a:effectLst>
                  <a:outerShdw blurRad="38100" dist="38100" dir="2700000" algn="tl">
                    <a:srgbClr val="000000">
                      <a:alpha val="43137"/>
                    </a:srgbClr>
                  </a:outerShdw>
                </a:effectLst>
              </a:rPr>
              <a:t> Go, </a:t>
            </a:r>
            <a:r>
              <a:rPr lang="en-US" sz="3600" b="1" dirty="0" err="1">
                <a:solidFill>
                  <a:schemeClr val="accent6">
                    <a:lumMod val="75000"/>
                  </a:schemeClr>
                </a:solidFill>
                <a:effectLst>
                  <a:outerShdw blurRad="38100" dist="38100" dir="2700000" algn="tl">
                    <a:srgbClr val="000000">
                      <a:alpha val="43137"/>
                    </a:srgbClr>
                  </a:outerShdw>
                </a:effectLst>
              </a:rPr>
              <a:t>FlyQ</a:t>
            </a:r>
            <a:r>
              <a:rPr lang="en-US" sz="3600" b="1" dirty="0">
                <a:solidFill>
                  <a:schemeClr val="accent6">
                    <a:lumMod val="75000"/>
                  </a:schemeClr>
                </a:solidFill>
                <a:effectLst>
                  <a:outerShdw blurRad="38100" dist="38100" dir="2700000" algn="tl">
                    <a:srgbClr val="000000">
                      <a:alpha val="43137"/>
                    </a:srgbClr>
                  </a:outerShdw>
                </a:effectLst>
              </a:rPr>
              <a:t>, </a:t>
            </a:r>
            <a:r>
              <a:rPr lang="en-US" sz="3600" b="1" dirty="0" err="1">
                <a:solidFill>
                  <a:schemeClr val="accent6">
                    <a:lumMod val="75000"/>
                  </a:schemeClr>
                </a:solidFill>
                <a:effectLst>
                  <a:outerShdw blurRad="38100" dist="38100" dir="2700000" algn="tl">
                    <a:srgbClr val="000000">
                      <a:alpha val="43137"/>
                    </a:srgbClr>
                  </a:outerShdw>
                </a:effectLst>
              </a:rPr>
              <a:t>WingX</a:t>
            </a:r>
            <a:r>
              <a:rPr lang="en-US" sz="3600" b="1" dirty="0">
                <a:solidFill>
                  <a:schemeClr val="accent6">
                    <a:lumMod val="75000"/>
                  </a:schemeClr>
                </a:solidFill>
                <a:effectLst>
                  <a:outerShdw blurRad="38100" dist="38100" dir="2700000" algn="tl">
                    <a:srgbClr val="000000">
                      <a:alpha val="43137"/>
                    </a:srgbClr>
                  </a:outerShdw>
                </a:effectLst>
              </a:rPr>
              <a:t>, and </a:t>
            </a:r>
            <a:r>
              <a:rPr lang="en-US" sz="3600" b="1" dirty="0" err="1">
                <a:solidFill>
                  <a:schemeClr val="accent6">
                    <a:lumMod val="75000"/>
                  </a:schemeClr>
                </a:solidFill>
                <a:effectLst>
                  <a:outerShdw blurRad="38100" dist="38100" dir="2700000" algn="tl">
                    <a:srgbClr val="000000">
                      <a:alpha val="43137"/>
                    </a:srgbClr>
                  </a:outerShdw>
                </a:effectLst>
              </a:rPr>
              <a:t>iFly</a:t>
            </a:r>
            <a:r>
              <a:rPr lang="en-US" sz="3600" b="1" dirty="0">
                <a:solidFill>
                  <a:schemeClr val="accent6">
                    <a:lumMod val="75000"/>
                  </a:schemeClr>
                </a:solidFill>
                <a:effectLst>
                  <a:outerShdw blurRad="38100" dist="38100" dir="2700000" algn="tl">
                    <a:srgbClr val="000000">
                      <a:alpha val="43137"/>
                    </a:srgbClr>
                  </a:outerShdw>
                </a:effectLst>
              </a:rPr>
              <a:t> GPS</a:t>
            </a:r>
            <a:endParaRPr lang="en-US" sz="3500" kern="1200" dirty="0">
              <a:solidFill>
                <a:schemeClr val="tx1"/>
              </a:solidFill>
              <a:latin typeface="+mj-lt"/>
              <a:ea typeface="+mj-ea"/>
              <a:cs typeface="+mj-cs"/>
            </a:endParaRPr>
          </a:p>
        </p:txBody>
      </p:sp>
      <p:sp>
        <p:nvSpPr>
          <p:cNvPr id="4" name="Slide Number Placeholder 3">
            <a:extLst>
              <a:ext uri="{FF2B5EF4-FFF2-40B4-BE49-F238E27FC236}">
                <a16:creationId xmlns:a16="http://schemas.microsoft.com/office/drawing/2014/main" id="{36668022-53C9-4799-8199-4DD6C75F7672}"/>
              </a:ext>
            </a:extLst>
          </p:cNvPr>
          <p:cNvSpPr>
            <a:spLocks noGrp="1"/>
          </p:cNvSpPr>
          <p:nvPr>
            <p:ph type="sldNum" sz="quarter" idx="12"/>
          </p:nvPr>
        </p:nvSpPr>
        <p:spPr>
          <a:xfrm>
            <a:off x="7024326" y="3292078"/>
            <a:ext cx="274320" cy="273844"/>
          </a:xfrm>
          <a:prstGeom prst="ellipse">
            <a:avLst/>
          </a:prstGeom>
          <a:solidFill>
            <a:schemeClr val="bg1">
              <a:alpha val="30000"/>
            </a:schemeClr>
          </a:solidFill>
          <a:ln>
            <a:solidFill>
              <a:schemeClr val="tx1">
                <a:lumMod val="75000"/>
                <a:lumOff val="25000"/>
              </a:schemeClr>
            </a:solidFill>
          </a:ln>
        </p:spPr>
        <p:txBody>
          <a:bodyPr vert="horz" lIns="91440" tIns="45720" rIns="91440" bIns="45720" rtlCol="0" anchor="ctr">
            <a:normAutofit fontScale="47500" lnSpcReduction="20000"/>
          </a:bodyPr>
          <a:lstStyle/>
          <a:p>
            <a:pPr algn="ctr">
              <a:lnSpc>
                <a:spcPct val="90000"/>
              </a:lnSpc>
              <a:spcAft>
                <a:spcPts val="600"/>
              </a:spcAft>
            </a:pPr>
            <a:fld id="{8CCC93C7-37EB-4A4E-85FC-B3A37BFCB519}" type="slidenum">
              <a:rPr lang="en-US" sz="700">
                <a:solidFill>
                  <a:schemeClr val="tx1"/>
                </a:solidFill>
              </a:rPr>
              <a:pPr algn="ctr">
                <a:lnSpc>
                  <a:spcPct val="90000"/>
                </a:lnSpc>
                <a:spcAft>
                  <a:spcPts val="600"/>
                </a:spcAft>
              </a:pPr>
              <a:t>232</a:t>
            </a:fld>
            <a:endParaRPr lang="en-US" sz="700">
              <a:solidFill>
                <a:schemeClr val="tx1"/>
              </a:solidFill>
            </a:endParaRP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10703" y="515421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8" name="Picture 8" descr="Image result for wifi">
            <a:extLst>
              <a:ext uri="{FF2B5EF4-FFF2-40B4-BE49-F238E27FC236}">
                <a16:creationId xmlns:a16="http://schemas.microsoft.com/office/drawing/2014/main" id="{67255E91-EDC8-4DD6-91A4-A559DE7916E1}"/>
              </a:ext>
            </a:extLst>
          </p:cNvPr>
          <p:cNvPicPr>
            <a:picLocks noChangeAspect="1" noChangeArrowheads="1"/>
          </p:cNvPicPr>
          <p:nvPr/>
        </p:nvPicPr>
        <p:blipFill>
          <a:blip r:embed="rId3" cstate="print"/>
          <a:srcRect/>
          <a:stretch>
            <a:fillRect/>
          </a:stretch>
        </p:blipFill>
        <p:spPr bwMode="auto">
          <a:xfrm>
            <a:off x="7298646" y="1859308"/>
            <a:ext cx="1790700" cy="1790700"/>
          </a:xfrm>
          <a:prstGeom prst="rect">
            <a:avLst/>
          </a:prstGeom>
          <a:noFill/>
        </p:spPr>
      </p:pic>
    </p:spTree>
    <p:extLst>
      <p:ext uri="{BB962C8B-B14F-4D97-AF65-F5344CB8AC3E}">
        <p14:creationId xmlns:p14="http://schemas.microsoft.com/office/powerpoint/2010/main" val="1591434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80651C-0D8B-4815-A52A-B6E4927306DD}"/>
              </a:ext>
            </a:extLst>
          </p:cNvPr>
          <p:cNvSpPr>
            <a:spLocks noGrp="1"/>
          </p:cNvSpPr>
          <p:nvPr>
            <p:ph type="title"/>
          </p:nvPr>
        </p:nvSpPr>
        <p:spPr>
          <a:xfrm>
            <a:off x="505678" y="3124200"/>
            <a:ext cx="2743200" cy="2887579"/>
          </a:xfrm>
        </p:spPr>
        <p:txBody>
          <a:bodyPr vert="horz" lIns="91440" tIns="45720" rIns="91440" bIns="45720" rtlCol="0" anchor="b">
            <a:normAutofit fontScale="90000"/>
          </a:bodyPr>
          <a:lstStyle/>
          <a:p>
            <a:pPr>
              <a:lnSpc>
                <a:spcPct val="90000"/>
              </a:lnSpc>
            </a:pPr>
            <a:r>
              <a:rPr lang="en-US" sz="4200" b="1" kern="1200" dirty="0">
                <a:solidFill>
                  <a:srgbClr val="FFFFFF"/>
                </a:solidFill>
                <a:effectLst>
                  <a:outerShdw blurRad="38100" dist="38100" dir="2700000" algn="tl">
                    <a:srgbClr val="000000">
                      <a:alpha val="43137"/>
                    </a:srgbClr>
                  </a:outerShdw>
                </a:effectLst>
                <a:latin typeface="+mj-lt"/>
                <a:ea typeface="+mj-ea"/>
                <a:cs typeface="+mj-cs"/>
              </a:rPr>
              <a:t>Sentry</a:t>
            </a:r>
            <a:br>
              <a:rPr lang="en-US" sz="4200" b="1" kern="1200" dirty="0">
                <a:solidFill>
                  <a:srgbClr val="FFFFFF"/>
                </a:solidFill>
                <a:effectLst>
                  <a:outerShdw blurRad="38100" dist="38100" dir="2700000" algn="tl">
                    <a:srgbClr val="000000">
                      <a:alpha val="43137"/>
                    </a:srgbClr>
                  </a:outerShdw>
                </a:effectLst>
                <a:latin typeface="+mj-lt"/>
                <a:ea typeface="+mj-ea"/>
                <a:cs typeface="+mj-cs"/>
              </a:rPr>
            </a:br>
            <a:r>
              <a:rPr lang="en-US" sz="4200" b="1" kern="1200" dirty="0">
                <a:solidFill>
                  <a:srgbClr val="FFC000"/>
                </a:solidFill>
                <a:effectLst>
                  <a:outerShdw blurRad="38100" dist="38100" dir="2700000" algn="tl">
                    <a:srgbClr val="000000">
                      <a:alpha val="43137"/>
                    </a:srgbClr>
                  </a:outerShdw>
                </a:effectLst>
                <a:latin typeface="+mj-lt"/>
                <a:ea typeface="+mj-ea"/>
                <a:cs typeface="+mj-cs"/>
              </a:rPr>
              <a:t>$500</a:t>
            </a:r>
            <a:br>
              <a:rPr lang="en-US" sz="4200" b="1" kern="1200" dirty="0">
                <a:solidFill>
                  <a:srgbClr val="FFFFFF"/>
                </a:solidFill>
                <a:effectLst>
                  <a:outerShdw blurRad="38100" dist="38100" dir="2700000" algn="tl">
                    <a:srgbClr val="000000">
                      <a:alpha val="43137"/>
                    </a:srgbClr>
                  </a:outerShdw>
                </a:effectLst>
                <a:latin typeface="+mj-lt"/>
                <a:ea typeface="+mj-ea"/>
                <a:cs typeface="+mj-cs"/>
              </a:rPr>
            </a:br>
            <a:r>
              <a:rPr lang="en-US" sz="4200" b="1" kern="1200" dirty="0">
                <a:solidFill>
                  <a:srgbClr val="FFFFFF"/>
                </a:solidFill>
                <a:effectLst>
                  <a:outerShdw blurRad="38100" dist="38100" dir="2700000" algn="tl">
                    <a:srgbClr val="000000">
                      <a:alpha val="43137"/>
                    </a:srgbClr>
                  </a:outerShdw>
                </a:effectLst>
                <a:latin typeface="+mj-lt"/>
                <a:ea typeface="+mj-ea"/>
                <a:cs typeface="+mj-cs"/>
              </a:rPr>
              <a:t>Includes a Carbon Monoxide Alarm</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2" descr="Image result for foreflight sentry transparent">
            <a:extLst>
              <a:ext uri="{FF2B5EF4-FFF2-40B4-BE49-F238E27FC236}">
                <a16:creationId xmlns:a16="http://schemas.microsoft.com/office/drawing/2014/main" id="{23F1DF41-92D3-4095-883B-B7D3388711A7}"/>
              </a:ext>
            </a:extLst>
          </p:cNvPr>
          <p:cNvPicPr>
            <a:picLocks noChangeAspect="1" noChangeArrowheads="1"/>
          </p:cNvPicPr>
          <p:nvPr/>
        </p:nvPicPr>
        <p:blipFill>
          <a:blip r:embed="rId2" cstate="print"/>
          <a:srcRect/>
          <a:stretch>
            <a:fillRect/>
          </a:stretch>
        </p:blipFill>
        <p:spPr bwMode="auto">
          <a:xfrm>
            <a:off x="3865366" y="761689"/>
            <a:ext cx="4915159" cy="5342563"/>
          </a:xfrm>
          <a:prstGeom prst="rect">
            <a:avLst/>
          </a:prstGeom>
          <a:noFill/>
        </p:spPr>
      </p:pic>
      <p:sp>
        <p:nvSpPr>
          <p:cNvPr id="4" name="Slide Number Placeholder 3">
            <a:extLst>
              <a:ext uri="{FF2B5EF4-FFF2-40B4-BE49-F238E27FC236}">
                <a16:creationId xmlns:a16="http://schemas.microsoft.com/office/drawing/2014/main" id="{48F52333-83BD-4881-BA49-7288DE1C59BA}"/>
              </a:ext>
            </a:extLst>
          </p:cNvPr>
          <p:cNvSpPr>
            <a:spLocks noGrp="1"/>
          </p:cNvSpPr>
          <p:nvPr>
            <p:ph type="sldNum" sz="quarter" idx="12"/>
          </p:nvPr>
        </p:nvSpPr>
        <p:spPr>
          <a:xfrm>
            <a:off x="7493266" y="6356350"/>
            <a:ext cx="1022083" cy="365125"/>
          </a:xfrm>
        </p:spPr>
        <p:txBody>
          <a:bodyPr vert="horz" lIns="91440" tIns="45720" rIns="91440" bIns="45720" rtlCol="0" anchor="ctr">
            <a:normAutofit/>
          </a:bodyPr>
          <a:lstStyle/>
          <a:p>
            <a:pPr>
              <a:spcAft>
                <a:spcPts val="600"/>
              </a:spcAft>
            </a:pPr>
            <a:fld id="{8CCC93C7-37EB-4A4E-85FC-B3A37BFCB519}" type="slidenum">
              <a:rPr lang="en-US">
                <a:solidFill>
                  <a:srgbClr val="595959"/>
                </a:solidFill>
              </a:rPr>
              <a:pPr>
                <a:spcAft>
                  <a:spcPts val="600"/>
                </a:spcAft>
              </a:pPr>
              <a:t>233</a:t>
            </a:fld>
            <a:endParaRPr lang="en-US">
              <a:solidFill>
                <a:srgbClr val="595959"/>
              </a:solidFill>
            </a:endParaRPr>
          </a:p>
        </p:txBody>
      </p:sp>
      <p:sp>
        <p:nvSpPr>
          <p:cNvPr id="6" name="Rectangle 5">
            <a:extLst>
              <a:ext uri="{FF2B5EF4-FFF2-40B4-BE49-F238E27FC236}">
                <a16:creationId xmlns:a16="http://schemas.microsoft.com/office/drawing/2014/main" id="{AEFF5EF1-17F2-45B1-BE24-66FBEC9A8EBC}"/>
              </a:ext>
            </a:extLst>
          </p:cNvPr>
          <p:cNvSpPr/>
          <p:nvPr/>
        </p:nvSpPr>
        <p:spPr>
          <a:xfrm>
            <a:off x="3694002" y="2590800"/>
            <a:ext cx="1455335" cy="830997"/>
          </a:xfrm>
          <a:prstGeom prst="rect">
            <a:avLst/>
          </a:prstGeom>
        </p:spPr>
        <p:txBody>
          <a:bodyPr wrap="none">
            <a:spAutoFit/>
          </a:bodyPr>
          <a:lstStyle/>
          <a:p>
            <a:r>
              <a:rPr lang="en-US" sz="2400" b="1" dirty="0" err="1">
                <a:solidFill>
                  <a:schemeClr val="accent6">
                    <a:lumMod val="75000"/>
                  </a:schemeClr>
                </a:solidFill>
                <a:effectLst>
                  <a:outerShdw blurRad="38100" dist="38100" dir="2700000" algn="tl">
                    <a:srgbClr val="000000">
                      <a:alpha val="43137"/>
                    </a:srgbClr>
                  </a:outerShdw>
                </a:effectLst>
              </a:rPr>
              <a:t>ForeFlight</a:t>
            </a:r>
            <a:endParaRPr lang="en-US" sz="2400" b="1" dirty="0">
              <a:solidFill>
                <a:schemeClr val="accent6">
                  <a:lumMod val="75000"/>
                </a:schemeClr>
              </a:solidFill>
              <a:effectLst>
                <a:outerShdw blurRad="38100" dist="38100" dir="2700000" algn="tl">
                  <a:srgbClr val="000000">
                    <a:alpha val="43137"/>
                  </a:srgbClr>
                </a:outerShdw>
              </a:effectLst>
            </a:endParaRPr>
          </a:p>
          <a:p>
            <a:pPr algn="ctr"/>
            <a:r>
              <a:rPr lang="en-US" sz="2400" b="1" dirty="0">
                <a:solidFill>
                  <a:schemeClr val="accent6">
                    <a:lumMod val="75000"/>
                  </a:schemeClr>
                </a:solidFill>
                <a:effectLst>
                  <a:outerShdw blurRad="38100" dist="38100" dir="2700000" algn="tl">
                    <a:srgbClr val="000000">
                      <a:alpha val="43137"/>
                    </a:srgbClr>
                  </a:outerShdw>
                </a:effectLst>
              </a:rPr>
              <a:t>ONLY</a:t>
            </a:r>
            <a:endParaRPr lang="en-US" sz="2400" dirty="0"/>
          </a:p>
        </p:txBody>
      </p:sp>
      <p:pic>
        <p:nvPicPr>
          <p:cNvPr id="9" name="Picture 8" descr="Image result for wifi">
            <a:extLst>
              <a:ext uri="{FF2B5EF4-FFF2-40B4-BE49-F238E27FC236}">
                <a16:creationId xmlns:a16="http://schemas.microsoft.com/office/drawing/2014/main" id="{6C500721-F186-4EEA-81A4-B17226C82C2D}"/>
              </a:ext>
            </a:extLst>
          </p:cNvPr>
          <p:cNvPicPr>
            <a:picLocks noChangeAspect="1" noChangeArrowheads="1"/>
          </p:cNvPicPr>
          <p:nvPr/>
        </p:nvPicPr>
        <p:blipFill>
          <a:blip r:embed="rId3" cstate="print"/>
          <a:srcRect/>
          <a:stretch>
            <a:fillRect/>
          </a:stretch>
        </p:blipFill>
        <p:spPr bwMode="auto">
          <a:xfrm>
            <a:off x="3629668" y="1093168"/>
            <a:ext cx="1497632" cy="1497632"/>
          </a:xfrm>
          <a:prstGeom prst="rect">
            <a:avLst/>
          </a:prstGeom>
          <a:noFill/>
        </p:spPr>
      </p:pic>
      <p:pic>
        <p:nvPicPr>
          <p:cNvPr id="11" name="Picture 6" descr="Image result for sporty's pilot shop">
            <a:extLst>
              <a:ext uri="{FF2B5EF4-FFF2-40B4-BE49-F238E27FC236}">
                <a16:creationId xmlns:a16="http://schemas.microsoft.com/office/drawing/2014/main" id="{C554E3D2-E3B6-47CE-B3B6-DB722C98D517}"/>
              </a:ext>
            </a:extLst>
          </p:cNvPr>
          <p:cNvPicPr>
            <a:picLocks noChangeAspect="1" noChangeArrowheads="1"/>
          </p:cNvPicPr>
          <p:nvPr/>
        </p:nvPicPr>
        <p:blipFill>
          <a:blip r:embed="rId4" cstate="print"/>
          <a:srcRect/>
          <a:stretch>
            <a:fillRect/>
          </a:stretch>
        </p:blipFill>
        <p:spPr bwMode="auto">
          <a:xfrm>
            <a:off x="3694002" y="3459119"/>
            <a:ext cx="1433787" cy="716894"/>
          </a:xfrm>
          <a:prstGeom prst="rect">
            <a:avLst/>
          </a:prstGeom>
          <a:noFill/>
        </p:spPr>
      </p:pic>
      <p:pic>
        <p:nvPicPr>
          <p:cNvPr id="8194" name="Picture 2" descr="Related image">
            <a:extLst>
              <a:ext uri="{FF2B5EF4-FFF2-40B4-BE49-F238E27FC236}">
                <a16:creationId xmlns:a16="http://schemas.microsoft.com/office/drawing/2014/main" id="{57D96443-A346-4CFF-A8D2-FC3DBBB72D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1408" y="1389555"/>
            <a:ext cx="1223963" cy="1341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765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B3ABF-545D-451E-9F4D-851BF13E096E}"/>
              </a:ext>
            </a:extLst>
          </p:cNvPr>
          <p:cNvSpPr>
            <a:spLocks noGrp="1"/>
          </p:cNvSpPr>
          <p:nvPr>
            <p:ph type="title"/>
          </p:nvPr>
        </p:nvSpPr>
        <p:spPr>
          <a:xfrm>
            <a:off x="600824" y="1396289"/>
            <a:ext cx="3754752" cy="1325563"/>
          </a:xfrm>
        </p:spPr>
        <p:txBody>
          <a:bodyPr>
            <a:normAutofit fontScale="90000"/>
          </a:bodyPr>
          <a:lstStyle/>
          <a:p>
            <a:r>
              <a:rPr lang="en-US" b="1" dirty="0"/>
              <a:t>Sentry Mini</a:t>
            </a:r>
            <a:br>
              <a:rPr lang="en-US" b="1" dirty="0"/>
            </a:br>
            <a:r>
              <a:rPr lang="en-US" b="1" dirty="0">
                <a:solidFill>
                  <a:srgbClr val="FFC000"/>
                </a:solidFill>
              </a:rPr>
              <a:t>$300</a:t>
            </a:r>
          </a:p>
        </p:txBody>
      </p:sp>
      <p:sp>
        <p:nvSpPr>
          <p:cNvPr id="4" name="Slide Number Placeholder 3">
            <a:extLst>
              <a:ext uri="{FF2B5EF4-FFF2-40B4-BE49-F238E27FC236}">
                <a16:creationId xmlns:a16="http://schemas.microsoft.com/office/drawing/2014/main" id="{57570D77-5371-44D0-A4DE-F392BD505869}"/>
              </a:ext>
            </a:extLst>
          </p:cNvPr>
          <p:cNvSpPr>
            <a:spLocks noGrp="1"/>
          </p:cNvSpPr>
          <p:nvPr>
            <p:ph type="sldNum" sz="quarter" idx="12"/>
          </p:nvPr>
        </p:nvSpPr>
        <p:spPr>
          <a:xfrm>
            <a:off x="603363" y="599325"/>
            <a:ext cx="411480" cy="548640"/>
          </a:xfrm>
          <a:prstGeom prst="ellipse">
            <a:avLst/>
          </a:prstGeom>
          <a:solidFill>
            <a:srgbClr val="5E6D81"/>
          </a:solidFill>
        </p:spPr>
        <p:txBody>
          <a:bodyPr anchor="ctr">
            <a:normAutofit fontScale="62500" lnSpcReduction="20000"/>
          </a:bodyPr>
          <a:lstStyle/>
          <a:p>
            <a:pPr algn="ctr">
              <a:spcAft>
                <a:spcPts val="600"/>
              </a:spcAft>
            </a:pPr>
            <a:fld id="{8CCC93C7-37EB-4A4E-85FC-B3A37BFCB519}" type="slidenum">
              <a:rPr lang="en-US" sz="1300">
                <a:solidFill>
                  <a:srgbClr val="FFFFFF"/>
                </a:solidFill>
              </a:rPr>
              <a:pPr algn="ctr">
                <a:spcAft>
                  <a:spcPts val="600"/>
                </a:spcAft>
              </a:pPr>
              <a:t>234</a:t>
            </a:fld>
            <a:endParaRPr lang="en-US" sz="1300">
              <a:solidFill>
                <a:srgbClr val="FFFFFF"/>
              </a:solidFill>
            </a:endParaRPr>
          </a:p>
        </p:txBody>
      </p:sp>
      <p:sp>
        <p:nvSpPr>
          <p:cNvPr id="3" name="Content Placeholder 2">
            <a:extLst>
              <a:ext uri="{FF2B5EF4-FFF2-40B4-BE49-F238E27FC236}">
                <a16:creationId xmlns:a16="http://schemas.microsoft.com/office/drawing/2014/main" id="{CA401BE1-178F-4644-82E8-EA289ADBEFEA}"/>
              </a:ext>
            </a:extLst>
          </p:cNvPr>
          <p:cNvSpPr>
            <a:spLocks noGrp="1"/>
          </p:cNvSpPr>
          <p:nvPr>
            <p:ph idx="1"/>
          </p:nvPr>
        </p:nvSpPr>
        <p:spPr>
          <a:xfrm>
            <a:off x="604157" y="2871982"/>
            <a:ext cx="3754752" cy="3181684"/>
          </a:xfrm>
        </p:spPr>
        <p:txBody>
          <a:bodyPr anchor="t">
            <a:normAutofit/>
          </a:bodyPr>
          <a:lstStyle/>
          <a:p>
            <a:endParaRPr lang="en-US" sz="1600"/>
          </a:p>
        </p:txBody>
      </p:sp>
      <p:sp>
        <p:nvSpPr>
          <p:cNvPr id="71" name="Freeform: Shape 7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413" y="0"/>
            <a:ext cx="4629587"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Sentry Mini on suction cup">
            <a:extLst>
              <a:ext uri="{FF2B5EF4-FFF2-40B4-BE49-F238E27FC236}">
                <a16:creationId xmlns:a16="http://schemas.microsoft.com/office/drawing/2014/main" id="{BF164FA3-8153-4F2F-8113-E47ACF2FF8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057" r="2118"/>
          <a:stretch/>
        </p:blipFill>
        <p:spPr bwMode="auto">
          <a:xfrm>
            <a:off x="4625884" y="10"/>
            <a:ext cx="4518116"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2" descr="Image result for battery icon">
            <a:extLst>
              <a:ext uri="{FF2B5EF4-FFF2-40B4-BE49-F238E27FC236}">
                <a16:creationId xmlns:a16="http://schemas.microsoft.com/office/drawing/2014/main" id="{8501E793-3938-41E2-9F98-4D7011D97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4816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foreflight ahrs">
            <a:extLst>
              <a:ext uri="{FF2B5EF4-FFF2-40B4-BE49-F238E27FC236}">
                <a16:creationId xmlns:a16="http://schemas.microsoft.com/office/drawing/2014/main" id="{1D7B812E-DD9A-409E-B314-6603188BA53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260" t="17310" r="9832" b="5748"/>
          <a:stretch/>
        </p:blipFill>
        <p:spPr bwMode="auto">
          <a:xfrm>
            <a:off x="5070546" y="319990"/>
            <a:ext cx="2055570" cy="9686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x">
            <a:extLst>
              <a:ext uri="{FF2B5EF4-FFF2-40B4-BE49-F238E27FC236}">
                <a16:creationId xmlns:a16="http://schemas.microsoft.com/office/drawing/2014/main" id="{842F0F37-8C5D-4C8D-9D25-24773D8978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4603" y="784095"/>
            <a:ext cx="429407" cy="4294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x">
            <a:extLst>
              <a:ext uri="{FF2B5EF4-FFF2-40B4-BE49-F238E27FC236}">
                <a16:creationId xmlns:a16="http://schemas.microsoft.com/office/drawing/2014/main" id="{15C1AA3A-D259-49FF-A0F6-53E4E1E868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4899" y="892606"/>
            <a:ext cx="429407" cy="429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7194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2D4605-7406-49B5-A817-280D45A68A99}"/>
              </a:ext>
            </a:extLst>
          </p:cNvPr>
          <p:cNvSpPr>
            <a:spLocks noGrp="1"/>
          </p:cNvSpPr>
          <p:nvPr>
            <p:ph type="title"/>
          </p:nvPr>
        </p:nvSpPr>
        <p:spPr>
          <a:xfrm>
            <a:off x="532716" y="1098550"/>
            <a:ext cx="2743200" cy="5257800"/>
          </a:xfrm>
        </p:spPr>
        <p:txBody>
          <a:bodyPr vert="horz" lIns="91440" tIns="45720" rIns="91440" bIns="45720" rtlCol="0" anchor="b">
            <a:normAutofit/>
          </a:bodyPr>
          <a:lstStyle/>
          <a:p>
            <a:pPr>
              <a:lnSpc>
                <a:spcPct val="90000"/>
              </a:lnSpc>
            </a:pPr>
            <a:r>
              <a:rPr lang="en-US" sz="4200" b="1" kern="1200" dirty="0">
                <a:solidFill>
                  <a:srgbClr val="FFFFFF"/>
                </a:solidFill>
                <a:effectLst>
                  <a:outerShdw blurRad="38100" dist="38100" dir="2700000" algn="tl">
                    <a:srgbClr val="000000">
                      <a:alpha val="43137"/>
                    </a:srgbClr>
                  </a:outerShdw>
                </a:effectLst>
                <a:latin typeface="+mj-lt"/>
                <a:ea typeface="+mj-ea"/>
                <a:cs typeface="+mj-cs"/>
              </a:rPr>
              <a:t>Scout</a:t>
            </a:r>
            <a:br>
              <a:rPr lang="en-US" sz="4200" b="1" kern="1200" dirty="0">
                <a:solidFill>
                  <a:srgbClr val="FFFFFF"/>
                </a:solidFill>
                <a:effectLst>
                  <a:outerShdw blurRad="38100" dist="38100" dir="2700000" algn="tl">
                    <a:srgbClr val="000000">
                      <a:alpha val="43137"/>
                    </a:srgbClr>
                  </a:outerShdw>
                </a:effectLst>
                <a:latin typeface="+mj-lt"/>
                <a:ea typeface="+mj-ea"/>
                <a:cs typeface="+mj-cs"/>
              </a:rPr>
            </a:br>
            <a:r>
              <a:rPr lang="en-US" sz="4200" b="1" kern="1200" dirty="0">
                <a:solidFill>
                  <a:srgbClr val="FFC000"/>
                </a:solidFill>
                <a:effectLst>
                  <a:outerShdw blurRad="38100" dist="38100" dir="2700000" algn="tl">
                    <a:srgbClr val="000000">
                      <a:alpha val="43137"/>
                    </a:srgbClr>
                  </a:outerShdw>
                </a:effectLst>
                <a:latin typeface="+mj-lt"/>
                <a:ea typeface="+mj-ea"/>
                <a:cs typeface="+mj-cs"/>
              </a:rPr>
              <a:t>$200</a:t>
            </a:r>
            <a:br>
              <a:rPr lang="en-US" sz="4200" b="1" kern="1200" dirty="0">
                <a:solidFill>
                  <a:srgbClr val="FFFFFF"/>
                </a:solidFill>
                <a:effectLst>
                  <a:outerShdw blurRad="38100" dist="38100" dir="2700000" algn="tl">
                    <a:srgbClr val="000000">
                      <a:alpha val="43137"/>
                    </a:srgbClr>
                  </a:outerShdw>
                </a:effectLst>
                <a:latin typeface="+mj-lt"/>
                <a:ea typeface="+mj-ea"/>
                <a:cs typeface="+mj-cs"/>
              </a:rPr>
            </a:br>
            <a:br>
              <a:rPr lang="en-US" sz="4200" b="1" kern="1200" dirty="0">
                <a:solidFill>
                  <a:srgbClr val="FFFFFF"/>
                </a:solidFill>
                <a:effectLst>
                  <a:outerShdw blurRad="38100" dist="38100" dir="2700000" algn="tl">
                    <a:srgbClr val="000000">
                      <a:alpha val="43137"/>
                    </a:srgbClr>
                  </a:outerShdw>
                </a:effectLst>
                <a:latin typeface="+mj-lt"/>
                <a:ea typeface="+mj-ea"/>
                <a:cs typeface="+mj-cs"/>
              </a:rPr>
            </a:br>
            <a:endParaRPr lang="en-US" sz="4200" b="1" kern="1200" dirty="0">
              <a:solidFill>
                <a:srgbClr val="FFFFFF"/>
              </a:solidFill>
              <a:effectLst>
                <a:outerShdw blurRad="38100" dist="38100" dir="2700000" algn="tl">
                  <a:srgbClr val="000000">
                    <a:alpha val="43137"/>
                  </a:srgbClr>
                </a:outerShdw>
              </a:effectLst>
              <a:latin typeface="+mj-lt"/>
              <a:ea typeface="+mj-ea"/>
              <a:cs typeface="+mj-cs"/>
            </a:endParaRP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2" descr="Image result for foreflight sentry transparent">
            <a:extLst>
              <a:ext uri="{FF2B5EF4-FFF2-40B4-BE49-F238E27FC236}">
                <a16:creationId xmlns:a16="http://schemas.microsoft.com/office/drawing/2014/main" id="{28FBDCD3-5855-4775-B5C2-8B9D84F03116}"/>
              </a:ext>
            </a:extLst>
          </p:cNvPr>
          <p:cNvPicPr>
            <a:picLocks noGrp="1" noChangeAspect="1" noChangeArrowheads="1"/>
          </p:cNvPicPr>
          <p:nvPr>
            <p:ph idx="1"/>
          </p:nvPr>
        </p:nvPicPr>
        <p:blipFill>
          <a:blip r:embed="rId2" cstate="print"/>
          <a:srcRect/>
          <a:stretch>
            <a:fillRect/>
          </a:stretch>
        </p:blipFill>
        <p:spPr bwMode="auto">
          <a:xfrm>
            <a:off x="4152050" y="2554199"/>
            <a:ext cx="3749703" cy="3749703"/>
          </a:xfrm>
          <a:prstGeom prst="rect">
            <a:avLst/>
          </a:prstGeom>
          <a:noFill/>
        </p:spPr>
      </p:pic>
      <p:sp>
        <p:nvSpPr>
          <p:cNvPr id="4" name="Slide Number Placeholder 3">
            <a:extLst>
              <a:ext uri="{FF2B5EF4-FFF2-40B4-BE49-F238E27FC236}">
                <a16:creationId xmlns:a16="http://schemas.microsoft.com/office/drawing/2014/main" id="{120C4388-D3AE-40A5-A191-A7D4C4DA03BD}"/>
              </a:ext>
            </a:extLst>
          </p:cNvPr>
          <p:cNvSpPr>
            <a:spLocks noGrp="1"/>
          </p:cNvSpPr>
          <p:nvPr>
            <p:ph type="sldNum" sz="quarter" idx="12"/>
          </p:nvPr>
        </p:nvSpPr>
        <p:spPr>
          <a:xfrm>
            <a:off x="7493266" y="6356350"/>
            <a:ext cx="1022083" cy="365125"/>
          </a:xfrm>
        </p:spPr>
        <p:txBody>
          <a:bodyPr vert="horz" lIns="91440" tIns="45720" rIns="91440" bIns="45720" rtlCol="0" anchor="ctr">
            <a:normAutofit/>
          </a:bodyPr>
          <a:lstStyle/>
          <a:p>
            <a:pPr>
              <a:spcAft>
                <a:spcPts val="600"/>
              </a:spcAft>
            </a:pPr>
            <a:fld id="{8CCC93C7-37EB-4A4E-85FC-B3A37BFCB519}" type="slidenum">
              <a:rPr lang="en-US">
                <a:solidFill>
                  <a:srgbClr val="595959"/>
                </a:solidFill>
              </a:rPr>
              <a:pPr>
                <a:spcAft>
                  <a:spcPts val="600"/>
                </a:spcAft>
              </a:pPr>
              <a:t>235</a:t>
            </a:fld>
            <a:endParaRPr lang="en-US">
              <a:solidFill>
                <a:srgbClr val="595959"/>
              </a:solidFill>
            </a:endParaRPr>
          </a:p>
        </p:txBody>
      </p:sp>
      <p:pic>
        <p:nvPicPr>
          <p:cNvPr id="9" name="Picture 6" descr="Image result for sporty's pilot shop">
            <a:extLst>
              <a:ext uri="{FF2B5EF4-FFF2-40B4-BE49-F238E27FC236}">
                <a16:creationId xmlns:a16="http://schemas.microsoft.com/office/drawing/2014/main" id="{A030EECA-57EA-4E07-BF90-4694C67E2458}"/>
              </a:ext>
            </a:extLst>
          </p:cNvPr>
          <p:cNvPicPr>
            <a:picLocks noChangeAspect="1" noChangeArrowheads="1"/>
          </p:cNvPicPr>
          <p:nvPr/>
        </p:nvPicPr>
        <p:blipFill>
          <a:blip r:embed="rId3" cstate="print"/>
          <a:srcRect/>
          <a:stretch>
            <a:fillRect/>
          </a:stretch>
        </p:blipFill>
        <p:spPr bwMode="auto">
          <a:xfrm>
            <a:off x="3601575" y="2628312"/>
            <a:ext cx="1433787" cy="716894"/>
          </a:xfrm>
          <a:prstGeom prst="rect">
            <a:avLst/>
          </a:prstGeom>
          <a:noFill/>
        </p:spPr>
      </p:pic>
      <p:sp>
        <p:nvSpPr>
          <p:cNvPr id="10" name="Rectangle 9">
            <a:extLst>
              <a:ext uri="{FF2B5EF4-FFF2-40B4-BE49-F238E27FC236}">
                <a16:creationId xmlns:a16="http://schemas.microsoft.com/office/drawing/2014/main" id="{02B88054-5475-4366-BD20-8CA00D8A4EA4}"/>
              </a:ext>
            </a:extLst>
          </p:cNvPr>
          <p:cNvSpPr/>
          <p:nvPr/>
        </p:nvSpPr>
        <p:spPr>
          <a:xfrm>
            <a:off x="3601575" y="1795278"/>
            <a:ext cx="1455335" cy="830997"/>
          </a:xfrm>
          <a:prstGeom prst="rect">
            <a:avLst/>
          </a:prstGeom>
        </p:spPr>
        <p:txBody>
          <a:bodyPr wrap="none">
            <a:spAutoFit/>
          </a:bodyPr>
          <a:lstStyle/>
          <a:p>
            <a:r>
              <a:rPr lang="en-US" sz="2400" b="1" dirty="0" err="1">
                <a:solidFill>
                  <a:schemeClr val="accent6">
                    <a:lumMod val="75000"/>
                  </a:schemeClr>
                </a:solidFill>
                <a:effectLst>
                  <a:outerShdw blurRad="38100" dist="38100" dir="2700000" algn="tl">
                    <a:srgbClr val="000000">
                      <a:alpha val="43137"/>
                    </a:srgbClr>
                  </a:outerShdw>
                </a:effectLst>
              </a:rPr>
              <a:t>ForeFlight</a:t>
            </a:r>
            <a:endParaRPr lang="en-US" sz="2400" b="1" dirty="0">
              <a:solidFill>
                <a:schemeClr val="accent6">
                  <a:lumMod val="75000"/>
                </a:schemeClr>
              </a:solidFill>
              <a:effectLst>
                <a:outerShdw blurRad="38100" dist="38100" dir="2700000" algn="tl">
                  <a:srgbClr val="000000">
                    <a:alpha val="43137"/>
                  </a:srgbClr>
                </a:outerShdw>
              </a:effectLst>
            </a:endParaRPr>
          </a:p>
          <a:p>
            <a:pPr algn="ctr"/>
            <a:r>
              <a:rPr lang="en-US" sz="2400" b="1" dirty="0">
                <a:solidFill>
                  <a:schemeClr val="accent6">
                    <a:lumMod val="75000"/>
                  </a:schemeClr>
                </a:solidFill>
                <a:effectLst>
                  <a:outerShdw blurRad="38100" dist="38100" dir="2700000" algn="tl">
                    <a:srgbClr val="000000">
                      <a:alpha val="43137"/>
                    </a:srgbClr>
                  </a:outerShdw>
                </a:effectLst>
              </a:rPr>
              <a:t>ONLY</a:t>
            </a:r>
            <a:endParaRPr lang="en-US" sz="2400" dirty="0"/>
          </a:p>
        </p:txBody>
      </p:sp>
      <p:pic>
        <p:nvPicPr>
          <p:cNvPr id="12" name="Picture 11" descr="Image result for wifi">
            <a:extLst>
              <a:ext uri="{FF2B5EF4-FFF2-40B4-BE49-F238E27FC236}">
                <a16:creationId xmlns:a16="http://schemas.microsoft.com/office/drawing/2014/main" id="{BA2555CD-5DFD-486B-A901-AD9B9D1BE9F5}"/>
              </a:ext>
            </a:extLst>
          </p:cNvPr>
          <p:cNvPicPr>
            <a:picLocks noChangeAspect="1" noChangeArrowheads="1"/>
          </p:cNvPicPr>
          <p:nvPr/>
        </p:nvPicPr>
        <p:blipFill>
          <a:blip r:embed="rId4" cstate="print"/>
          <a:srcRect/>
          <a:stretch>
            <a:fillRect/>
          </a:stretch>
        </p:blipFill>
        <p:spPr bwMode="auto">
          <a:xfrm>
            <a:off x="3580426" y="394757"/>
            <a:ext cx="1497632" cy="1497632"/>
          </a:xfrm>
          <a:prstGeom prst="rect">
            <a:avLst/>
          </a:prstGeom>
          <a:noFill/>
        </p:spPr>
      </p:pic>
      <p:pic>
        <p:nvPicPr>
          <p:cNvPr id="14" name="Picture 2" descr="Related image">
            <a:extLst>
              <a:ext uri="{FF2B5EF4-FFF2-40B4-BE49-F238E27FC236}">
                <a16:creationId xmlns:a16="http://schemas.microsoft.com/office/drawing/2014/main" id="{E9657C26-5922-49A2-8007-3E1693C794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2334" y="904931"/>
            <a:ext cx="1223963" cy="1341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descr="Image result for battery icon">
            <a:extLst>
              <a:ext uri="{FF2B5EF4-FFF2-40B4-BE49-F238E27FC236}">
                <a16:creationId xmlns:a16="http://schemas.microsoft.com/office/drawing/2014/main" id="{82DC076D-5252-4AAD-9915-DAACD1EEFB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6591" y="-10972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oreflight ahrs">
            <a:extLst>
              <a:ext uri="{FF2B5EF4-FFF2-40B4-BE49-F238E27FC236}">
                <a16:creationId xmlns:a16="http://schemas.microsoft.com/office/drawing/2014/main" id="{CB01D743-1D15-4A04-9819-F50BB8C1274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260" t="17310" r="9832" b="5748"/>
          <a:stretch/>
        </p:blipFill>
        <p:spPr bwMode="auto">
          <a:xfrm>
            <a:off x="6895739" y="386764"/>
            <a:ext cx="2055570" cy="9686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x">
            <a:extLst>
              <a:ext uri="{FF2B5EF4-FFF2-40B4-BE49-F238E27FC236}">
                <a16:creationId xmlns:a16="http://schemas.microsoft.com/office/drawing/2014/main" id="{F63C157C-E9D9-4016-BC58-03EBC92747A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62600" y="734238"/>
            <a:ext cx="537663" cy="5376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mage result for x">
            <a:extLst>
              <a:ext uri="{FF2B5EF4-FFF2-40B4-BE49-F238E27FC236}">
                <a16:creationId xmlns:a16="http://schemas.microsoft.com/office/drawing/2014/main" id="{77F9E3A3-2707-4CA7-A7DA-777D45BE69D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00629" y="838200"/>
            <a:ext cx="517252" cy="5172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D8037C5-76F7-4814-839C-61D0AB41E4D3}"/>
              </a:ext>
            </a:extLst>
          </p:cNvPr>
          <p:cNvSpPr/>
          <p:nvPr/>
        </p:nvSpPr>
        <p:spPr>
          <a:xfrm>
            <a:off x="6072158" y="1493160"/>
            <a:ext cx="1321196"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GPS</a:t>
            </a:r>
          </a:p>
        </p:txBody>
      </p:sp>
      <p:pic>
        <p:nvPicPr>
          <p:cNvPr id="16" name="Picture 6" descr="Image result for x">
            <a:extLst>
              <a:ext uri="{FF2B5EF4-FFF2-40B4-BE49-F238E27FC236}">
                <a16:creationId xmlns:a16="http://schemas.microsoft.com/office/drawing/2014/main" id="{962277EE-B9ED-49C5-8CFF-1846A4E49FF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28768" y="1892388"/>
            <a:ext cx="429407" cy="429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812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C385EA-6354-4C77-8A27-C612DA5A643D}"/>
              </a:ext>
            </a:extLst>
          </p:cNvPr>
          <p:cNvSpPr>
            <a:spLocks noGrp="1"/>
          </p:cNvSpPr>
          <p:nvPr>
            <p:ph type="title"/>
          </p:nvPr>
        </p:nvSpPr>
        <p:spPr>
          <a:xfrm>
            <a:off x="482600" y="643467"/>
            <a:ext cx="2522980" cy="1597315"/>
          </a:xfrm>
          <a:noFill/>
          <a:ln w="19050">
            <a:solidFill>
              <a:schemeClr val="bg1"/>
            </a:solidFill>
          </a:ln>
        </p:spPr>
        <p:txBody>
          <a:bodyPr wrap="square">
            <a:normAutofit/>
          </a:bodyPr>
          <a:lstStyle/>
          <a:p>
            <a:r>
              <a:rPr lang="en-US" sz="3600" b="1" dirty="0">
                <a:solidFill>
                  <a:schemeClr val="bg1"/>
                </a:solidFill>
              </a:rPr>
              <a:t>Comparison</a:t>
            </a:r>
          </a:p>
        </p:txBody>
      </p:sp>
      <p:sp>
        <p:nvSpPr>
          <p:cNvPr id="11" name="Content Placeholder 10">
            <a:extLst>
              <a:ext uri="{FF2B5EF4-FFF2-40B4-BE49-F238E27FC236}">
                <a16:creationId xmlns:a16="http://schemas.microsoft.com/office/drawing/2014/main" id="{3C6C7BE7-F9DC-4FC4-A0D4-26D16D9AC396}"/>
              </a:ext>
            </a:extLst>
          </p:cNvPr>
          <p:cNvSpPr>
            <a:spLocks noGrp="1"/>
          </p:cNvSpPr>
          <p:nvPr>
            <p:ph idx="1"/>
          </p:nvPr>
        </p:nvSpPr>
        <p:spPr>
          <a:xfrm>
            <a:off x="482601" y="2638044"/>
            <a:ext cx="2522980" cy="3415622"/>
          </a:xfrm>
        </p:spPr>
        <p:txBody>
          <a:bodyPr>
            <a:normAutofit/>
          </a:bodyPr>
          <a:lstStyle/>
          <a:p>
            <a:endParaRPr lang="en-US" sz="1700">
              <a:solidFill>
                <a:schemeClr val="bg1"/>
              </a:solidFill>
            </a:endParaRPr>
          </a:p>
        </p:txBody>
      </p:sp>
      <p:pic>
        <p:nvPicPr>
          <p:cNvPr id="9" name="Content Placeholder 5" descr="A screenshot of a cell phone&#10;&#10;Description automatically generated">
            <a:extLst>
              <a:ext uri="{FF2B5EF4-FFF2-40B4-BE49-F238E27FC236}">
                <a16:creationId xmlns:a16="http://schemas.microsoft.com/office/drawing/2014/main" id="{E93C9C5D-C3EA-46F3-A289-CE9DB0B72D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322" y="894076"/>
            <a:ext cx="4688077" cy="4908981"/>
          </a:xfrm>
          <a:prstGeom prst="rect">
            <a:avLst/>
          </a:prstGeom>
        </p:spPr>
      </p:pic>
      <p:sp>
        <p:nvSpPr>
          <p:cNvPr id="4" name="Slide Number Placeholder 3">
            <a:extLst>
              <a:ext uri="{FF2B5EF4-FFF2-40B4-BE49-F238E27FC236}">
                <a16:creationId xmlns:a16="http://schemas.microsoft.com/office/drawing/2014/main" id="{737D92E0-1F88-4D9A-8906-8905704BE827}"/>
              </a:ext>
            </a:extLst>
          </p:cNvPr>
          <p:cNvSpPr>
            <a:spLocks noGrp="1"/>
          </p:cNvSpPr>
          <p:nvPr>
            <p:ph type="sldNum" sz="quarter" idx="12"/>
          </p:nvPr>
        </p:nvSpPr>
        <p:spPr>
          <a:xfrm>
            <a:off x="7717134" y="6356350"/>
            <a:ext cx="798215" cy="365125"/>
          </a:xfrm>
        </p:spPr>
        <p:txBody>
          <a:bodyPr>
            <a:normAutofit/>
          </a:bodyPr>
          <a:lstStyle/>
          <a:p>
            <a:pPr>
              <a:spcAft>
                <a:spcPts val="600"/>
              </a:spcAft>
            </a:pPr>
            <a:fld id="{8CCC93C7-37EB-4A4E-85FC-B3A37BFCB519}" type="slidenum">
              <a:rPr lang="en-US">
                <a:solidFill>
                  <a:schemeClr val="tx1">
                    <a:alpha val="80000"/>
                  </a:schemeClr>
                </a:solidFill>
              </a:rPr>
              <a:pPr>
                <a:spcAft>
                  <a:spcPts val="600"/>
                </a:spcAft>
              </a:pPr>
              <a:t>236</a:t>
            </a:fld>
            <a:endParaRPr lang="en-US">
              <a:solidFill>
                <a:schemeClr val="tx1">
                  <a:alpha val="80000"/>
                </a:schemeClr>
              </a:solidFill>
            </a:endParaRPr>
          </a:p>
        </p:txBody>
      </p:sp>
    </p:spTree>
    <p:extLst>
      <p:ext uri="{BB962C8B-B14F-4D97-AF65-F5344CB8AC3E}">
        <p14:creationId xmlns:p14="http://schemas.microsoft.com/office/powerpoint/2010/main" val="147370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71943E-585D-4F16-8870-6B51C54F6A6D}"/>
              </a:ext>
            </a:extLst>
          </p:cNvPr>
          <p:cNvSpPr>
            <a:spLocks noGrp="1"/>
          </p:cNvSpPr>
          <p:nvPr>
            <p:ph type="title"/>
          </p:nvPr>
        </p:nvSpPr>
        <p:spPr>
          <a:xfrm>
            <a:off x="491790" y="2613694"/>
            <a:ext cx="2743200" cy="2887579"/>
          </a:xfrm>
        </p:spPr>
        <p:txBody>
          <a:bodyPr vert="horz" lIns="91440" tIns="45720" rIns="91440" bIns="45720" rtlCol="0" anchor="b">
            <a:normAutofit fontScale="90000"/>
          </a:bodyPr>
          <a:lstStyle/>
          <a:p>
            <a:pPr>
              <a:lnSpc>
                <a:spcPct val="90000"/>
              </a:lnSpc>
            </a:pPr>
            <a:r>
              <a:rPr lang="en-US" sz="4200" b="1" kern="1200" dirty="0">
                <a:solidFill>
                  <a:srgbClr val="FFFFFF"/>
                </a:solidFill>
                <a:effectLst>
                  <a:outerShdw blurRad="38100" dist="38100" dir="2700000" algn="tl">
                    <a:srgbClr val="000000">
                      <a:alpha val="43137"/>
                    </a:srgbClr>
                  </a:outerShdw>
                </a:effectLst>
                <a:latin typeface="+mj-lt"/>
                <a:ea typeface="+mj-ea"/>
                <a:cs typeface="+mj-cs"/>
              </a:rPr>
              <a:t>XGPS190 </a:t>
            </a:r>
            <a:r>
              <a:rPr lang="en-US" sz="4200" b="1" kern="1200" dirty="0">
                <a:solidFill>
                  <a:srgbClr val="FFC000"/>
                </a:solidFill>
                <a:effectLst>
                  <a:outerShdw blurRad="38100" dist="38100" dir="2700000" algn="tl">
                    <a:srgbClr val="000000">
                      <a:alpha val="43137"/>
                    </a:srgbClr>
                  </a:outerShdw>
                </a:effectLst>
                <a:latin typeface="+mj-lt"/>
                <a:ea typeface="+mj-ea"/>
                <a:cs typeface="+mj-cs"/>
              </a:rPr>
              <a:t>$200</a:t>
            </a:r>
            <a:br>
              <a:rPr lang="en-US" sz="4200" b="1" kern="1200" dirty="0">
                <a:solidFill>
                  <a:srgbClr val="FFFFFF"/>
                </a:solidFill>
                <a:effectLst>
                  <a:outerShdw blurRad="38100" dist="38100" dir="2700000" algn="tl">
                    <a:srgbClr val="000000">
                      <a:alpha val="43137"/>
                    </a:srgbClr>
                  </a:outerShdw>
                </a:effectLst>
                <a:latin typeface="+mj-lt"/>
                <a:ea typeface="+mj-ea"/>
                <a:cs typeface="+mj-cs"/>
              </a:rPr>
            </a:br>
            <a:br>
              <a:rPr lang="en-US" sz="4200" b="1" kern="1200" dirty="0">
                <a:solidFill>
                  <a:srgbClr val="FFFFFF"/>
                </a:solidFill>
                <a:effectLst>
                  <a:outerShdw blurRad="38100" dist="38100" dir="2700000" algn="tl">
                    <a:srgbClr val="000000">
                      <a:alpha val="43137"/>
                    </a:srgbClr>
                  </a:outerShdw>
                </a:effectLst>
                <a:latin typeface="+mj-lt"/>
                <a:ea typeface="+mj-ea"/>
                <a:cs typeface="+mj-cs"/>
              </a:rPr>
            </a:br>
            <a:br>
              <a:rPr lang="en-US" sz="4200" b="1" kern="1200" dirty="0">
                <a:solidFill>
                  <a:srgbClr val="FFFFFF"/>
                </a:solidFill>
                <a:effectLst>
                  <a:outerShdw blurRad="38100" dist="38100" dir="2700000" algn="tl">
                    <a:srgbClr val="000000">
                      <a:alpha val="43137"/>
                    </a:srgbClr>
                  </a:outerShdw>
                </a:effectLst>
                <a:latin typeface="+mj-lt"/>
                <a:ea typeface="+mj-ea"/>
                <a:cs typeface="+mj-cs"/>
              </a:rPr>
            </a:br>
            <a:r>
              <a:rPr lang="en-US" sz="4200" b="1" kern="1200" dirty="0">
                <a:solidFill>
                  <a:srgbClr val="FFFFFF"/>
                </a:solidFill>
                <a:effectLst>
                  <a:outerShdw blurRad="38100" dist="38100" dir="2700000" algn="tl">
                    <a:srgbClr val="000000">
                      <a:alpha val="43137"/>
                    </a:srgbClr>
                  </a:outerShdw>
                </a:effectLst>
                <a:latin typeface="+mj-lt"/>
                <a:ea typeface="+mj-ea"/>
                <a:cs typeface="+mj-cs"/>
              </a:rPr>
              <a:t>Works with everything</a:t>
            </a: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12" descr="Image result for dual xgps190 transparent">
            <a:extLst>
              <a:ext uri="{FF2B5EF4-FFF2-40B4-BE49-F238E27FC236}">
                <a16:creationId xmlns:a16="http://schemas.microsoft.com/office/drawing/2014/main" id="{7A09B998-06C0-4C3C-9DDC-C3CB71220CA6}"/>
              </a:ext>
            </a:extLst>
          </p:cNvPr>
          <p:cNvPicPr>
            <a:picLocks noGrp="1" noChangeAspect="1" noChangeArrowheads="1"/>
          </p:cNvPicPr>
          <p:nvPr>
            <p:ph idx="1"/>
          </p:nvPr>
        </p:nvPicPr>
        <p:blipFill>
          <a:blip r:embed="rId2" cstate="print"/>
          <a:srcRect/>
          <a:stretch>
            <a:fillRect/>
          </a:stretch>
        </p:blipFill>
        <p:spPr bwMode="auto">
          <a:xfrm>
            <a:off x="3865366" y="1552923"/>
            <a:ext cx="4915159" cy="3760096"/>
          </a:xfrm>
          <a:prstGeom prst="rect">
            <a:avLst/>
          </a:prstGeom>
          <a:noFill/>
        </p:spPr>
      </p:pic>
      <p:sp>
        <p:nvSpPr>
          <p:cNvPr id="4" name="Slide Number Placeholder 3">
            <a:extLst>
              <a:ext uri="{FF2B5EF4-FFF2-40B4-BE49-F238E27FC236}">
                <a16:creationId xmlns:a16="http://schemas.microsoft.com/office/drawing/2014/main" id="{DC768BF2-F56A-4330-8DCB-BB240E9125C5}"/>
              </a:ext>
            </a:extLst>
          </p:cNvPr>
          <p:cNvSpPr>
            <a:spLocks noGrp="1"/>
          </p:cNvSpPr>
          <p:nvPr>
            <p:ph type="sldNum" sz="quarter" idx="12"/>
          </p:nvPr>
        </p:nvSpPr>
        <p:spPr>
          <a:xfrm>
            <a:off x="7493266" y="6356350"/>
            <a:ext cx="1022083" cy="365125"/>
          </a:xfrm>
        </p:spPr>
        <p:txBody>
          <a:bodyPr vert="horz" lIns="91440" tIns="45720" rIns="91440" bIns="45720" rtlCol="0" anchor="ctr">
            <a:normAutofit/>
          </a:bodyPr>
          <a:lstStyle/>
          <a:p>
            <a:pPr>
              <a:spcAft>
                <a:spcPts val="600"/>
              </a:spcAft>
            </a:pPr>
            <a:fld id="{8CCC93C7-37EB-4A4E-85FC-B3A37BFCB519}" type="slidenum">
              <a:rPr lang="en-US">
                <a:solidFill>
                  <a:srgbClr val="595959"/>
                </a:solidFill>
              </a:rPr>
              <a:pPr>
                <a:spcAft>
                  <a:spcPts val="600"/>
                </a:spcAft>
              </a:pPr>
              <a:t>237</a:t>
            </a:fld>
            <a:endParaRPr lang="en-US">
              <a:solidFill>
                <a:srgbClr val="595959"/>
              </a:solidFill>
            </a:endParaRPr>
          </a:p>
        </p:txBody>
      </p:sp>
      <p:pic>
        <p:nvPicPr>
          <p:cNvPr id="9" name="Picture 6" descr="Image result for sporty's pilot shop">
            <a:extLst>
              <a:ext uri="{FF2B5EF4-FFF2-40B4-BE49-F238E27FC236}">
                <a16:creationId xmlns:a16="http://schemas.microsoft.com/office/drawing/2014/main" id="{065BC5F3-925F-4A08-A507-8895505B4111}"/>
              </a:ext>
            </a:extLst>
          </p:cNvPr>
          <p:cNvPicPr>
            <a:picLocks noChangeAspect="1" noChangeArrowheads="1"/>
          </p:cNvPicPr>
          <p:nvPr/>
        </p:nvPicPr>
        <p:blipFill>
          <a:blip r:embed="rId3" cstate="print"/>
          <a:srcRect/>
          <a:stretch>
            <a:fillRect/>
          </a:stretch>
        </p:blipFill>
        <p:spPr bwMode="auto">
          <a:xfrm>
            <a:off x="5334000" y="705601"/>
            <a:ext cx="1538180" cy="769091"/>
          </a:xfrm>
          <a:prstGeom prst="rect">
            <a:avLst/>
          </a:prstGeom>
          <a:noFill/>
        </p:spPr>
      </p:pic>
      <p:pic>
        <p:nvPicPr>
          <p:cNvPr id="10" name="Picture 2" descr="Image result for bluetooth transparent">
            <a:extLst>
              <a:ext uri="{FF2B5EF4-FFF2-40B4-BE49-F238E27FC236}">
                <a16:creationId xmlns:a16="http://schemas.microsoft.com/office/drawing/2014/main" id="{13F51EFC-C7F9-4DAC-8FDD-F3AEB5B0BAD3}"/>
              </a:ext>
            </a:extLst>
          </p:cNvPr>
          <p:cNvPicPr>
            <a:picLocks noChangeAspect="1" noChangeArrowheads="1"/>
          </p:cNvPicPr>
          <p:nvPr/>
        </p:nvPicPr>
        <p:blipFill>
          <a:blip r:embed="rId4" cstate="print"/>
          <a:srcRect t="50602"/>
          <a:stretch>
            <a:fillRect/>
          </a:stretch>
        </p:blipFill>
        <p:spPr bwMode="auto">
          <a:xfrm>
            <a:off x="4648200" y="5029201"/>
            <a:ext cx="1676400" cy="458216"/>
          </a:xfrm>
          <a:prstGeom prst="rect">
            <a:avLst/>
          </a:prstGeom>
          <a:noFill/>
        </p:spPr>
      </p:pic>
      <p:pic>
        <p:nvPicPr>
          <p:cNvPr id="9218" name="Picture 2" descr="Image result for dual xgps logo">
            <a:extLst>
              <a:ext uri="{FF2B5EF4-FFF2-40B4-BE49-F238E27FC236}">
                <a16:creationId xmlns:a16="http://schemas.microsoft.com/office/drawing/2014/main" id="{3F1E128B-3A75-4698-9981-D86B16A74A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3790" y="1045644"/>
            <a:ext cx="1219200" cy="121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525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D1144B-E888-493A-821B-B980FFAAF5B2}"/>
              </a:ext>
            </a:extLst>
          </p:cNvPr>
          <p:cNvSpPr>
            <a:spLocks noGrp="1"/>
          </p:cNvSpPr>
          <p:nvPr>
            <p:ph type="title"/>
          </p:nvPr>
        </p:nvSpPr>
        <p:spPr>
          <a:xfrm>
            <a:off x="505678" y="2790740"/>
            <a:ext cx="2743200" cy="2887579"/>
          </a:xfrm>
        </p:spPr>
        <p:txBody>
          <a:bodyPr vert="horz" lIns="91440" tIns="45720" rIns="91440" bIns="45720" rtlCol="0" anchor="b">
            <a:normAutofit fontScale="90000"/>
          </a:bodyPr>
          <a:lstStyle/>
          <a:p>
            <a:pPr>
              <a:lnSpc>
                <a:spcPct val="90000"/>
              </a:lnSpc>
            </a:pPr>
            <a:r>
              <a:rPr lang="en-US" sz="4200" b="1" kern="1200" dirty="0">
                <a:solidFill>
                  <a:srgbClr val="FFC000"/>
                </a:solidFill>
                <a:effectLst>
                  <a:outerShdw blurRad="38100" dist="38100" dir="2700000" algn="tl">
                    <a:srgbClr val="000000">
                      <a:alpha val="43137"/>
                    </a:srgbClr>
                  </a:outerShdw>
                </a:effectLst>
                <a:latin typeface="+mj-lt"/>
                <a:ea typeface="+mj-ea"/>
                <a:cs typeface="+mj-cs"/>
              </a:rPr>
              <a:t>$250</a:t>
            </a:r>
            <a:br>
              <a:rPr lang="en-US" sz="4200" b="1" kern="1200" dirty="0">
                <a:solidFill>
                  <a:srgbClr val="FFFFFF"/>
                </a:solidFill>
                <a:effectLst>
                  <a:outerShdw blurRad="38100" dist="38100" dir="2700000" algn="tl">
                    <a:srgbClr val="000000">
                      <a:alpha val="43137"/>
                    </a:srgbClr>
                  </a:outerShdw>
                </a:effectLst>
                <a:latin typeface="+mj-lt"/>
                <a:ea typeface="+mj-ea"/>
                <a:cs typeface="+mj-cs"/>
              </a:rPr>
            </a:br>
            <a:br>
              <a:rPr lang="en-US" sz="4200" b="1" kern="1200" dirty="0">
                <a:solidFill>
                  <a:srgbClr val="FFFFFF"/>
                </a:solidFill>
                <a:effectLst>
                  <a:outerShdw blurRad="38100" dist="38100" dir="2700000" algn="tl">
                    <a:srgbClr val="000000">
                      <a:alpha val="43137"/>
                    </a:srgbClr>
                  </a:outerShdw>
                </a:effectLst>
                <a:latin typeface="+mj-lt"/>
                <a:ea typeface="+mj-ea"/>
                <a:cs typeface="+mj-cs"/>
              </a:rPr>
            </a:br>
            <a:r>
              <a:rPr lang="en-US" sz="4200" b="1" kern="1200" dirty="0">
                <a:solidFill>
                  <a:srgbClr val="FFFFFF"/>
                </a:solidFill>
                <a:effectLst>
                  <a:outerShdw blurRad="38100" dist="38100" dir="2700000" algn="tl">
                    <a:srgbClr val="000000">
                      <a:alpha val="43137"/>
                    </a:srgbClr>
                  </a:outerShdw>
                </a:effectLst>
                <a:latin typeface="+mj-lt"/>
                <a:ea typeface="+mj-ea"/>
                <a:cs typeface="+mj-cs"/>
              </a:rPr>
              <a:t>Doesn’t work with Garmin Pilot</a:t>
            </a: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2" descr="Image result for dual xgps190 transparent">
            <a:extLst>
              <a:ext uri="{FF2B5EF4-FFF2-40B4-BE49-F238E27FC236}">
                <a16:creationId xmlns:a16="http://schemas.microsoft.com/office/drawing/2014/main" id="{EEB8A1DD-27CC-48B2-9697-2B236AC87634}"/>
              </a:ext>
            </a:extLst>
          </p:cNvPr>
          <p:cNvPicPr>
            <a:picLocks noGrp="1" noChangeAspect="1" noChangeArrowheads="1"/>
          </p:cNvPicPr>
          <p:nvPr>
            <p:ph idx="1"/>
          </p:nvPr>
        </p:nvPicPr>
        <p:blipFill>
          <a:blip r:embed="rId2" cstate="print"/>
          <a:srcRect/>
          <a:stretch>
            <a:fillRect/>
          </a:stretch>
        </p:blipFill>
        <p:spPr bwMode="auto">
          <a:xfrm>
            <a:off x="4419600" y="0"/>
            <a:ext cx="4915159" cy="3268580"/>
          </a:xfrm>
          <a:prstGeom prst="rect">
            <a:avLst/>
          </a:prstGeom>
          <a:noFill/>
        </p:spPr>
      </p:pic>
      <p:sp>
        <p:nvSpPr>
          <p:cNvPr id="4" name="Slide Number Placeholder 3">
            <a:extLst>
              <a:ext uri="{FF2B5EF4-FFF2-40B4-BE49-F238E27FC236}">
                <a16:creationId xmlns:a16="http://schemas.microsoft.com/office/drawing/2014/main" id="{222A00C2-E619-471F-8224-31CA478AFBE5}"/>
              </a:ext>
            </a:extLst>
          </p:cNvPr>
          <p:cNvSpPr>
            <a:spLocks noGrp="1"/>
          </p:cNvSpPr>
          <p:nvPr>
            <p:ph type="sldNum" sz="quarter" idx="12"/>
          </p:nvPr>
        </p:nvSpPr>
        <p:spPr>
          <a:xfrm>
            <a:off x="7493266" y="6356350"/>
            <a:ext cx="1022083" cy="365125"/>
          </a:xfrm>
        </p:spPr>
        <p:txBody>
          <a:bodyPr vert="horz" lIns="91440" tIns="45720" rIns="91440" bIns="45720" rtlCol="0" anchor="ctr">
            <a:normAutofit/>
          </a:bodyPr>
          <a:lstStyle/>
          <a:p>
            <a:pPr>
              <a:spcAft>
                <a:spcPts val="600"/>
              </a:spcAft>
            </a:pPr>
            <a:fld id="{8CCC93C7-37EB-4A4E-85FC-B3A37BFCB519}" type="slidenum">
              <a:rPr lang="en-US">
                <a:solidFill>
                  <a:srgbClr val="595959"/>
                </a:solidFill>
              </a:rPr>
              <a:pPr>
                <a:spcAft>
                  <a:spcPts val="600"/>
                </a:spcAft>
              </a:pPr>
              <a:t>238</a:t>
            </a:fld>
            <a:endParaRPr lang="en-US">
              <a:solidFill>
                <a:srgbClr val="595959"/>
              </a:solidFill>
            </a:endParaRPr>
          </a:p>
        </p:txBody>
      </p:sp>
      <p:pic>
        <p:nvPicPr>
          <p:cNvPr id="9" name="Picture 6" descr="https://www.seattleavionics.com/images/MerlinLogo320.png">
            <a:extLst>
              <a:ext uri="{FF2B5EF4-FFF2-40B4-BE49-F238E27FC236}">
                <a16:creationId xmlns:a16="http://schemas.microsoft.com/office/drawing/2014/main" id="{559D5503-4196-4949-9CEC-F5E14076E766}"/>
              </a:ext>
            </a:extLst>
          </p:cNvPr>
          <p:cNvPicPr>
            <a:picLocks noChangeAspect="1" noChangeArrowheads="1"/>
          </p:cNvPicPr>
          <p:nvPr/>
        </p:nvPicPr>
        <p:blipFill>
          <a:blip r:embed="rId3" cstate="print"/>
          <a:srcRect/>
          <a:stretch>
            <a:fillRect/>
          </a:stretch>
        </p:blipFill>
        <p:spPr bwMode="auto">
          <a:xfrm>
            <a:off x="993666" y="2035696"/>
            <a:ext cx="1767222" cy="613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4" descr="Seattle Avionics Software Logo">
            <a:extLst>
              <a:ext uri="{FF2B5EF4-FFF2-40B4-BE49-F238E27FC236}">
                <a16:creationId xmlns:a16="http://schemas.microsoft.com/office/drawing/2014/main" id="{169007BA-3B1E-49F9-8278-37928CB578EA}"/>
              </a:ext>
            </a:extLst>
          </p:cNvPr>
          <p:cNvPicPr>
            <a:picLocks noChangeAspect="1" noChangeArrowheads="1"/>
          </p:cNvPicPr>
          <p:nvPr/>
        </p:nvPicPr>
        <p:blipFill>
          <a:blip r:embed="rId4" cstate="print"/>
          <a:srcRect/>
          <a:stretch>
            <a:fillRect/>
          </a:stretch>
        </p:blipFill>
        <p:spPr bwMode="auto">
          <a:xfrm>
            <a:off x="605690" y="1368750"/>
            <a:ext cx="2543175" cy="476250"/>
          </a:xfrm>
          <a:prstGeom prst="rect">
            <a:avLst/>
          </a:prstGeom>
          <a:noFill/>
        </p:spPr>
      </p:pic>
      <p:pic>
        <p:nvPicPr>
          <p:cNvPr id="12" name="Picture 8" descr="Image result for wifi">
            <a:extLst>
              <a:ext uri="{FF2B5EF4-FFF2-40B4-BE49-F238E27FC236}">
                <a16:creationId xmlns:a16="http://schemas.microsoft.com/office/drawing/2014/main" id="{A28CA1F3-90ED-417D-B191-FA99C508F231}"/>
              </a:ext>
            </a:extLst>
          </p:cNvPr>
          <p:cNvPicPr>
            <a:picLocks noChangeAspect="1" noChangeArrowheads="1"/>
          </p:cNvPicPr>
          <p:nvPr/>
        </p:nvPicPr>
        <p:blipFill>
          <a:blip r:embed="rId5" cstate="print"/>
          <a:srcRect/>
          <a:stretch>
            <a:fillRect/>
          </a:stretch>
        </p:blipFill>
        <p:spPr bwMode="auto">
          <a:xfrm>
            <a:off x="3619500" y="1865949"/>
            <a:ext cx="952500" cy="952500"/>
          </a:xfrm>
          <a:prstGeom prst="rect">
            <a:avLst/>
          </a:prstGeom>
          <a:noFill/>
        </p:spPr>
      </p:pic>
    </p:spTree>
    <p:extLst>
      <p:ext uri="{BB962C8B-B14F-4D97-AF65-F5344CB8AC3E}">
        <p14:creationId xmlns:p14="http://schemas.microsoft.com/office/powerpoint/2010/main" val="3467548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6A2CF5-E40B-4C1B-82F4-7C06782AA220}"/>
              </a:ext>
            </a:extLst>
          </p:cNvPr>
          <p:cNvSpPr>
            <a:spLocks noGrp="1"/>
          </p:cNvSpPr>
          <p:nvPr>
            <p:ph type="title"/>
          </p:nvPr>
        </p:nvSpPr>
        <p:spPr>
          <a:xfrm>
            <a:off x="491790" y="2590800"/>
            <a:ext cx="2743200" cy="2887579"/>
          </a:xfrm>
        </p:spPr>
        <p:txBody>
          <a:bodyPr vert="horz" lIns="91440" tIns="45720" rIns="91440" bIns="45720" rtlCol="0" anchor="b">
            <a:noAutofit/>
          </a:bodyPr>
          <a:lstStyle/>
          <a:p>
            <a:pPr>
              <a:lnSpc>
                <a:spcPct val="90000"/>
              </a:lnSpc>
            </a:pPr>
            <a:r>
              <a:rPr lang="en-US" sz="3600" b="1" kern="1200" dirty="0">
                <a:solidFill>
                  <a:srgbClr val="FFFFFF"/>
                </a:solidFill>
                <a:effectLst>
                  <a:outerShdw blurRad="38100" dist="38100" dir="2700000" algn="tl">
                    <a:srgbClr val="000000">
                      <a:alpha val="43137"/>
                    </a:srgbClr>
                  </a:outerShdw>
                </a:effectLst>
                <a:latin typeface="+mj-lt"/>
                <a:ea typeface="+mj-ea"/>
                <a:cs typeface="+mj-cs"/>
              </a:rPr>
              <a:t>Garmin GDLs work with</a:t>
            </a:r>
            <a:br>
              <a:rPr lang="en-US" sz="3600" b="1" kern="1200" dirty="0">
                <a:solidFill>
                  <a:srgbClr val="FFFFFF"/>
                </a:solidFill>
                <a:effectLst>
                  <a:outerShdw blurRad="38100" dist="38100" dir="2700000" algn="tl">
                    <a:srgbClr val="000000">
                      <a:alpha val="43137"/>
                    </a:srgbClr>
                  </a:outerShdw>
                </a:effectLst>
                <a:latin typeface="+mj-lt"/>
                <a:ea typeface="+mj-ea"/>
                <a:cs typeface="+mj-cs"/>
              </a:rPr>
            </a:br>
            <a:r>
              <a:rPr lang="en-US" sz="3600" b="1" dirty="0">
                <a:solidFill>
                  <a:srgbClr val="FFFFFF"/>
                </a:solidFill>
                <a:effectLst>
                  <a:outerShdw blurRad="38100" dist="38100" dir="2700000" algn="tl">
                    <a:srgbClr val="000000">
                      <a:alpha val="43137"/>
                    </a:srgbClr>
                  </a:outerShdw>
                </a:effectLst>
              </a:rPr>
              <a:t>Garmin </a:t>
            </a:r>
            <a:r>
              <a:rPr lang="en-US" sz="3600" b="1" kern="1200" dirty="0">
                <a:solidFill>
                  <a:srgbClr val="FFFFFF"/>
                </a:solidFill>
                <a:effectLst>
                  <a:outerShdw blurRad="38100" dist="38100" dir="2700000" algn="tl">
                    <a:srgbClr val="000000">
                      <a:alpha val="43137"/>
                    </a:srgbClr>
                  </a:outerShdw>
                </a:effectLst>
                <a:latin typeface="+mj-lt"/>
                <a:ea typeface="+mj-ea"/>
                <a:cs typeface="+mj-cs"/>
              </a:rPr>
              <a:t>Pilot, </a:t>
            </a:r>
            <a:r>
              <a:rPr lang="en-US" sz="3600" b="1" kern="1200" dirty="0" err="1">
                <a:solidFill>
                  <a:srgbClr val="FFFFFF"/>
                </a:solidFill>
                <a:effectLst>
                  <a:outerShdw blurRad="38100" dist="38100" dir="2700000" algn="tl">
                    <a:srgbClr val="000000">
                      <a:alpha val="43137"/>
                    </a:srgbClr>
                  </a:outerShdw>
                </a:effectLst>
                <a:latin typeface="+mj-lt"/>
                <a:ea typeface="+mj-ea"/>
                <a:cs typeface="+mj-cs"/>
              </a:rPr>
              <a:t>ForeFlight</a:t>
            </a:r>
            <a:r>
              <a:rPr lang="en-US" sz="3600" b="1" kern="1200" dirty="0">
                <a:solidFill>
                  <a:srgbClr val="FFFFFF"/>
                </a:solidFill>
                <a:effectLst>
                  <a:outerShdw blurRad="38100" dist="38100" dir="2700000" algn="tl">
                    <a:srgbClr val="000000">
                      <a:alpha val="43137"/>
                    </a:srgbClr>
                  </a:outerShdw>
                </a:effectLst>
                <a:latin typeface="+mj-lt"/>
                <a:ea typeface="+mj-ea"/>
                <a:cs typeface="+mj-cs"/>
              </a:rPr>
              <a:t>, </a:t>
            </a:r>
            <a:r>
              <a:rPr lang="en-US" sz="3600" b="1" kern="1200" dirty="0" err="1">
                <a:solidFill>
                  <a:srgbClr val="FFFFFF"/>
                </a:solidFill>
                <a:effectLst>
                  <a:outerShdw blurRad="38100" dist="38100" dir="2700000" algn="tl">
                    <a:srgbClr val="000000">
                      <a:alpha val="43137"/>
                    </a:srgbClr>
                  </a:outerShdw>
                </a:effectLst>
                <a:latin typeface="+mj-lt"/>
                <a:ea typeface="+mj-ea"/>
                <a:cs typeface="+mj-cs"/>
              </a:rPr>
              <a:t>Fltplan</a:t>
            </a:r>
            <a:r>
              <a:rPr lang="en-US" sz="3600" b="1" kern="1200" dirty="0">
                <a:solidFill>
                  <a:srgbClr val="FFFFFF"/>
                </a:solidFill>
                <a:effectLst>
                  <a:outerShdw blurRad="38100" dist="38100" dir="2700000" algn="tl">
                    <a:srgbClr val="000000">
                      <a:alpha val="43137"/>
                    </a:srgbClr>
                  </a:outerShdw>
                </a:effectLst>
                <a:latin typeface="+mj-lt"/>
                <a:ea typeface="+mj-ea"/>
                <a:cs typeface="+mj-cs"/>
              </a:rPr>
              <a:t> Go and the Garmin line of  Portables</a:t>
            </a: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2" descr="Image result for garmin gdl 50 transparent">
            <a:extLst>
              <a:ext uri="{FF2B5EF4-FFF2-40B4-BE49-F238E27FC236}">
                <a16:creationId xmlns:a16="http://schemas.microsoft.com/office/drawing/2014/main" id="{AFA26DBC-B9C5-4910-A1CB-6BFDA1BB785D}"/>
              </a:ext>
            </a:extLst>
          </p:cNvPr>
          <p:cNvPicPr>
            <a:picLocks noGrp="1" noChangeAspect="1" noChangeArrowheads="1"/>
          </p:cNvPicPr>
          <p:nvPr>
            <p:ph idx="1"/>
          </p:nvPr>
        </p:nvPicPr>
        <p:blipFill>
          <a:blip r:embed="rId2" cstate="print"/>
          <a:srcRect/>
          <a:stretch>
            <a:fillRect/>
          </a:stretch>
        </p:blipFill>
        <p:spPr bwMode="auto">
          <a:xfrm>
            <a:off x="3865366" y="975391"/>
            <a:ext cx="4915159" cy="4915159"/>
          </a:xfrm>
          <a:prstGeom prst="rect">
            <a:avLst/>
          </a:prstGeom>
          <a:noFill/>
        </p:spPr>
      </p:pic>
      <p:sp>
        <p:nvSpPr>
          <p:cNvPr id="4" name="Slide Number Placeholder 3">
            <a:extLst>
              <a:ext uri="{FF2B5EF4-FFF2-40B4-BE49-F238E27FC236}">
                <a16:creationId xmlns:a16="http://schemas.microsoft.com/office/drawing/2014/main" id="{BA5A942C-281D-428D-85E2-BBE5F04C1B02}"/>
              </a:ext>
            </a:extLst>
          </p:cNvPr>
          <p:cNvSpPr>
            <a:spLocks noGrp="1"/>
          </p:cNvSpPr>
          <p:nvPr>
            <p:ph type="sldNum" sz="quarter" idx="12"/>
          </p:nvPr>
        </p:nvSpPr>
        <p:spPr>
          <a:xfrm>
            <a:off x="7493266" y="6356350"/>
            <a:ext cx="1022083" cy="365125"/>
          </a:xfrm>
        </p:spPr>
        <p:txBody>
          <a:bodyPr vert="horz" lIns="91440" tIns="45720" rIns="91440" bIns="45720" rtlCol="0" anchor="ctr">
            <a:normAutofit/>
          </a:bodyPr>
          <a:lstStyle/>
          <a:p>
            <a:pPr>
              <a:spcAft>
                <a:spcPts val="600"/>
              </a:spcAft>
            </a:pPr>
            <a:fld id="{8CCC93C7-37EB-4A4E-85FC-B3A37BFCB519}" type="slidenum">
              <a:rPr lang="en-US">
                <a:solidFill>
                  <a:srgbClr val="595959"/>
                </a:solidFill>
              </a:rPr>
              <a:pPr>
                <a:spcAft>
                  <a:spcPts val="600"/>
                </a:spcAft>
              </a:pPr>
              <a:t>239</a:t>
            </a:fld>
            <a:endParaRPr lang="en-US">
              <a:solidFill>
                <a:srgbClr val="595959"/>
              </a:solidFill>
            </a:endParaRPr>
          </a:p>
        </p:txBody>
      </p:sp>
      <p:pic>
        <p:nvPicPr>
          <p:cNvPr id="9" name="Picture 4" descr="Image result for garmin transparent">
            <a:extLst>
              <a:ext uri="{FF2B5EF4-FFF2-40B4-BE49-F238E27FC236}">
                <a16:creationId xmlns:a16="http://schemas.microsoft.com/office/drawing/2014/main" id="{362FD5A0-E3F6-4CBE-8054-B07EB82DA77C}"/>
              </a:ext>
            </a:extLst>
          </p:cNvPr>
          <p:cNvPicPr>
            <a:picLocks noChangeAspect="1" noChangeArrowheads="1"/>
          </p:cNvPicPr>
          <p:nvPr/>
        </p:nvPicPr>
        <p:blipFill>
          <a:blip r:embed="rId3" cstate="print"/>
          <a:srcRect/>
          <a:stretch>
            <a:fillRect/>
          </a:stretch>
        </p:blipFill>
        <p:spPr bwMode="auto">
          <a:xfrm>
            <a:off x="4044731" y="136525"/>
            <a:ext cx="3959576" cy="1069086"/>
          </a:xfrm>
          <a:prstGeom prst="rect">
            <a:avLst/>
          </a:prstGeom>
          <a:noFill/>
        </p:spPr>
      </p:pic>
      <p:pic>
        <p:nvPicPr>
          <p:cNvPr id="10" name="Picture 2" descr="Image result for bluetooth transparent">
            <a:extLst>
              <a:ext uri="{FF2B5EF4-FFF2-40B4-BE49-F238E27FC236}">
                <a16:creationId xmlns:a16="http://schemas.microsoft.com/office/drawing/2014/main" id="{3A0E9726-BF31-40D7-AC17-CD4EA9B606EF}"/>
              </a:ext>
            </a:extLst>
          </p:cNvPr>
          <p:cNvPicPr>
            <a:picLocks noChangeAspect="1" noChangeArrowheads="1"/>
          </p:cNvPicPr>
          <p:nvPr/>
        </p:nvPicPr>
        <p:blipFill>
          <a:blip r:embed="rId4" cstate="print"/>
          <a:srcRect t="50602"/>
          <a:stretch>
            <a:fillRect/>
          </a:stretch>
        </p:blipFill>
        <p:spPr bwMode="auto">
          <a:xfrm>
            <a:off x="4355088" y="5843524"/>
            <a:ext cx="2404410" cy="657206"/>
          </a:xfrm>
          <a:prstGeom prst="rect">
            <a:avLst/>
          </a:prstGeom>
          <a:noFill/>
        </p:spPr>
      </p:pic>
      <p:pic>
        <p:nvPicPr>
          <p:cNvPr id="12" name="Picture 6" descr="Image result for sporty's pilot shop">
            <a:extLst>
              <a:ext uri="{FF2B5EF4-FFF2-40B4-BE49-F238E27FC236}">
                <a16:creationId xmlns:a16="http://schemas.microsoft.com/office/drawing/2014/main" id="{02EEBBDC-952C-4A85-9362-079B7D6CD9BD}"/>
              </a:ext>
            </a:extLst>
          </p:cNvPr>
          <p:cNvPicPr>
            <a:picLocks noChangeAspect="1" noChangeArrowheads="1"/>
          </p:cNvPicPr>
          <p:nvPr/>
        </p:nvPicPr>
        <p:blipFill>
          <a:blip r:embed="rId5" cstate="print"/>
          <a:srcRect/>
          <a:stretch>
            <a:fillRect/>
          </a:stretch>
        </p:blipFill>
        <p:spPr bwMode="auto">
          <a:xfrm>
            <a:off x="3657600" y="1962236"/>
            <a:ext cx="1828800" cy="914401"/>
          </a:xfrm>
          <a:prstGeom prst="rect">
            <a:avLst/>
          </a:prstGeom>
          <a:noFill/>
        </p:spPr>
      </p:pic>
    </p:spTree>
    <p:extLst>
      <p:ext uri="{BB962C8B-B14F-4D97-AF65-F5344CB8AC3E}">
        <p14:creationId xmlns:p14="http://schemas.microsoft.com/office/powerpoint/2010/main" val="2445604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descr="http://www.scientificamerican.com/media/inline/feds-push-satellite-tech_1.jpg"/>
          <p:cNvPicPr>
            <a:picLocks noChangeAspect="1" noChangeArrowheads="1"/>
          </p:cNvPicPr>
          <p:nvPr/>
        </p:nvPicPr>
        <p:blipFill>
          <a:blip r:embed="rId3" cstate="print"/>
          <a:srcRect b="65060"/>
          <a:stretch>
            <a:fillRect/>
          </a:stretch>
        </p:blipFill>
        <p:spPr bwMode="auto">
          <a:xfrm>
            <a:off x="0" y="1"/>
            <a:ext cx="9144000" cy="1523999"/>
          </a:xfrm>
          <a:prstGeom prst="rect">
            <a:avLst/>
          </a:prstGeom>
          <a:noFill/>
        </p:spPr>
      </p:pic>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6172200"/>
            <a:ext cx="1918698"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13" name="Slide Number Placeholder 12"/>
          <p:cNvSpPr>
            <a:spLocks noGrp="1"/>
          </p:cNvSpPr>
          <p:nvPr>
            <p:ph type="sldNum" sz="quarter" idx="12"/>
          </p:nvPr>
        </p:nvSpPr>
        <p:spPr/>
        <p:txBody>
          <a:bodyPr/>
          <a:lstStyle/>
          <a:p>
            <a:fld id="{8CCC93C7-37EB-4A4E-85FC-B3A37BFCB519}" type="slidenum">
              <a:rPr lang="en-US" sz="2400" smtClean="0">
                <a:solidFill>
                  <a:schemeClr val="bg1"/>
                </a:solidFill>
              </a:rPr>
              <a:pPr/>
              <a:t>24</a:t>
            </a:fld>
            <a:endParaRPr lang="en-US" sz="2400" dirty="0">
              <a:solidFill>
                <a:schemeClr val="bg1"/>
              </a:solidFill>
            </a:endParaRPr>
          </a:p>
        </p:txBody>
      </p:sp>
      <p:sp>
        <p:nvSpPr>
          <p:cNvPr id="19" name="Rectangle 18"/>
          <p:cNvSpPr/>
          <p:nvPr/>
        </p:nvSpPr>
        <p:spPr>
          <a:xfrm>
            <a:off x="-41563" y="2514600"/>
            <a:ext cx="1160895" cy="193899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t>
            </a:r>
          </a:p>
        </p:txBody>
      </p:sp>
      <p:sp>
        <p:nvSpPr>
          <p:cNvPr id="23" name="TextBox 22"/>
          <p:cNvSpPr txBox="1"/>
          <p:nvPr/>
        </p:nvSpPr>
        <p:spPr>
          <a:xfrm>
            <a:off x="959349" y="2863334"/>
            <a:ext cx="4090067" cy="1107996"/>
          </a:xfrm>
          <a:prstGeom prst="rect">
            <a:avLst/>
          </a:prstGeom>
          <a:noFill/>
        </p:spPr>
        <p:txBody>
          <a:bodyPr wrap="square" rtlCol="0">
            <a:spAutoFit/>
          </a:bodyPr>
          <a:lstStyle/>
          <a:p>
            <a:r>
              <a:rPr lang="en-US" sz="6600" dirty="0">
                <a:solidFill>
                  <a:srgbClr val="C00000"/>
                </a:solidFill>
                <a:effectLst>
                  <a:outerShdw blurRad="38100" dist="38100" dir="2700000" algn="tl">
                    <a:srgbClr val="000000">
                      <a:alpha val="43137"/>
                    </a:srgbClr>
                  </a:outerShdw>
                </a:effectLst>
                <a:latin typeface="Bodoni MT Black" panose="02070A03080606020203" pitchFamily="18" charset="0"/>
              </a:rPr>
              <a:t>ependent</a:t>
            </a:r>
          </a:p>
        </p:txBody>
      </p:sp>
      <p:pic>
        <p:nvPicPr>
          <p:cNvPr id="33" name="Picture 2" descr="http://sarasotaavionics.com/images/productimages/GNS-430.jpg"/>
          <p:cNvPicPr>
            <a:picLocks noChangeAspect="1" noChangeArrowheads="1"/>
          </p:cNvPicPr>
          <p:nvPr/>
        </p:nvPicPr>
        <p:blipFill>
          <a:blip r:embed="rId5" cstate="print"/>
          <a:srcRect t="27273" b="27273"/>
          <a:stretch>
            <a:fillRect/>
          </a:stretch>
        </p:blipFill>
        <p:spPr bwMode="auto">
          <a:xfrm>
            <a:off x="5385946" y="2642122"/>
            <a:ext cx="3453253" cy="1569660"/>
          </a:xfrm>
          <a:prstGeom prst="rect">
            <a:avLst/>
          </a:prstGeom>
          <a:noFill/>
          <a:effectLst>
            <a:softEdge rad="31750"/>
          </a:effectLst>
        </p:spPr>
      </p:pic>
      <p:sp>
        <p:nvSpPr>
          <p:cNvPr id="21" name="TextBox 20"/>
          <p:cNvSpPr txBox="1"/>
          <p:nvPr/>
        </p:nvSpPr>
        <p:spPr>
          <a:xfrm>
            <a:off x="228600" y="4572000"/>
            <a:ext cx="8763000" cy="1200329"/>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Depends</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on WAAS GPS </a:t>
            </a:r>
          </a:p>
          <a:p>
            <a:pPr algn="ct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Position Reports</a:t>
            </a:r>
          </a:p>
        </p:txBody>
      </p:sp>
    </p:spTree>
    <p:extLst>
      <p:ext uri="{BB962C8B-B14F-4D97-AF65-F5344CB8AC3E}">
        <p14:creationId xmlns:p14="http://schemas.microsoft.com/office/powerpoint/2010/main" val="3226409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46A2CF5-E40B-4C1B-82F4-7C06782AA220}"/>
              </a:ext>
            </a:extLst>
          </p:cNvPr>
          <p:cNvSpPr>
            <a:spLocks noGrp="1"/>
          </p:cNvSpPr>
          <p:nvPr>
            <p:ph type="title"/>
          </p:nvPr>
        </p:nvSpPr>
        <p:spPr>
          <a:xfrm>
            <a:off x="505678" y="1828800"/>
            <a:ext cx="2743200" cy="2887579"/>
          </a:xfrm>
        </p:spPr>
        <p:txBody>
          <a:bodyPr vert="horz" lIns="91440" tIns="45720" rIns="91440" bIns="45720" rtlCol="0" anchor="b">
            <a:noAutofit/>
          </a:bodyPr>
          <a:lstStyle/>
          <a:p>
            <a:pPr>
              <a:lnSpc>
                <a:spcPct val="90000"/>
              </a:lnSpc>
            </a:pPr>
            <a:r>
              <a:rPr lang="en-US" sz="5400" b="1" kern="1200" dirty="0">
                <a:solidFill>
                  <a:srgbClr val="FFFFFF"/>
                </a:solidFill>
                <a:effectLst>
                  <a:outerShdw blurRad="38100" dist="38100" dir="2700000" algn="tl">
                    <a:srgbClr val="000000">
                      <a:alpha val="43137"/>
                    </a:srgbClr>
                  </a:outerShdw>
                </a:effectLst>
                <a:latin typeface="+mj-lt"/>
                <a:ea typeface="+mj-ea"/>
                <a:cs typeface="+mj-cs"/>
              </a:rPr>
              <a:t>GDL 50</a:t>
            </a:r>
            <a:br>
              <a:rPr lang="en-US" sz="3600" b="1" kern="1200" dirty="0">
                <a:solidFill>
                  <a:srgbClr val="FFFFFF"/>
                </a:solidFill>
                <a:effectLst>
                  <a:outerShdw blurRad="38100" dist="38100" dir="2700000" algn="tl">
                    <a:srgbClr val="000000">
                      <a:alpha val="43137"/>
                    </a:srgbClr>
                  </a:outerShdw>
                </a:effectLst>
                <a:latin typeface="+mj-lt"/>
                <a:ea typeface="+mj-ea"/>
                <a:cs typeface="+mj-cs"/>
              </a:rPr>
            </a:br>
            <a:r>
              <a:rPr lang="en-US" sz="3600" b="1" kern="1200" dirty="0">
                <a:solidFill>
                  <a:srgbClr val="FFC000"/>
                </a:solidFill>
                <a:effectLst>
                  <a:outerShdw blurRad="38100" dist="38100" dir="2700000" algn="tl">
                    <a:srgbClr val="000000">
                      <a:alpha val="43137"/>
                    </a:srgbClr>
                  </a:outerShdw>
                </a:effectLst>
                <a:latin typeface="+mj-lt"/>
                <a:ea typeface="+mj-ea"/>
                <a:cs typeface="+mj-cs"/>
              </a:rPr>
              <a:t>$800</a:t>
            </a:r>
            <a:br>
              <a:rPr lang="en-US" sz="3600" b="1" kern="1200" dirty="0">
                <a:solidFill>
                  <a:srgbClr val="FFFFFF"/>
                </a:solidFill>
                <a:effectLst>
                  <a:outerShdw blurRad="38100" dist="38100" dir="2700000" algn="tl">
                    <a:srgbClr val="000000">
                      <a:alpha val="43137"/>
                    </a:srgbClr>
                  </a:outerShdw>
                </a:effectLst>
                <a:latin typeface="+mj-lt"/>
                <a:ea typeface="+mj-ea"/>
                <a:cs typeface="+mj-cs"/>
              </a:rPr>
            </a:br>
            <a:br>
              <a:rPr lang="en-US" sz="3600" b="1" kern="1200" dirty="0">
                <a:solidFill>
                  <a:srgbClr val="FFFFFF"/>
                </a:solidFill>
                <a:effectLst>
                  <a:outerShdw blurRad="38100" dist="38100" dir="2700000" algn="tl">
                    <a:srgbClr val="000000">
                      <a:alpha val="43137"/>
                    </a:srgbClr>
                  </a:outerShdw>
                </a:effectLst>
                <a:latin typeface="+mj-lt"/>
                <a:ea typeface="+mj-ea"/>
                <a:cs typeface="+mj-cs"/>
              </a:rPr>
            </a:br>
            <a:r>
              <a:rPr lang="en-US" sz="3600" b="1" kern="1200" dirty="0">
                <a:solidFill>
                  <a:schemeClr val="accent1">
                    <a:lumMod val="60000"/>
                    <a:lumOff val="40000"/>
                  </a:schemeClr>
                </a:solidFill>
                <a:effectLst>
                  <a:outerShdw blurRad="38100" dist="38100" dir="2700000" algn="tl">
                    <a:srgbClr val="000000">
                      <a:alpha val="43137"/>
                    </a:srgbClr>
                  </a:outerShdw>
                </a:effectLst>
                <a:latin typeface="+mj-lt"/>
                <a:ea typeface="+mj-ea"/>
                <a:cs typeface="+mj-cs"/>
              </a:rPr>
              <a:t>ADS-B</a:t>
            </a:r>
            <a:endParaRPr lang="en-US" sz="3600" b="1" kern="1200" dirty="0">
              <a:solidFill>
                <a:srgbClr val="FFFFFF"/>
              </a:solidFill>
              <a:effectLst>
                <a:outerShdw blurRad="38100" dist="38100" dir="2700000" algn="tl">
                  <a:srgbClr val="000000">
                    <a:alpha val="43137"/>
                  </a:srgbClr>
                </a:outerShdw>
              </a:effectLst>
              <a:latin typeface="+mj-lt"/>
              <a:ea typeface="+mj-ea"/>
              <a:cs typeface="+mj-cs"/>
            </a:endParaRP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2" descr="Image result for garmin gdl 50 transparent">
            <a:extLst>
              <a:ext uri="{FF2B5EF4-FFF2-40B4-BE49-F238E27FC236}">
                <a16:creationId xmlns:a16="http://schemas.microsoft.com/office/drawing/2014/main" id="{AFA26DBC-B9C5-4910-A1CB-6BFDA1BB785D}"/>
              </a:ext>
            </a:extLst>
          </p:cNvPr>
          <p:cNvPicPr>
            <a:picLocks noGrp="1" noChangeAspect="1" noChangeArrowheads="1"/>
          </p:cNvPicPr>
          <p:nvPr>
            <p:ph idx="1"/>
          </p:nvPr>
        </p:nvPicPr>
        <p:blipFill>
          <a:blip r:embed="rId2" cstate="print"/>
          <a:srcRect/>
          <a:stretch>
            <a:fillRect/>
          </a:stretch>
        </p:blipFill>
        <p:spPr bwMode="auto">
          <a:xfrm>
            <a:off x="3865366" y="975391"/>
            <a:ext cx="4915159" cy="4915159"/>
          </a:xfrm>
          <a:prstGeom prst="rect">
            <a:avLst/>
          </a:prstGeom>
          <a:noFill/>
        </p:spPr>
      </p:pic>
      <p:sp>
        <p:nvSpPr>
          <p:cNvPr id="4" name="Slide Number Placeholder 3">
            <a:extLst>
              <a:ext uri="{FF2B5EF4-FFF2-40B4-BE49-F238E27FC236}">
                <a16:creationId xmlns:a16="http://schemas.microsoft.com/office/drawing/2014/main" id="{BA5A942C-281D-428D-85E2-BBE5F04C1B02}"/>
              </a:ext>
            </a:extLst>
          </p:cNvPr>
          <p:cNvSpPr>
            <a:spLocks noGrp="1"/>
          </p:cNvSpPr>
          <p:nvPr>
            <p:ph type="sldNum" sz="quarter" idx="12"/>
          </p:nvPr>
        </p:nvSpPr>
        <p:spPr>
          <a:xfrm>
            <a:off x="7493266" y="6356350"/>
            <a:ext cx="1022083"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CCC93C7-37EB-4A4E-85FC-B3A37BFCB519}" type="slidenum">
              <a:rPr kumimoji="0" lang="en-US" sz="1200" b="0" i="0" u="none" strike="noStrike" kern="1200" cap="none" spc="0" normalizeH="0" baseline="0" noProof="0">
                <a:ln>
                  <a:noFill/>
                </a:ln>
                <a:solidFill>
                  <a:srgbClr val="59595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240</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pic>
        <p:nvPicPr>
          <p:cNvPr id="9" name="Picture 4" descr="Image result for garmin transparent">
            <a:extLst>
              <a:ext uri="{FF2B5EF4-FFF2-40B4-BE49-F238E27FC236}">
                <a16:creationId xmlns:a16="http://schemas.microsoft.com/office/drawing/2014/main" id="{362FD5A0-E3F6-4CBE-8054-B07EB82DA77C}"/>
              </a:ext>
            </a:extLst>
          </p:cNvPr>
          <p:cNvPicPr>
            <a:picLocks noChangeAspect="1" noChangeArrowheads="1"/>
          </p:cNvPicPr>
          <p:nvPr/>
        </p:nvPicPr>
        <p:blipFill>
          <a:blip r:embed="rId3" cstate="print"/>
          <a:srcRect/>
          <a:stretch>
            <a:fillRect/>
          </a:stretch>
        </p:blipFill>
        <p:spPr bwMode="auto">
          <a:xfrm>
            <a:off x="4044731" y="136525"/>
            <a:ext cx="3959576" cy="1069086"/>
          </a:xfrm>
          <a:prstGeom prst="rect">
            <a:avLst/>
          </a:prstGeom>
          <a:noFill/>
        </p:spPr>
      </p:pic>
      <p:pic>
        <p:nvPicPr>
          <p:cNvPr id="10" name="Picture 2" descr="Image result for bluetooth transparent">
            <a:extLst>
              <a:ext uri="{FF2B5EF4-FFF2-40B4-BE49-F238E27FC236}">
                <a16:creationId xmlns:a16="http://schemas.microsoft.com/office/drawing/2014/main" id="{3A0E9726-BF31-40D7-AC17-CD4EA9B606EF}"/>
              </a:ext>
            </a:extLst>
          </p:cNvPr>
          <p:cNvPicPr>
            <a:picLocks noChangeAspect="1" noChangeArrowheads="1"/>
          </p:cNvPicPr>
          <p:nvPr/>
        </p:nvPicPr>
        <p:blipFill>
          <a:blip r:embed="rId4" cstate="print"/>
          <a:srcRect t="50602"/>
          <a:stretch>
            <a:fillRect/>
          </a:stretch>
        </p:blipFill>
        <p:spPr bwMode="auto">
          <a:xfrm>
            <a:off x="4355088" y="5843524"/>
            <a:ext cx="2404410" cy="657206"/>
          </a:xfrm>
          <a:prstGeom prst="rect">
            <a:avLst/>
          </a:prstGeom>
          <a:noFill/>
        </p:spPr>
      </p:pic>
      <p:pic>
        <p:nvPicPr>
          <p:cNvPr id="12" name="Picture 6" descr="Image result for sporty's pilot shop">
            <a:extLst>
              <a:ext uri="{FF2B5EF4-FFF2-40B4-BE49-F238E27FC236}">
                <a16:creationId xmlns:a16="http://schemas.microsoft.com/office/drawing/2014/main" id="{02EEBBDC-952C-4A85-9362-079B7D6CD9BD}"/>
              </a:ext>
            </a:extLst>
          </p:cNvPr>
          <p:cNvPicPr>
            <a:picLocks noChangeAspect="1" noChangeArrowheads="1"/>
          </p:cNvPicPr>
          <p:nvPr/>
        </p:nvPicPr>
        <p:blipFill>
          <a:blip r:embed="rId5" cstate="print"/>
          <a:srcRect/>
          <a:stretch>
            <a:fillRect/>
          </a:stretch>
        </p:blipFill>
        <p:spPr bwMode="auto">
          <a:xfrm>
            <a:off x="3657600" y="1962236"/>
            <a:ext cx="1828800" cy="914401"/>
          </a:xfrm>
          <a:prstGeom prst="rect">
            <a:avLst/>
          </a:prstGeom>
          <a:noFill/>
        </p:spPr>
      </p:pic>
    </p:spTree>
    <p:extLst>
      <p:ext uri="{BB962C8B-B14F-4D97-AF65-F5344CB8AC3E}">
        <p14:creationId xmlns:p14="http://schemas.microsoft.com/office/powerpoint/2010/main" val="3038199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46A2CF5-E40B-4C1B-82F4-7C06782AA220}"/>
              </a:ext>
            </a:extLst>
          </p:cNvPr>
          <p:cNvSpPr>
            <a:spLocks noGrp="1"/>
          </p:cNvSpPr>
          <p:nvPr>
            <p:ph type="title"/>
          </p:nvPr>
        </p:nvSpPr>
        <p:spPr>
          <a:xfrm>
            <a:off x="487803" y="1676400"/>
            <a:ext cx="2743200" cy="2887579"/>
          </a:xfrm>
        </p:spPr>
        <p:txBody>
          <a:bodyPr vert="horz" lIns="91440" tIns="45720" rIns="91440" bIns="45720" rtlCol="0" anchor="b">
            <a:noAutofit/>
          </a:bodyPr>
          <a:lstStyle/>
          <a:p>
            <a:pPr>
              <a:lnSpc>
                <a:spcPct val="90000"/>
              </a:lnSpc>
            </a:pPr>
            <a:r>
              <a:rPr lang="en-US" sz="5400" b="1" kern="1200" dirty="0">
                <a:solidFill>
                  <a:srgbClr val="FFFFFF"/>
                </a:solidFill>
                <a:effectLst>
                  <a:outerShdw blurRad="38100" dist="38100" dir="2700000" algn="tl">
                    <a:srgbClr val="000000">
                      <a:alpha val="43137"/>
                    </a:srgbClr>
                  </a:outerShdw>
                </a:effectLst>
                <a:latin typeface="+mj-lt"/>
                <a:ea typeface="+mj-ea"/>
                <a:cs typeface="+mj-cs"/>
              </a:rPr>
              <a:t>GDL 51</a:t>
            </a:r>
            <a:br>
              <a:rPr lang="en-US" sz="3600" b="1" kern="1200" dirty="0">
                <a:solidFill>
                  <a:srgbClr val="FFFFFF"/>
                </a:solidFill>
                <a:effectLst>
                  <a:outerShdw blurRad="38100" dist="38100" dir="2700000" algn="tl">
                    <a:srgbClr val="000000">
                      <a:alpha val="43137"/>
                    </a:srgbClr>
                  </a:outerShdw>
                </a:effectLst>
                <a:latin typeface="+mj-lt"/>
                <a:ea typeface="+mj-ea"/>
                <a:cs typeface="+mj-cs"/>
              </a:rPr>
            </a:br>
            <a:r>
              <a:rPr lang="en-US" sz="3600" b="1" kern="1200" dirty="0">
                <a:solidFill>
                  <a:srgbClr val="FFC000"/>
                </a:solidFill>
                <a:effectLst>
                  <a:outerShdw blurRad="38100" dist="38100" dir="2700000" algn="tl">
                    <a:srgbClr val="000000">
                      <a:alpha val="43137"/>
                    </a:srgbClr>
                  </a:outerShdw>
                </a:effectLst>
                <a:latin typeface="+mj-lt"/>
                <a:ea typeface="+mj-ea"/>
                <a:cs typeface="+mj-cs"/>
              </a:rPr>
              <a:t>$650</a:t>
            </a:r>
            <a:br>
              <a:rPr lang="en-US" sz="3600" b="1" kern="1200" dirty="0">
                <a:solidFill>
                  <a:srgbClr val="FFFFFF"/>
                </a:solidFill>
                <a:effectLst>
                  <a:outerShdw blurRad="38100" dist="38100" dir="2700000" algn="tl">
                    <a:srgbClr val="000000">
                      <a:alpha val="43137"/>
                    </a:srgbClr>
                  </a:outerShdw>
                </a:effectLst>
                <a:latin typeface="+mj-lt"/>
                <a:ea typeface="+mj-ea"/>
                <a:cs typeface="+mj-cs"/>
              </a:rPr>
            </a:br>
            <a:br>
              <a:rPr lang="en-US" sz="3600" b="1" kern="1200" dirty="0">
                <a:solidFill>
                  <a:srgbClr val="FFFFFF"/>
                </a:solidFill>
                <a:effectLst>
                  <a:outerShdw blurRad="38100" dist="38100" dir="2700000" algn="tl">
                    <a:srgbClr val="000000">
                      <a:alpha val="43137"/>
                    </a:srgbClr>
                  </a:outerShdw>
                </a:effectLst>
                <a:latin typeface="+mj-lt"/>
                <a:ea typeface="+mj-ea"/>
                <a:cs typeface="+mj-cs"/>
              </a:rPr>
            </a:br>
            <a:r>
              <a:rPr lang="en-US" sz="3600" b="1" kern="1200" dirty="0">
                <a:solidFill>
                  <a:schemeClr val="accent6">
                    <a:lumMod val="75000"/>
                  </a:schemeClr>
                </a:solidFill>
                <a:effectLst>
                  <a:outerShdw blurRad="38100" dist="38100" dir="2700000" algn="tl">
                    <a:srgbClr val="000000">
                      <a:alpha val="43137"/>
                    </a:srgbClr>
                  </a:outerShdw>
                </a:effectLst>
                <a:latin typeface="+mj-lt"/>
                <a:ea typeface="+mj-ea"/>
                <a:cs typeface="+mj-cs"/>
              </a:rPr>
              <a:t>XM </a:t>
            </a:r>
            <a:r>
              <a:rPr lang="en-US" sz="3600" b="1" kern="1200" dirty="0">
                <a:solidFill>
                  <a:srgbClr val="FFFFFF"/>
                </a:solidFill>
                <a:effectLst>
                  <a:outerShdw blurRad="38100" dist="38100" dir="2700000" algn="tl">
                    <a:srgbClr val="000000">
                      <a:alpha val="43137"/>
                    </a:srgbClr>
                  </a:outerShdw>
                </a:effectLst>
                <a:latin typeface="+mj-lt"/>
                <a:ea typeface="+mj-ea"/>
                <a:cs typeface="+mj-cs"/>
              </a:rPr>
              <a:t>Receiver</a:t>
            </a: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A5A942C-281D-428D-85E2-BBE5F04C1B02}"/>
              </a:ext>
            </a:extLst>
          </p:cNvPr>
          <p:cNvSpPr>
            <a:spLocks noGrp="1"/>
          </p:cNvSpPr>
          <p:nvPr>
            <p:ph type="sldNum" sz="quarter" idx="12"/>
          </p:nvPr>
        </p:nvSpPr>
        <p:spPr>
          <a:xfrm>
            <a:off x="7493266" y="6356350"/>
            <a:ext cx="1022083"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CCC93C7-37EB-4A4E-85FC-B3A37BFCB519}" type="slidenum">
              <a:rPr kumimoji="0" lang="en-US" sz="1200" b="0" i="0" u="none" strike="noStrike" kern="1200" cap="none" spc="0" normalizeH="0" baseline="0" noProof="0">
                <a:ln>
                  <a:noFill/>
                </a:ln>
                <a:solidFill>
                  <a:srgbClr val="59595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241</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pic>
        <p:nvPicPr>
          <p:cNvPr id="9" name="Picture 4" descr="Image result for garmin transparent">
            <a:extLst>
              <a:ext uri="{FF2B5EF4-FFF2-40B4-BE49-F238E27FC236}">
                <a16:creationId xmlns:a16="http://schemas.microsoft.com/office/drawing/2014/main" id="{362FD5A0-E3F6-4CBE-8054-B07EB82DA77C}"/>
              </a:ext>
            </a:extLst>
          </p:cNvPr>
          <p:cNvPicPr>
            <a:picLocks noChangeAspect="1" noChangeArrowheads="1"/>
          </p:cNvPicPr>
          <p:nvPr/>
        </p:nvPicPr>
        <p:blipFill>
          <a:blip r:embed="rId2" cstate="print"/>
          <a:srcRect/>
          <a:stretch>
            <a:fillRect/>
          </a:stretch>
        </p:blipFill>
        <p:spPr bwMode="auto">
          <a:xfrm>
            <a:off x="4044731" y="136525"/>
            <a:ext cx="3959576" cy="1069086"/>
          </a:xfrm>
          <a:prstGeom prst="rect">
            <a:avLst/>
          </a:prstGeom>
          <a:noFill/>
        </p:spPr>
      </p:pic>
      <p:pic>
        <p:nvPicPr>
          <p:cNvPr id="10" name="Picture 2" descr="Image result for bluetooth transparent">
            <a:extLst>
              <a:ext uri="{FF2B5EF4-FFF2-40B4-BE49-F238E27FC236}">
                <a16:creationId xmlns:a16="http://schemas.microsoft.com/office/drawing/2014/main" id="{3A0E9726-BF31-40D7-AC17-CD4EA9B606EF}"/>
              </a:ext>
            </a:extLst>
          </p:cNvPr>
          <p:cNvPicPr>
            <a:picLocks noChangeAspect="1" noChangeArrowheads="1"/>
          </p:cNvPicPr>
          <p:nvPr/>
        </p:nvPicPr>
        <p:blipFill>
          <a:blip r:embed="rId3" cstate="print"/>
          <a:srcRect t="50602"/>
          <a:stretch>
            <a:fillRect/>
          </a:stretch>
        </p:blipFill>
        <p:spPr bwMode="auto">
          <a:xfrm>
            <a:off x="4355088" y="5843524"/>
            <a:ext cx="2404410" cy="657206"/>
          </a:xfrm>
          <a:prstGeom prst="rect">
            <a:avLst/>
          </a:prstGeom>
          <a:noFill/>
        </p:spPr>
      </p:pic>
      <p:pic>
        <p:nvPicPr>
          <p:cNvPr id="12" name="Picture 6" descr="Image result for sporty's pilot shop">
            <a:extLst>
              <a:ext uri="{FF2B5EF4-FFF2-40B4-BE49-F238E27FC236}">
                <a16:creationId xmlns:a16="http://schemas.microsoft.com/office/drawing/2014/main" id="{02EEBBDC-952C-4A85-9362-079B7D6CD9BD}"/>
              </a:ext>
            </a:extLst>
          </p:cNvPr>
          <p:cNvPicPr>
            <a:picLocks noChangeAspect="1" noChangeArrowheads="1"/>
          </p:cNvPicPr>
          <p:nvPr/>
        </p:nvPicPr>
        <p:blipFill>
          <a:blip r:embed="rId4" cstate="print"/>
          <a:srcRect/>
          <a:stretch>
            <a:fillRect/>
          </a:stretch>
        </p:blipFill>
        <p:spPr bwMode="auto">
          <a:xfrm>
            <a:off x="3657600" y="1962236"/>
            <a:ext cx="1828800" cy="914401"/>
          </a:xfrm>
          <a:prstGeom prst="rect">
            <a:avLst/>
          </a:prstGeom>
          <a:noFill/>
        </p:spPr>
      </p:pic>
      <p:pic>
        <p:nvPicPr>
          <p:cNvPr id="14" name="Picture 2" descr="Image result for garmin gdl 51">
            <a:extLst>
              <a:ext uri="{FF2B5EF4-FFF2-40B4-BE49-F238E27FC236}">
                <a16:creationId xmlns:a16="http://schemas.microsoft.com/office/drawing/2014/main" id="{A28B4113-4273-4135-81E4-82852F605987}"/>
              </a:ext>
            </a:extLst>
          </p:cNvPr>
          <p:cNvPicPr>
            <a:picLocks noChangeAspect="1" noChangeArrowheads="1"/>
          </p:cNvPicPr>
          <p:nvPr/>
        </p:nvPicPr>
        <p:blipFill>
          <a:blip r:embed="rId5" cstate="print"/>
          <a:srcRect t="25333" b="26667"/>
          <a:stretch>
            <a:fillRect/>
          </a:stretch>
        </p:blipFill>
        <p:spPr bwMode="auto">
          <a:xfrm>
            <a:off x="4355088" y="2812257"/>
            <a:ext cx="4762500" cy="2286000"/>
          </a:xfrm>
          <a:prstGeom prst="rect">
            <a:avLst/>
          </a:prstGeom>
          <a:noFill/>
        </p:spPr>
      </p:pic>
      <p:pic>
        <p:nvPicPr>
          <p:cNvPr id="15" name="Picture 4" descr="Image result for siriusxm aviation weather">
            <a:extLst>
              <a:ext uri="{FF2B5EF4-FFF2-40B4-BE49-F238E27FC236}">
                <a16:creationId xmlns:a16="http://schemas.microsoft.com/office/drawing/2014/main" id="{478FF69F-F703-4A6E-8FC3-7B43009ECC89}"/>
              </a:ext>
            </a:extLst>
          </p:cNvPr>
          <p:cNvPicPr>
            <a:picLocks noChangeAspect="1" noChangeArrowheads="1"/>
          </p:cNvPicPr>
          <p:nvPr/>
        </p:nvPicPr>
        <p:blipFill>
          <a:blip r:embed="rId6" cstate="print"/>
          <a:srcRect/>
          <a:stretch>
            <a:fillRect/>
          </a:stretch>
        </p:blipFill>
        <p:spPr bwMode="auto">
          <a:xfrm>
            <a:off x="3900782" y="5092423"/>
            <a:ext cx="2362200" cy="587803"/>
          </a:xfrm>
          <a:prstGeom prst="rect">
            <a:avLst/>
          </a:prstGeom>
          <a:noFill/>
        </p:spPr>
      </p:pic>
      <p:pic>
        <p:nvPicPr>
          <p:cNvPr id="16" name="Picture 2" descr="Image result for sirius xm">
            <a:extLst>
              <a:ext uri="{FF2B5EF4-FFF2-40B4-BE49-F238E27FC236}">
                <a16:creationId xmlns:a16="http://schemas.microsoft.com/office/drawing/2014/main" id="{BAB5ECBA-3229-499E-B4D2-52B3490769FA}"/>
              </a:ext>
            </a:extLst>
          </p:cNvPr>
          <p:cNvPicPr>
            <a:picLocks noChangeAspect="1" noChangeArrowheads="1"/>
          </p:cNvPicPr>
          <p:nvPr/>
        </p:nvPicPr>
        <p:blipFill>
          <a:blip r:embed="rId7" cstate="print"/>
          <a:srcRect/>
          <a:stretch>
            <a:fillRect/>
          </a:stretch>
        </p:blipFill>
        <p:spPr bwMode="auto">
          <a:xfrm>
            <a:off x="6689579" y="5092423"/>
            <a:ext cx="2132005" cy="457200"/>
          </a:xfrm>
          <a:prstGeom prst="rect">
            <a:avLst/>
          </a:prstGeom>
          <a:noFill/>
        </p:spPr>
      </p:pic>
      <p:sp>
        <p:nvSpPr>
          <p:cNvPr id="17" name="Rectangle 16">
            <a:extLst>
              <a:ext uri="{FF2B5EF4-FFF2-40B4-BE49-F238E27FC236}">
                <a16:creationId xmlns:a16="http://schemas.microsoft.com/office/drawing/2014/main" id="{3F5A13E0-231D-4012-9A4C-626652369D8A}"/>
              </a:ext>
            </a:extLst>
          </p:cNvPr>
          <p:cNvSpPr/>
          <p:nvPr/>
        </p:nvSpPr>
        <p:spPr>
          <a:xfrm>
            <a:off x="5680078" y="4311579"/>
            <a:ext cx="1426994"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only</a:t>
            </a:r>
          </a:p>
        </p:txBody>
      </p:sp>
    </p:spTree>
    <p:extLst>
      <p:ext uri="{BB962C8B-B14F-4D97-AF65-F5344CB8AC3E}">
        <p14:creationId xmlns:p14="http://schemas.microsoft.com/office/powerpoint/2010/main" val="4210714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2" descr="Garmin GDL 50 Portable ADS-B GPS Receiver">
            <a:extLst>
              <a:ext uri="{FF2B5EF4-FFF2-40B4-BE49-F238E27FC236}">
                <a16:creationId xmlns:a16="http://schemas.microsoft.com/office/drawing/2014/main" id="{83E60A34-9613-40D3-8104-C979B3E08A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93" t="16601" r="7691" b="19949"/>
          <a:stretch/>
        </p:blipFill>
        <p:spPr bwMode="auto">
          <a:xfrm>
            <a:off x="4537415" y="1676400"/>
            <a:ext cx="4484495" cy="314148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46A2CF5-E40B-4C1B-82F4-7C06782AA220}"/>
              </a:ext>
            </a:extLst>
          </p:cNvPr>
          <p:cNvSpPr>
            <a:spLocks noGrp="1"/>
          </p:cNvSpPr>
          <p:nvPr>
            <p:ph type="title"/>
          </p:nvPr>
        </p:nvSpPr>
        <p:spPr>
          <a:xfrm>
            <a:off x="505678" y="2392661"/>
            <a:ext cx="2743200" cy="2887579"/>
          </a:xfrm>
        </p:spPr>
        <p:txBody>
          <a:bodyPr vert="horz" lIns="91440" tIns="45720" rIns="91440" bIns="45720" rtlCol="0" anchor="b">
            <a:noAutofit/>
          </a:bodyPr>
          <a:lstStyle/>
          <a:p>
            <a:pPr>
              <a:lnSpc>
                <a:spcPct val="90000"/>
              </a:lnSpc>
            </a:pPr>
            <a:r>
              <a:rPr lang="en-US" sz="5400" b="1" kern="1200" dirty="0">
                <a:solidFill>
                  <a:srgbClr val="FFFFFF"/>
                </a:solidFill>
                <a:effectLst>
                  <a:outerShdw blurRad="38100" dist="38100" dir="2700000" algn="tl">
                    <a:srgbClr val="000000">
                      <a:alpha val="43137"/>
                    </a:srgbClr>
                  </a:outerShdw>
                </a:effectLst>
                <a:latin typeface="+mj-lt"/>
                <a:ea typeface="+mj-ea"/>
                <a:cs typeface="+mj-cs"/>
              </a:rPr>
              <a:t>GDL 52</a:t>
            </a:r>
            <a:br>
              <a:rPr lang="en-US" sz="3600" b="1" kern="1200" dirty="0">
                <a:solidFill>
                  <a:srgbClr val="FFFFFF"/>
                </a:solidFill>
                <a:effectLst>
                  <a:outerShdw blurRad="38100" dist="38100" dir="2700000" algn="tl">
                    <a:srgbClr val="000000">
                      <a:alpha val="43137"/>
                    </a:srgbClr>
                  </a:outerShdw>
                </a:effectLst>
                <a:latin typeface="+mj-lt"/>
                <a:ea typeface="+mj-ea"/>
                <a:cs typeface="+mj-cs"/>
              </a:rPr>
            </a:br>
            <a:r>
              <a:rPr lang="en-US" sz="3600" b="1" kern="1200" dirty="0">
                <a:solidFill>
                  <a:srgbClr val="FFC000"/>
                </a:solidFill>
                <a:effectLst>
                  <a:outerShdw blurRad="38100" dist="38100" dir="2700000" algn="tl">
                    <a:srgbClr val="000000">
                      <a:alpha val="43137"/>
                    </a:srgbClr>
                  </a:outerShdw>
                </a:effectLst>
                <a:latin typeface="+mj-lt"/>
                <a:ea typeface="+mj-ea"/>
                <a:cs typeface="+mj-cs"/>
              </a:rPr>
              <a:t>$1,149</a:t>
            </a:r>
            <a:br>
              <a:rPr lang="en-US" sz="3600" b="1" kern="1200" dirty="0">
                <a:solidFill>
                  <a:srgbClr val="FFFFFF"/>
                </a:solidFill>
                <a:effectLst>
                  <a:outerShdw blurRad="38100" dist="38100" dir="2700000" algn="tl">
                    <a:srgbClr val="000000">
                      <a:alpha val="43137"/>
                    </a:srgbClr>
                  </a:outerShdw>
                </a:effectLst>
                <a:latin typeface="+mj-lt"/>
                <a:ea typeface="+mj-ea"/>
                <a:cs typeface="+mj-cs"/>
              </a:rPr>
            </a:br>
            <a:br>
              <a:rPr lang="en-US" sz="3600" b="1" kern="1200" dirty="0">
                <a:solidFill>
                  <a:srgbClr val="FFFFFF"/>
                </a:solidFill>
                <a:effectLst>
                  <a:outerShdw blurRad="38100" dist="38100" dir="2700000" algn="tl">
                    <a:srgbClr val="000000">
                      <a:alpha val="43137"/>
                    </a:srgbClr>
                  </a:outerShdw>
                </a:effectLst>
                <a:latin typeface="+mj-lt"/>
                <a:ea typeface="+mj-ea"/>
                <a:cs typeface="+mj-cs"/>
              </a:rPr>
            </a:br>
            <a:r>
              <a:rPr lang="en-US" sz="3600" b="1" kern="1200" dirty="0">
                <a:solidFill>
                  <a:schemeClr val="accent1">
                    <a:lumMod val="60000"/>
                    <a:lumOff val="40000"/>
                  </a:schemeClr>
                </a:solidFill>
                <a:effectLst>
                  <a:outerShdw blurRad="38100" dist="38100" dir="2700000" algn="tl">
                    <a:srgbClr val="000000">
                      <a:alpha val="43137"/>
                    </a:srgbClr>
                  </a:outerShdw>
                </a:effectLst>
                <a:latin typeface="+mj-lt"/>
                <a:ea typeface="+mj-ea"/>
                <a:cs typeface="+mj-cs"/>
              </a:rPr>
              <a:t>ADS-B</a:t>
            </a:r>
            <a:r>
              <a:rPr lang="en-US" sz="3600" b="1" kern="1200" dirty="0">
                <a:solidFill>
                  <a:schemeClr val="accent1">
                    <a:lumMod val="40000"/>
                    <a:lumOff val="60000"/>
                  </a:schemeClr>
                </a:solidFill>
                <a:effectLst>
                  <a:outerShdw blurRad="38100" dist="38100" dir="2700000" algn="tl">
                    <a:srgbClr val="000000">
                      <a:alpha val="43137"/>
                    </a:srgbClr>
                  </a:outerShdw>
                </a:effectLst>
                <a:latin typeface="+mj-lt"/>
                <a:ea typeface="+mj-ea"/>
                <a:cs typeface="+mj-cs"/>
              </a:rPr>
              <a:t> </a:t>
            </a:r>
            <a:r>
              <a:rPr lang="en-US" sz="3600" b="1" kern="1200" dirty="0">
                <a:solidFill>
                  <a:schemeClr val="bg1"/>
                </a:solidFill>
                <a:effectLst>
                  <a:outerShdw blurRad="38100" dist="38100" dir="2700000" algn="tl">
                    <a:srgbClr val="000000">
                      <a:alpha val="43137"/>
                    </a:srgbClr>
                  </a:outerShdw>
                </a:effectLst>
                <a:latin typeface="+mj-lt"/>
                <a:ea typeface="+mj-ea"/>
                <a:cs typeface="+mj-cs"/>
              </a:rPr>
              <a:t>&amp;</a:t>
            </a:r>
            <a:r>
              <a:rPr lang="en-US" sz="3600" b="1" kern="1200" dirty="0">
                <a:solidFill>
                  <a:schemeClr val="accent1">
                    <a:lumMod val="40000"/>
                    <a:lumOff val="60000"/>
                  </a:schemeClr>
                </a:solidFill>
                <a:effectLst>
                  <a:outerShdw blurRad="38100" dist="38100" dir="2700000" algn="tl">
                    <a:srgbClr val="000000">
                      <a:alpha val="43137"/>
                    </a:srgbClr>
                  </a:outerShdw>
                </a:effectLst>
                <a:latin typeface="+mj-lt"/>
                <a:ea typeface="+mj-ea"/>
                <a:cs typeface="+mj-cs"/>
              </a:rPr>
              <a:t> </a:t>
            </a:r>
            <a:r>
              <a:rPr lang="en-US" sz="3600" b="1" kern="1200" dirty="0">
                <a:solidFill>
                  <a:schemeClr val="accent6">
                    <a:lumMod val="75000"/>
                  </a:schemeClr>
                </a:solidFill>
                <a:effectLst>
                  <a:outerShdw blurRad="38100" dist="38100" dir="2700000" algn="tl">
                    <a:srgbClr val="000000">
                      <a:alpha val="43137"/>
                    </a:srgbClr>
                  </a:outerShdw>
                </a:effectLst>
                <a:latin typeface="+mj-lt"/>
                <a:ea typeface="+mj-ea"/>
                <a:cs typeface="+mj-cs"/>
              </a:rPr>
              <a:t>XM </a:t>
            </a:r>
            <a:r>
              <a:rPr lang="en-US" sz="3600" b="1" kern="1200" dirty="0">
                <a:solidFill>
                  <a:srgbClr val="FFFFFF"/>
                </a:solidFill>
                <a:effectLst>
                  <a:outerShdw blurRad="38100" dist="38100" dir="2700000" algn="tl">
                    <a:srgbClr val="000000">
                      <a:alpha val="43137"/>
                    </a:srgbClr>
                  </a:outerShdw>
                </a:effectLst>
                <a:latin typeface="+mj-lt"/>
                <a:ea typeface="+mj-ea"/>
                <a:cs typeface="+mj-cs"/>
              </a:rPr>
              <a:t>Receiver</a:t>
            </a: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A5A942C-281D-428D-85E2-BBE5F04C1B02}"/>
              </a:ext>
            </a:extLst>
          </p:cNvPr>
          <p:cNvSpPr>
            <a:spLocks noGrp="1"/>
          </p:cNvSpPr>
          <p:nvPr>
            <p:ph type="sldNum" sz="quarter" idx="12"/>
          </p:nvPr>
        </p:nvSpPr>
        <p:spPr>
          <a:xfrm>
            <a:off x="7493266" y="6356350"/>
            <a:ext cx="1022083"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CCC93C7-37EB-4A4E-85FC-B3A37BFCB519}" type="slidenum">
              <a:rPr kumimoji="0" lang="en-US" sz="1200" b="0" i="0" u="none" strike="noStrike" kern="1200" cap="none" spc="0" normalizeH="0" baseline="0" noProof="0">
                <a:ln>
                  <a:noFill/>
                </a:ln>
                <a:solidFill>
                  <a:srgbClr val="59595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242</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pic>
        <p:nvPicPr>
          <p:cNvPr id="9" name="Picture 4" descr="Image result for garmin transparent">
            <a:extLst>
              <a:ext uri="{FF2B5EF4-FFF2-40B4-BE49-F238E27FC236}">
                <a16:creationId xmlns:a16="http://schemas.microsoft.com/office/drawing/2014/main" id="{362FD5A0-E3F6-4CBE-8054-B07EB82DA77C}"/>
              </a:ext>
            </a:extLst>
          </p:cNvPr>
          <p:cNvPicPr>
            <a:picLocks noChangeAspect="1" noChangeArrowheads="1"/>
          </p:cNvPicPr>
          <p:nvPr/>
        </p:nvPicPr>
        <p:blipFill>
          <a:blip r:embed="rId4" cstate="print"/>
          <a:srcRect/>
          <a:stretch>
            <a:fillRect/>
          </a:stretch>
        </p:blipFill>
        <p:spPr bwMode="auto">
          <a:xfrm>
            <a:off x="4044731" y="136525"/>
            <a:ext cx="3959576" cy="1069086"/>
          </a:xfrm>
          <a:prstGeom prst="rect">
            <a:avLst/>
          </a:prstGeom>
          <a:noFill/>
        </p:spPr>
      </p:pic>
      <p:pic>
        <p:nvPicPr>
          <p:cNvPr id="10" name="Picture 2" descr="Image result for bluetooth transparent">
            <a:extLst>
              <a:ext uri="{FF2B5EF4-FFF2-40B4-BE49-F238E27FC236}">
                <a16:creationId xmlns:a16="http://schemas.microsoft.com/office/drawing/2014/main" id="{3A0E9726-BF31-40D7-AC17-CD4EA9B606EF}"/>
              </a:ext>
            </a:extLst>
          </p:cNvPr>
          <p:cNvPicPr>
            <a:picLocks noChangeAspect="1" noChangeArrowheads="1"/>
          </p:cNvPicPr>
          <p:nvPr/>
        </p:nvPicPr>
        <p:blipFill>
          <a:blip r:embed="rId5" cstate="print"/>
          <a:srcRect t="50602"/>
          <a:stretch>
            <a:fillRect/>
          </a:stretch>
        </p:blipFill>
        <p:spPr bwMode="auto">
          <a:xfrm>
            <a:off x="5431006" y="1962236"/>
            <a:ext cx="1614552" cy="441311"/>
          </a:xfrm>
          <a:prstGeom prst="rect">
            <a:avLst/>
          </a:prstGeom>
          <a:noFill/>
        </p:spPr>
      </p:pic>
      <p:pic>
        <p:nvPicPr>
          <p:cNvPr id="12" name="Picture 6" descr="Image result for sporty's pilot shop">
            <a:extLst>
              <a:ext uri="{FF2B5EF4-FFF2-40B4-BE49-F238E27FC236}">
                <a16:creationId xmlns:a16="http://schemas.microsoft.com/office/drawing/2014/main" id="{02EEBBDC-952C-4A85-9362-079B7D6CD9BD}"/>
              </a:ext>
            </a:extLst>
          </p:cNvPr>
          <p:cNvPicPr>
            <a:picLocks noChangeAspect="1" noChangeArrowheads="1"/>
          </p:cNvPicPr>
          <p:nvPr/>
        </p:nvPicPr>
        <p:blipFill>
          <a:blip r:embed="rId6" cstate="print"/>
          <a:srcRect/>
          <a:stretch>
            <a:fillRect/>
          </a:stretch>
        </p:blipFill>
        <p:spPr bwMode="auto">
          <a:xfrm>
            <a:off x="3657600" y="1962236"/>
            <a:ext cx="1828800" cy="914401"/>
          </a:xfrm>
          <a:prstGeom prst="rect">
            <a:avLst/>
          </a:prstGeom>
          <a:noFill/>
        </p:spPr>
      </p:pic>
      <p:pic>
        <p:nvPicPr>
          <p:cNvPr id="15" name="Picture 4" descr="Image result for siriusxm aviation weather">
            <a:extLst>
              <a:ext uri="{FF2B5EF4-FFF2-40B4-BE49-F238E27FC236}">
                <a16:creationId xmlns:a16="http://schemas.microsoft.com/office/drawing/2014/main" id="{478FF69F-F703-4A6E-8FC3-7B43009ECC89}"/>
              </a:ext>
            </a:extLst>
          </p:cNvPr>
          <p:cNvPicPr>
            <a:picLocks noChangeAspect="1" noChangeArrowheads="1"/>
          </p:cNvPicPr>
          <p:nvPr/>
        </p:nvPicPr>
        <p:blipFill>
          <a:blip r:embed="rId7" cstate="print"/>
          <a:srcRect/>
          <a:stretch>
            <a:fillRect/>
          </a:stretch>
        </p:blipFill>
        <p:spPr bwMode="auto">
          <a:xfrm>
            <a:off x="3900782" y="5092423"/>
            <a:ext cx="2362200" cy="587803"/>
          </a:xfrm>
          <a:prstGeom prst="rect">
            <a:avLst/>
          </a:prstGeom>
          <a:noFill/>
        </p:spPr>
      </p:pic>
      <p:pic>
        <p:nvPicPr>
          <p:cNvPr id="16" name="Picture 2" descr="Image result for sirius xm">
            <a:extLst>
              <a:ext uri="{FF2B5EF4-FFF2-40B4-BE49-F238E27FC236}">
                <a16:creationId xmlns:a16="http://schemas.microsoft.com/office/drawing/2014/main" id="{BAB5ECBA-3229-499E-B4D2-52B3490769FA}"/>
              </a:ext>
            </a:extLst>
          </p:cNvPr>
          <p:cNvPicPr>
            <a:picLocks noChangeAspect="1" noChangeArrowheads="1"/>
          </p:cNvPicPr>
          <p:nvPr/>
        </p:nvPicPr>
        <p:blipFill>
          <a:blip r:embed="rId8" cstate="print"/>
          <a:srcRect/>
          <a:stretch>
            <a:fillRect/>
          </a:stretch>
        </p:blipFill>
        <p:spPr bwMode="auto">
          <a:xfrm>
            <a:off x="6689579" y="5092423"/>
            <a:ext cx="2132005" cy="457200"/>
          </a:xfrm>
          <a:prstGeom prst="rect">
            <a:avLst/>
          </a:prstGeom>
          <a:noFill/>
        </p:spPr>
      </p:pic>
    </p:spTree>
    <p:extLst>
      <p:ext uri="{BB962C8B-B14F-4D97-AF65-F5344CB8AC3E}">
        <p14:creationId xmlns:p14="http://schemas.microsoft.com/office/powerpoint/2010/main" val="1860420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6F8089F1-C75C-463B-B8EC-3AD8C7D0F91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636930" name="Picture 2" descr="Image result for flightbox"/>
          <p:cNvPicPr>
            <a:picLocks noChangeAspect="1" noChangeArrowheads="1"/>
          </p:cNvPicPr>
          <p:nvPr/>
        </p:nvPicPr>
        <p:blipFill>
          <a:blip r:embed="rId4" cstate="print"/>
          <a:srcRect/>
          <a:stretch>
            <a:fillRect/>
          </a:stretch>
        </p:blipFill>
        <p:spPr bwMode="auto">
          <a:xfrm>
            <a:off x="0" y="2133600"/>
            <a:ext cx="9175609" cy="4724400"/>
          </a:xfrm>
          <a:prstGeom prst="rect">
            <a:avLst/>
          </a:prstGeom>
          <a:noFill/>
        </p:spPr>
      </p:pic>
      <p:sp>
        <p:nvSpPr>
          <p:cNvPr id="2" name="Title 1"/>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normAutofit/>
          </a:bodyPr>
          <a:lstStyle/>
          <a:p>
            <a:pPr>
              <a:buNone/>
            </a:pPr>
            <a:r>
              <a:rPr lang="en-US" i="1" dirty="0"/>
              <a:t> </a:t>
            </a:r>
            <a:endParaRPr lang="en-US" dirty="0"/>
          </a:p>
          <a:p>
            <a:pPr>
              <a:buNone/>
            </a:pPr>
            <a:endParaRPr lang="en-US" dirty="0"/>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6172200"/>
            <a:ext cx="1918698"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19" name="Slide Number Placeholder 18"/>
          <p:cNvSpPr>
            <a:spLocks noGrp="1"/>
          </p:cNvSpPr>
          <p:nvPr>
            <p:ph type="sldNum" sz="quarter" idx="12"/>
          </p:nvPr>
        </p:nvSpPr>
        <p:spPr/>
        <p:txBody>
          <a:bodyPr/>
          <a:lstStyle/>
          <a:p>
            <a:fld id="{8CCC93C7-37EB-4A4E-85FC-B3A37BFCB519}" type="slidenum">
              <a:rPr lang="en-US" sz="2400" b="1" smtClean="0">
                <a:solidFill>
                  <a:srgbClr val="FF0000"/>
                </a:solidFill>
              </a:rPr>
              <a:pPr/>
              <a:t>243</a:t>
            </a:fld>
            <a:endParaRPr lang="en-US" sz="2400" b="1" dirty="0">
              <a:solidFill>
                <a:srgbClr val="FF0000"/>
              </a:solidFill>
            </a:endParaRPr>
          </a:p>
        </p:txBody>
      </p:sp>
      <p:pic>
        <p:nvPicPr>
          <p:cNvPr id="2050" name="Picture 2" descr="https://ci6.googleusercontent.com/proxy/vuTw93hkLH6T_4fwL3FhvuW0NEWB8SBV9nLG8hKzu0RfOdOI8DT7gZcgJV8jC99LdRukkdk6grOVB-WsQTW-IVPCRaXtFg=s0-d-e1-ft#http://mypilotstore.s3.amazonaws.com/mpslogo.jpg"/>
          <p:cNvPicPr>
            <a:picLocks noChangeAspect="1" noChangeArrowheads="1"/>
          </p:cNvPicPr>
          <p:nvPr/>
        </p:nvPicPr>
        <p:blipFill>
          <a:blip r:embed="rId6" cstate="print"/>
          <a:srcRect/>
          <a:stretch>
            <a:fillRect/>
          </a:stretch>
        </p:blipFill>
        <p:spPr bwMode="auto">
          <a:xfrm>
            <a:off x="228600" y="1524000"/>
            <a:ext cx="3276600" cy="537700"/>
          </a:xfrm>
          <a:prstGeom prst="rect">
            <a:avLst/>
          </a:prstGeom>
          <a:noFill/>
        </p:spPr>
      </p:pic>
      <p:sp>
        <p:nvSpPr>
          <p:cNvPr id="17" name="Rectangle 16"/>
          <p:cNvSpPr/>
          <p:nvPr/>
        </p:nvSpPr>
        <p:spPr>
          <a:xfrm>
            <a:off x="3733800" y="1371600"/>
            <a:ext cx="1588897" cy="923330"/>
          </a:xfrm>
          <a:prstGeom prst="rect">
            <a:avLst/>
          </a:prstGeom>
          <a:noFill/>
        </p:spPr>
        <p:txBody>
          <a:bodyPr wrap="none" lIns="91440" tIns="45720" rIns="91440" bIns="45720">
            <a:spAutoFit/>
          </a:bodyPr>
          <a:lstStyle/>
          <a:p>
            <a:pPr algn="ct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$225</a:t>
            </a:r>
          </a:p>
        </p:txBody>
      </p:sp>
      <p:pic>
        <p:nvPicPr>
          <p:cNvPr id="22" name="Picture 21" descr="usb.jpg"/>
          <p:cNvPicPr>
            <a:picLocks noChangeAspect="1"/>
          </p:cNvPicPr>
          <p:nvPr/>
        </p:nvPicPr>
        <p:blipFill>
          <a:blip r:embed="rId7" cstate="print"/>
          <a:stretch>
            <a:fillRect/>
          </a:stretch>
        </p:blipFill>
        <p:spPr>
          <a:xfrm>
            <a:off x="5757056" y="1600200"/>
            <a:ext cx="686677" cy="538163"/>
          </a:xfrm>
          <a:prstGeom prst="rect">
            <a:avLst/>
          </a:prstGeom>
        </p:spPr>
      </p:pic>
      <p:sp>
        <p:nvSpPr>
          <p:cNvPr id="24" name="Rectangle 23"/>
          <p:cNvSpPr/>
          <p:nvPr/>
        </p:nvSpPr>
        <p:spPr>
          <a:xfrm>
            <a:off x="1828800" y="2209800"/>
            <a:ext cx="2209800" cy="1446550"/>
          </a:xfrm>
          <a:prstGeom prst="rect">
            <a:avLst/>
          </a:prstGeom>
        </p:spPr>
        <p:txBody>
          <a:bodyPr wrap="square">
            <a:spAutoFit/>
          </a:bodyPr>
          <a:lstStyle/>
          <a:p>
            <a:r>
              <a:rPr lang="en-US" sz="2400" b="1" dirty="0">
                <a:solidFill>
                  <a:schemeClr val="tx2">
                    <a:lumMod val="40000"/>
                    <a:lumOff val="60000"/>
                  </a:schemeClr>
                </a:solidFill>
                <a:effectLst>
                  <a:outerShdw blurRad="38100" dist="38100" dir="2700000" algn="tl">
                    <a:srgbClr val="000000">
                      <a:alpha val="43137"/>
                    </a:srgbClr>
                  </a:outerShdw>
                </a:effectLst>
              </a:rPr>
              <a:t>Works with: </a:t>
            </a:r>
            <a:r>
              <a:rPr lang="en-US" sz="2400" b="1" dirty="0">
                <a:solidFill>
                  <a:schemeClr val="accent6">
                    <a:lumMod val="75000"/>
                  </a:schemeClr>
                </a:solidFill>
                <a:effectLst>
                  <a:outerShdw blurRad="38100" dist="38100" dir="2700000" algn="tl">
                    <a:srgbClr val="000000">
                      <a:alpha val="43137"/>
                    </a:srgbClr>
                  </a:outerShdw>
                </a:effectLst>
              </a:rPr>
              <a:t>Everything</a:t>
            </a:r>
          </a:p>
          <a:p>
            <a:endParaRPr lang="en-US" sz="4000" dirty="0"/>
          </a:p>
        </p:txBody>
      </p:sp>
      <p:pic>
        <p:nvPicPr>
          <p:cNvPr id="25" name="Picture 8" descr="Image result for wifi"/>
          <p:cNvPicPr>
            <a:picLocks noChangeAspect="1" noChangeArrowheads="1"/>
          </p:cNvPicPr>
          <p:nvPr/>
        </p:nvPicPr>
        <p:blipFill>
          <a:blip r:embed="rId8" cstate="print"/>
          <a:srcRect/>
          <a:stretch>
            <a:fillRect/>
          </a:stretch>
        </p:blipFill>
        <p:spPr bwMode="auto">
          <a:xfrm>
            <a:off x="2286000" y="6019800"/>
            <a:ext cx="952500" cy="952500"/>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7E4A8822-F581-4C8F-9067-3F565B5B816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17" name="Picture 16" descr="stratux.jpg"/>
          <p:cNvPicPr>
            <a:picLocks noChangeAspect="1"/>
          </p:cNvPicPr>
          <p:nvPr/>
        </p:nvPicPr>
        <p:blipFill>
          <a:blip r:embed="rId4" cstate="print"/>
          <a:stretch>
            <a:fillRect/>
          </a:stretch>
        </p:blipFill>
        <p:spPr>
          <a:xfrm>
            <a:off x="0" y="1524000"/>
            <a:ext cx="9144000" cy="5334000"/>
          </a:xfrm>
          <a:prstGeom prst="rect">
            <a:avLst/>
          </a:prstGeom>
        </p:spPr>
      </p:pic>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6172200"/>
            <a:ext cx="1918698"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230832" y="0"/>
            <a:ext cx="1601721"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ADS-B</a:t>
            </a:r>
          </a:p>
        </p:txBody>
      </p:sp>
      <p:sp>
        <p:nvSpPr>
          <p:cNvPr id="16" name="Slide Number Placeholder 15"/>
          <p:cNvSpPr>
            <a:spLocks noGrp="1"/>
          </p:cNvSpPr>
          <p:nvPr>
            <p:ph type="sldNum" sz="quarter" idx="12"/>
          </p:nvPr>
        </p:nvSpPr>
        <p:spPr/>
        <p:txBody>
          <a:bodyPr/>
          <a:lstStyle/>
          <a:p>
            <a:fld id="{8CCC93C7-37EB-4A4E-85FC-B3A37BFCB519}" type="slidenum">
              <a:rPr lang="en-US" sz="2400" b="1" smtClean="0"/>
              <a:pPr/>
              <a:t>244</a:t>
            </a:fld>
            <a:endParaRPr lang="en-US" sz="2400" b="1" dirty="0"/>
          </a:p>
        </p:txBody>
      </p:sp>
      <p:pic>
        <p:nvPicPr>
          <p:cNvPr id="19" name="Picture 18" descr="stratux.jpg"/>
          <p:cNvPicPr>
            <a:picLocks noChangeAspect="1"/>
          </p:cNvPicPr>
          <p:nvPr/>
        </p:nvPicPr>
        <p:blipFill>
          <a:blip r:embed="rId6" cstate="print"/>
          <a:stretch>
            <a:fillRect/>
          </a:stretch>
        </p:blipFill>
        <p:spPr>
          <a:xfrm>
            <a:off x="5410200" y="1143000"/>
            <a:ext cx="3733800" cy="610985"/>
          </a:xfrm>
          <a:prstGeom prst="rect">
            <a:avLst/>
          </a:prstGeom>
        </p:spPr>
      </p:pic>
      <p:sp>
        <p:nvSpPr>
          <p:cNvPr id="27" name="Oval 26"/>
          <p:cNvSpPr/>
          <p:nvPr/>
        </p:nvSpPr>
        <p:spPr>
          <a:xfrm>
            <a:off x="5410200" y="1066800"/>
            <a:ext cx="1143000" cy="685800"/>
          </a:xfrm>
          <a:prstGeom prst="ellipse">
            <a:avLst/>
          </a:prstGeom>
          <a:noFill/>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41026" name="Picture 2" descr="Image result for d. i. y."/>
          <p:cNvPicPr>
            <a:picLocks noChangeAspect="1" noChangeArrowheads="1"/>
          </p:cNvPicPr>
          <p:nvPr/>
        </p:nvPicPr>
        <p:blipFill>
          <a:blip r:embed="rId7" cstate="print"/>
          <a:srcRect/>
          <a:stretch>
            <a:fillRect/>
          </a:stretch>
        </p:blipFill>
        <p:spPr bwMode="auto">
          <a:xfrm>
            <a:off x="-4232" y="1628807"/>
            <a:ext cx="2747432" cy="1545430"/>
          </a:xfrm>
          <a:prstGeom prst="rect">
            <a:avLst/>
          </a:prstGeom>
          <a:noFill/>
        </p:spPr>
      </p:pic>
      <p:pic>
        <p:nvPicPr>
          <p:cNvPr id="11" name="Picture 8" descr="Image result for wifi"/>
          <p:cNvPicPr>
            <a:picLocks noChangeAspect="1" noChangeArrowheads="1"/>
          </p:cNvPicPr>
          <p:nvPr/>
        </p:nvPicPr>
        <p:blipFill>
          <a:blip r:embed="rId8" cstate="print"/>
          <a:srcRect/>
          <a:stretch>
            <a:fillRect/>
          </a:stretch>
        </p:blipFill>
        <p:spPr bwMode="auto">
          <a:xfrm>
            <a:off x="2895600" y="5791200"/>
            <a:ext cx="1181100" cy="1181100"/>
          </a:xfrm>
          <a:prstGeom prst="rect">
            <a:avLst/>
          </a:prstGeom>
          <a:noFill/>
        </p:spPr>
      </p:pic>
      <p:sp>
        <p:nvSpPr>
          <p:cNvPr id="3" name="Oval 2">
            <a:extLst>
              <a:ext uri="{FF2B5EF4-FFF2-40B4-BE49-F238E27FC236}">
                <a16:creationId xmlns:a16="http://schemas.microsoft.com/office/drawing/2014/main" id="{3E698D03-588C-4C94-97DD-70724405E45E}"/>
              </a:ext>
            </a:extLst>
          </p:cNvPr>
          <p:cNvSpPr/>
          <p:nvPr/>
        </p:nvSpPr>
        <p:spPr>
          <a:xfrm>
            <a:off x="4724400" y="4846638"/>
            <a:ext cx="1143000" cy="4111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000" fill="hold"/>
                                        <p:tgtEl>
                                          <p:spTgt spid="19"/>
                                        </p:tgtEl>
                                        <p:attrNameLst>
                                          <p:attrName>ppt_w</p:attrName>
                                        </p:attrNameLst>
                                      </p:cBhvr>
                                      <p:tavLst>
                                        <p:tav tm="0">
                                          <p:val>
                                            <p:fltVal val="0"/>
                                          </p:val>
                                        </p:tav>
                                        <p:tav tm="100000">
                                          <p:val>
                                            <p:strVal val="#ppt_w"/>
                                          </p:val>
                                        </p:tav>
                                      </p:tavLst>
                                    </p:anim>
                                    <p:anim calcmode="lin" valueType="num">
                                      <p:cBhvr>
                                        <p:cTn id="8" dur="2000" fill="hold"/>
                                        <p:tgtEl>
                                          <p:spTgt spid="19"/>
                                        </p:tgtEl>
                                        <p:attrNameLst>
                                          <p:attrName>ppt_h</p:attrName>
                                        </p:attrNameLst>
                                      </p:cBhvr>
                                      <p:tavLst>
                                        <p:tav tm="0">
                                          <p:val>
                                            <p:fltVal val="0"/>
                                          </p:val>
                                        </p:tav>
                                        <p:tav tm="100000">
                                          <p:val>
                                            <p:strVal val="#ppt_h"/>
                                          </p:val>
                                        </p:tav>
                                      </p:tavLst>
                                    </p:anim>
                                    <p:animEffect transition="in" filter="fade">
                                      <p:cBhvr>
                                        <p:cTn id="9" dur="2000"/>
                                        <p:tgtEl>
                                          <p:spTgt spid="19"/>
                                        </p:tgtEl>
                                      </p:cBhvr>
                                    </p:animEffect>
                                  </p:childTnLst>
                                </p:cTn>
                              </p:par>
                            </p:childTnLst>
                          </p:cTn>
                        </p:par>
                        <p:par>
                          <p:cTn id="10" fill="hold">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EE5C6BA-FE2A-4C38-8D88-E70C06E54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0906" y="2795"/>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53E66F28-0926-4CFB-BDAB-646CAB184C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25120"/>
          <a:stretch/>
        </p:blipFill>
        <p:spPr>
          <a:xfrm flipH="1">
            <a:off x="14636" y="0"/>
            <a:ext cx="9129364" cy="6858000"/>
          </a:xfrm>
          <a:prstGeom prst="rect">
            <a:avLst/>
          </a:prstGeom>
        </p:spPr>
      </p:pic>
      <p:sp>
        <p:nvSpPr>
          <p:cNvPr id="15" name="Freeform 60">
            <a:extLst>
              <a:ext uri="{FF2B5EF4-FFF2-40B4-BE49-F238E27FC236}">
                <a16:creationId xmlns:a16="http://schemas.microsoft.com/office/drawing/2014/main" id="{DE9FA85F-F0FB-4952-A05F-04CC67B18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7816" y="-1017"/>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Picture 2" descr="http://www.greercpw.com/wp-content/uploads/2011/04/shutterstock_52491649.jpg">
            <a:extLst>
              <a:ext uri="{FF2B5EF4-FFF2-40B4-BE49-F238E27FC236}">
                <a16:creationId xmlns:a16="http://schemas.microsoft.com/office/drawing/2014/main" id="{0D63074A-9591-401D-BD39-22F3A9ED85A9}"/>
              </a:ext>
            </a:extLst>
          </p:cNvPr>
          <p:cNvPicPr>
            <a:picLocks noChangeAspect="1" noChangeArrowheads="1"/>
          </p:cNvPicPr>
          <p:nvPr/>
        </p:nvPicPr>
        <p:blipFill rotWithShape="1">
          <a:blip r:embed="rId3" cstate="print">
            <a:alphaModFix/>
          </a:blip>
          <a:srcRect t="22364" r="1" b="9784"/>
          <a:stretch/>
        </p:blipFill>
        <p:spPr bwMode="auto">
          <a:xfrm>
            <a:off x="3580534" y="-6733"/>
            <a:ext cx="3674756" cy="2106933"/>
          </a:xfrm>
          <a:custGeom>
            <a:avLst/>
            <a:gdLst>
              <a:gd name="connsiteX0" fmla="*/ 21954 w 3674754"/>
              <a:gd name="connsiteY0" fmla="*/ 0 h 2106932"/>
              <a:gd name="connsiteX1" fmla="*/ 3652800 w 3674754"/>
              <a:gd name="connsiteY1" fmla="*/ 0 h 2106932"/>
              <a:gd name="connsiteX2" fmla="*/ 3665268 w 3674754"/>
              <a:gd name="connsiteY2" fmla="*/ 81694 h 2106932"/>
              <a:gd name="connsiteX3" fmla="*/ 3674754 w 3674754"/>
              <a:gd name="connsiteY3" fmla="*/ 269555 h 2106932"/>
              <a:gd name="connsiteX4" fmla="*/ 1837377 w 3674754"/>
              <a:gd name="connsiteY4" fmla="*/ 2106932 h 2106932"/>
              <a:gd name="connsiteX5" fmla="*/ 0 w 3674754"/>
              <a:gd name="connsiteY5" fmla="*/ 269555 h 2106932"/>
              <a:gd name="connsiteX6" fmla="*/ 9486 w 3674754"/>
              <a:gd name="connsiteY6" fmla="*/ 81694 h 210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noFill/>
          <a:effectLst>
            <a:softEdge rad="0"/>
          </a:effectLst>
        </p:spPr>
      </p:pic>
      <p:sp>
        <p:nvSpPr>
          <p:cNvPr id="2" name="Title 1">
            <a:extLst>
              <a:ext uri="{FF2B5EF4-FFF2-40B4-BE49-F238E27FC236}">
                <a16:creationId xmlns:a16="http://schemas.microsoft.com/office/drawing/2014/main" id="{96B4BE83-14BD-4297-BA55-89829F365880}"/>
              </a:ext>
            </a:extLst>
          </p:cNvPr>
          <p:cNvSpPr>
            <a:spLocks noGrp="1"/>
          </p:cNvSpPr>
          <p:nvPr>
            <p:ph type="title"/>
          </p:nvPr>
        </p:nvSpPr>
        <p:spPr>
          <a:xfrm>
            <a:off x="424541" y="2918456"/>
            <a:ext cx="3733482" cy="1090538"/>
          </a:xfrm>
        </p:spPr>
        <p:txBody>
          <a:bodyPr>
            <a:normAutofit/>
          </a:bodyPr>
          <a:lstStyle/>
          <a:p>
            <a:r>
              <a:rPr lang="en-US" b="1" dirty="0">
                <a:solidFill>
                  <a:srgbClr val="000000"/>
                </a:solidFill>
                <a:effectLst>
                  <a:outerShdw blurRad="38100" dist="38100" dir="2700000" algn="tl">
                    <a:srgbClr val="000000">
                      <a:alpha val="43137"/>
                    </a:srgbClr>
                  </a:outerShdw>
                </a:effectLst>
              </a:rPr>
              <a:t>for flying apps</a:t>
            </a:r>
          </a:p>
        </p:txBody>
      </p:sp>
      <p:sp>
        <p:nvSpPr>
          <p:cNvPr id="17" name="Freeform 68">
            <a:extLst>
              <a:ext uri="{FF2B5EF4-FFF2-40B4-BE49-F238E27FC236}">
                <a16:creationId xmlns:a16="http://schemas.microsoft.com/office/drawing/2014/main" id="{FEBD362A-CC27-47D9-8FC3-A5E91BA0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2659" y="2912215"/>
            <a:ext cx="4956705" cy="3945298"/>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6" descr="http://wdtinc.wpengine.com/wp-content/uploads/2010/04/foreflight_ipad.png">
            <a:extLst>
              <a:ext uri="{FF2B5EF4-FFF2-40B4-BE49-F238E27FC236}">
                <a16:creationId xmlns:a16="http://schemas.microsoft.com/office/drawing/2014/main" id="{7BB1A9DE-7BA1-4190-B483-74955D3F4672}"/>
              </a:ext>
            </a:extLst>
          </p:cNvPr>
          <p:cNvPicPr>
            <a:picLocks noChangeAspect="1" noChangeArrowheads="1"/>
          </p:cNvPicPr>
          <p:nvPr/>
        </p:nvPicPr>
        <p:blipFill rotWithShape="1">
          <a:blip r:embed="rId4" cstate="print">
            <a:alphaModFix/>
          </a:blip>
          <a:srcRect l="12374" r="16331" b="2"/>
          <a:stretch/>
        </p:blipFill>
        <p:spPr bwMode="auto">
          <a:xfrm>
            <a:off x="4336688" y="3055740"/>
            <a:ext cx="4792676" cy="3781269"/>
          </a:xfrm>
          <a:custGeom>
            <a:avLst/>
            <a:gdLst>
              <a:gd name="connsiteX0" fmla="*/ 2554615 w 4792674"/>
              <a:gd name="connsiteY0" fmla="*/ 0 h 3781268"/>
              <a:gd name="connsiteX1" fmla="*/ 4672942 w 4792674"/>
              <a:gd name="connsiteY1" fmla="*/ 1126306 h 3781268"/>
              <a:gd name="connsiteX2" fmla="*/ 4792674 w 4792674"/>
              <a:gd name="connsiteY2" fmla="*/ 1323391 h 3781268"/>
              <a:gd name="connsiteX3" fmla="*/ 4792674 w 4792674"/>
              <a:gd name="connsiteY3" fmla="*/ 3781268 h 3781268"/>
              <a:gd name="connsiteX4" fmla="*/ 313779 w 4792674"/>
              <a:gd name="connsiteY4" fmla="*/ 3781268 h 3781268"/>
              <a:gd name="connsiteX5" fmla="*/ 308328 w 4792674"/>
              <a:gd name="connsiteY5" fmla="*/ 3772297 h 3781268"/>
              <a:gd name="connsiteX6" fmla="*/ 0 w 4792674"/>
              <a:gd name="connsiteY6" fmla="*/ 2554615 h 3781268"/>
              <a:gd name="connsiteX7" fmla="*/ 2554615 w 4792674"/>
              <a:gd name="connsiteY7" fmla="*/ 0 h 37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effectLst>
            <a:softEdge rad="0"/>
          </a:effectLst>
        </p:spPr>
      </p:pic>
      <p:sp>
        <p:nvSpPr>
          <p:cNvPr id="4" name="Slide Number Placeholder 3">
            <a:extLst>
              <a:ext uri="{FF2B5EF4-FFF2-40B4-BE49-F238E27FC236}">
                <a16:creationId xmlns:a16="http://schemas.microsoft.com/office/drawing/2014/main" id="{6ED13C36-BDDC-4CA2-8886-18335DDC27C3}"/>
              </a:ext>
            </a:extLst>
          </p:cNvPr>
          <p:cNvSpPr>
            <a:spLocks noGrp="1"/>
          </p:cNvSpPr>
          <p:nvPr>
            <p:ph type="sldNum" sz="quarter" idx="12"/>
          </p:nvPr>
        </p:nvSpPr>
        <p:spPr>
          <a:xfrm>
            <a:off x="8119448" y="6447047"/>
            <a:ext cx="428046" cy="235550"/>
          </a:xfrm>
        </p:spPr>
        <p:txBody>
          <a:bodyPr>
            <a:normAutofit/>
          </a:bodyPr>
          <a:lstStyle/>
          <a:p>
            <a:pPr>
              <a:spcAft>
                <a:spcPts val="600"/>
              </a:spcAft>
            </a:pPr>
            <a:fld id="{8CCC93C7-37EB-4A4E-85FC-B3A37BFCB519}" type="slidenum">
              <a:rPr lang="en-US" sz="825">
                <a:solidFill>
                  <a:srgbClr val="FFFFFF"/>
                </a:solidFill>
              </a:rPr>
              <a:pPr>
                <a:spcAft>
                  <a:spcPts val="600"/>
                </a:spcAft>
              </a:pPr>
              <a:t>245</a:t>
            </a:fld>
            <a:endParaRPr lang="en-US" sz="825">
              <a:solidFill>
                <a:srgbClr val="FFFFFF"/>
              </a:solidFill>
            </a:endParaRPr>
          </a:p>
        </p:txBody>
      </p:sp>
    </p:spTree>
    <p:extLst>
      <p:ext uri="{BB962C8B-B14F-4D97-AF65-F5344CB8AC3E}">
        <p14:creationId xmlns:p14="http://schemas.microsoft.com/office/powerpoint/2010/main" val="1232338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01742E68-4D45-4E7A-8814-13001281A726}"/>
              </a:ext>
            </a:extLst>
          </p:cNvPr>
          <p:cNvPicPr>
            <a:picLocks noGrp="1" noChangeAspect="1"/>
          </p:cNvPicPr>
          <p:nvPr>
            <p:ph idx="1"/>
          </p:nvPr>
        </p:nvPicPr>
        <p:blipFill rotWithShape="1">
          <a:blip r:embed="rId2"/>
          <a:srcRect t="2187" b="1039"/>
          <a:stretch/>
        </p:blipFill>
        <p:spPr>
          <a:xfrm>
            <a:off x="20" y="10"/>
            <a:ext cx="9143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32F122-32AA-4E16-9C2C-F794574971F8}"/>
              </a:ext>
            </a:extLst>
          </p:cNvPr>
          <p:cNvSpPr>
            <a:spLocks noGrp="1"/>
          </p:cNvSpPr>
          <p:nvPr>
            <p:ph type="title"/>
          </p:nvPr>
        </p:nvSpPr>
        <p:spPr>
          <a:xfrm>
            <a:off x="0" y="425950"/>
            <a:ext cx="9143980" cy="744836"/>
          </a:xfrm>
          <a:solidFill>
            <a:srgbClr val="FF0000">
              <a:alpha val="40000"/>
            </a:srgbClr>
          </a:solidFill>
        </p:spPr>
        <p:txBody>
          <a:bodyPr vert="horz" lIns="91440" tIns="45720" rIns="91440" bIns="45720" rtlCol="0" anchor="ctr">
            <a:noAutofit/>
          </a:bodyPr>
          <a:lstStyle/>
          <a:p>
            <a:pPr>
              <a:lnSpc>
                <a:spcPct val="90000"/>
              </a:lnSpc>
            </a:pPr>
            <a:r>
              <a:rPr lang="en-US" sz="5400" b="1" dirty="0">
                <a:solidFill>
                  <a:schemeClr val="tx1">
                    <a:lumMod val="85000"/>
                    <a:lumOff val="15000"/>
                  </a:schemeClr>
                </a:solidFill>
                <a:effectLst>
                  <a:outerShdw blurRad="38100" dist="38100" dir="2700000" algn="tl">
                    <a:srgbClr val="000000">
                      <a:alpha val="43137"/>
                    </a:srgbClr>
                  </a:outerShdw>
                </a:effectLst>
              </a:rPr>
              <a:t>Fuel Prices</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E16A2F9D-2741-4C64-9393-EEEE86A2688B}"/>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457200">
              <a:spcAft>
                <a:spcPts val="600"/>
              </a:spcAft>
            </a:pPr>
            <a:fld id="{8CCC93C7-37EB-4A4E-85FC-B3A37BFCB519}" type="slidenum">
              <a:rPr lang="en-US">
                <a:solidFill>
                  <a:srgbClr val="FFFFFF"/>
                </a:solidFill>
              </a:rPr>
              <a:pPr defTabSz="457200">
                <a:spcAft>
                  <a:spcPts val="600"/>
                </a:spcAft>
              </a:pPr>
              <a:t>246</a:t>
            </a:fld>
            <a:endParaRPr lang="en-US">
              <a:solidFill>
                <a:srgbClr val="FFFFFF"/>
              </a:solidFill>
            </a:endParaRPr>
          </a:p>
        </p:txBody>
      </p:sp>
    </p:spTree>
    <p:extLst>
      <p:ext uri="{BB962C8B-B14F-4D97-AF65-F5344CB8AC3E}">
        <p14:creationId xmlns:p14="http://schemas.microsoft.com/office/powerpoint/2010/main" val="2893005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http://www.foreflight.com/static/img/screens/maps-radar.jpg">
            <a:extLst>
              <a:ext uri="{FF2B5EF4-FFF2-40B4-BE49-F238E27FC236}">
                <a16:creationId xmlns:a16="http://schemas.microsoft.com/office/drawing/2014/main" id="{000EA944-D541-4305-A877-47739ABD9A4B}"/>
              </a:ext>
            </a:extLst>
          </p:cNvPr>
          <p:cNvPicPr>
            <a:picLocks noGrp="1" noChangeAspect="1" noChangeArrowheads="1"/>
          </p:cNvPicPr>
          <p:nvPr>
            <p:ph idx="1"/>
          </p:nvPr>
        </p:nvPicPr>
        <p:blipFill rotWithShape="1">
          <a:blip r:embed="rId2" cstate="print"/>
          <a:srcRect/>
          <a:stretch/>
        </p:blipFill>
        <p:spPr bwMode="auto">
          <a:xfrm>
            <a:off x="20" y="10"/>
            <a:ext cx="9143980" cy="6857990"/>
          </a:xfrm>
          <a:prstGeom prst="rect">
            <a:avLst/>
          </a:prstGeom>
          <a:noFill/>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1FA13D-742D-4F19-AE56-A2FF6431DCAF}"/>
              </a:ext>
            </a:extLst>
          </p:cNvPr>
          <p:cNvSpPr>
            <a:spLocks noGrp="1"/>
          </p:cNvSpPr>
          <p:nvPr>
            <p:ph type="title"/>
          </p:nvPr>
        </p:nvSpPr>
        <p:spPr>
          <a:xfrm>
            <a:off x="0" y="425950"/>
            <a:ext cx="9143980" cy="744836"/>
          </a:xfrm>
          <a:solidFill>
            <a:schemeClr val="accent6">
              <a:lumMod val="75000"/>
              <a:alpha val="46000"/>
            </a:schemeClr>
          </a:solidFill>
        </p:spPr>
        <p:txBody>
          <a:bodyPr vert="horz" lIns="91440" tIns="45720" rIns="91440" bIns="45720" rtlCol="0" anchor="ctr">
            <a:noAutofit/>
          </a:bodyPr>
          <a:lstStyle/>
          <a:p>
            <a:pPr>
              <a:lnSpc>
                <a:spcPct val="90000"/>
              </a:lnSpc>
            </a:pPr>
            <a:r>
              <a:rPr lang="en-US" sz="5400" b="1" dirty="0">
                <a:solidFill>
                  <a:schemeClr val="tx1">
                    <a:lumMod val="85000"/>
                    <a:lumOff val="15000"/>
                  </a:schemeClr>
                </a:solidFill>
                <a:effectLst>
                  <a:outerShdw blurRad="38100" dist="38100" dir="2700000" algn="tl">
                    <a:srgbClr val="000000">
                      <a:alpha val="43137"/>
                    </a:srgbClr>
                  </a:outerShdw>
                </a:effectLst>
              </a:rPr>
              <a:t>NEXRAD</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0F02D43-F650-417E-B9FA-38810B5A9DF6}"/>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457200">
              <a:spcAft>
                <a:spcPts val="600"/>
              </a:spcAft>
            </a:pPr>
            <a:fld id="{8CCC93C7-37EB-4A4E-85FC-B3A37BFCB519}" type="slidenum">
              <a:rPr lang="en-US">
                <a:solidFill>
                  <a:srgbClr val="FFFFFF"/>
                </a:solidFill>
              </a:rPr>
              <a:pPr defTabSz="457200">
                <a:spcAft>
                  <a:spcPts val="600"/>
                </a:spcAft>
              </a:pPr>
              <a:t>247</a:t>
            </a:fld>
            <a:endParaRPr lang="en-US">
              <a:solidFill>
                <a:srgbClr val="FFFFFF"/>
              </a:solidFill>
            </a:endParaRPr>
          </a:p>
        </p:txBody>
      </p:sp>
    </p:spTree>
    <p:extLst>
      <p:ext uri="{BB962C8B-B14F-4D97-AF65-F5344CB8AC3E}">
        <p14:creationId xmlns:p14="http://schemas.microsoft.com/office/powerpoint/2010/main" val="2913680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6" descr="http://www.foreflight.com/static/img/screens/airport-1.jpg">
            <a:extLst>
              <a:ext uri="{FF2B5EF4-FFF2-40B4-BE49-F238E27FC236}">
                <a16:creationId xmlns:a16="http://schemas.microsoft.com/office/drawing/2014/main" id="{B5F5730B-8A42-44FC-BCBF-BF1E469E9028}"/>
              </a:ext>
            </a:extLst>
          </p:cNvPr>
          <p:cNvPicPr>
            <a:picLocks noGrp="1" noChangeAspect="1" noChangeArrowheads="1"/>
          </p:cNvPicPr>
          <p:nvPr>
            <p:ph idx="1"/>
          </p:nvPr>
        </p:nvPicPr>
        <p:blipFill rotWithShape="1">
          <a:blip r:embed="rId2" cstate="print"/>
          <a:srcRect/>
          <a:stretch/>
        </p:blipFill>
        <p:spPr bwMode="auto">
          <a:xfrm>
            <a:off x="20" y="10"/>
            <a:ext cx="9143980" cy="6857990"/>
          </a:xfrm>
          <a:prstGeom prst="rect">
            <a:avLst/>
          </a:prstGeom>
          <a:noFill/>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EB9225-5835-4D85-BDD7-B96B061434C9}"/>
              </a:ext>
            </a:extLst>
          </p:cNvPr>
          <p:cNvSpPr>
            <a:spLocks noGrp="1"/>
          </p:cNvSpPr>
          <p:nvPr>
            <p:ph type="title"/>
          </p:nvPr>
        </p:nvSpPr>
        <p:spPr>
          <a:xfrm>
            <a:off x="0" y="425950"/>
            <a:ext cx="9143980" cy="744836"/>
          </a:xfrm>
          <a:solidFill>
            <a:schemeClr val="accent4">
              <a:alpha val="52000"/>
            </a:schemeClr>
          </a:solidFill>
        </p:spPr>
        <p:txBody>
          <a:bodyPr vert="horz" lIns="91440" tIns="45720" rIns="91440" bIns="45720" rtlCol="0" anchor="ctr">
            <a:noAutofit/>
          </a:bodyPr>
          <a:lstStyle/>
          <a:p>
            <a:pPr>
              <a:lnSpc>
                <a:spcPct val="90000"/>
              </a:lnSpc>
            </a:pPr>
            <a:r>
              <a:rPr lang="en-US" sz="4000" b="1" dirty="0">
                <a:solidFill>
                  <a:schemeClr val="tx1">
                    <a:lumMod val="85000"/>
                    <a:lumOff val="15000"/>
                  </a:schemeClr>
                </a:solidFill>
                <a:effectLst>
                  <a:outerShdw blurRad="38100" dist="38100" dir="2700000" algn="tl">
                    <a:srgbClr val="000000">
                      <a:alpha val="43137"/>
                    </a:srgbClr>
                  </a:outerShdw>
                </a:effectLst>
              </a:rPr>
              <a:t>Airport Information and Weather</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7B790C19-5C32-4F3F-81EE-339E150E896C}"/>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457200">
              <a:spcAft>
                <a:spcPts val="600"/>
              </a:spcAft>
            </a:pPr>
            <a:fld id="{8CCC93C7-37EB-4A4E-85FC-B3A37BFCB519}" type="slidenum">
              <a:rPr lang="en-US">
                <a:solidFill>
                  <a:srgbClr val="FFFFFF"/>
                </a:solidFill>
              </a:rPr>
              <a:pPr defTabSz="457200">
                <a:spcAft>
                  <a:spcPts val="600"/>
                </a:spcAft>
              </a:pPr>
              <a:t>248</a:t>
            </a:fld>
            <a:endParaRPr lang="en-US">
              <a:solidFill>
                <a:srgbClr val="FFFFFF"/>
              </a:solidFill>
            </a:endParaRPr>
          </a:p>
        </p:txBody>
      </p:sp>
    </p:spTree>
    <p:extLst>
      <p:ext uri="{BB962C8B-B14F-4D97-AF65-F5344CB8AC3E}">
        <p14:creationId xmlns:p14="http://schemas.microsoft.com/office/powerpoint/2010/main" val="2666685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42AE8-26EF-4EEC-9C4F-BBAB35308968}"/>
              </a:ext>
            </a:extLst>
          </p:cNvPr>
          <p:cNvSpPr>
            <a:spLocks noGrp="1"/>
          </p:cNvSpPr>
          <p:nvPr>
            <p:ph type="title"/>
          </p:nvPr>
        </p:nvSpPr>
        <p:spPr>
          <a:xfrm>
            <a:off x="0" y="457200"/>
            <a:ext cx="9144000" cy="960438"/>
          </a:xfrm>
          <a:solidFill>
            <a:srgbClr val="008000">
              <a:alpha val="32000"/>
            </a:srgbClr>
          </a:solidFill>
        </p:spPr>
        <p:txBody>
          <a:bodyPr/>
          <a:lstStyle/>
          <a:p>
            <a:r>
              <a:rPr lang="en-US" b="1" dirty="0">
                <a:effectLst>
                  <a:outerShdw blurRad="38100" dist="38100" dir="2700000" algn="tl">
                    <a:srgbClr val="000000">
                      <a:alpha val="43137"/>
                    </a:srgbClr>
                  </a:outerShdw>
                </a:effectLst>
              </a:rPr>
              <a:t>SIGMETs, TFRs, METARs, TAFs</a:t>
            </a:r>
          </a:p>
        </p:txBody>
      </p:sp>
      <p:sp>
        <p:nvSpPr>
          <p:cNvPr id="3" name="Content Placeholder 2">
            <a:extLst>
              <a:ext uri="{FF2B5EF4-FFF2-40B4-BE49-F238E27FC236}">
                <a16:creationId xmlns:a16="http://schemas.microsoft.com/office/drawing/2014/main" id="{98B9022A-6562-47AD-A53B-258AF18A3AD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A655F63-BD19-4103-A251-E12E8E63F25E}"/>
              </a:ext>
            </a:extLst>
          </p:cNvPr>
          <p:cNvSpPr>
            <a:spLocks noGrp="1"/>
          </p:cNvSpPr>
          <p:nvPr>
            <p:ph type="sldNum" sz="quarter" idx="12"/>
          </p:nvPr>
        </p:nvSpPr>
        <p:spPr/>
        <p:txBody>
          <a:bodyPr/>
          <a:lstStyle/>
          <a:p>
            <a:fld id="{8CCC93C7-37EB-4A4E-85FC-B3A37BFCB519}" type="slidenum">
              <a:rPr lang="en-US" smtClean="0"/>
              <a:pPr/>
              <a:t>249</a:t>
            </a:fld>
            <a:endParaRPr lang="en-US" dirty="0"/>
          </a:p>
        </p:txBody>
      </p:sp>
      <p:pic>
        <p:nvPicPr>
          <p:cNvPr id="5" name="Picture 3">
            <a:extLst>
              <a:ext uri="{FF2B5EF4-FFF2-40B4-BE49-F238E27FC236}">
                <a16:creationId xmlns:a16="http://schemas.microsoft.com/office/drawing/2014/main" id="{D5457E7F-9C8E-4E28-94B5-517602801AC8}"/>
              </a:ext>
            </a:extLst>
          </p:cNvPr>
          <p:cNvPicPr>
            <a:picLocks noChangeAspect="1" noChangeArrowheads="1"/>
          </p:cNvPicPr>
          <p:nvPr/>
        </p:nvPicPr>
        <p:blipFill>
          <a:blip r:embed="rId2" cstate="print"/>
          <a:srcRect l="42582" t="39423" r="9615"/>
          <a:stretch>
            <a:fillRect/>
          </a:stretch>
        </p:blipFill>
        <p:spPr bwMode="auto">
          <a:xfrm>
            <a:off x="5987143" y="1524000"/>
            <a:ext cx="3156857" cy="5334000"/>
          </a:xfrm>
          <a:prstGeom prst="rect">
            <a:avLst/>
          </a:prstGeom>
          <a:noFill/>
          <a:ln w="9525">
            <a:noFill/>
            <a:miter lim="800000"/>
            <a:headEnd/>
            <a:tailEnd/>
          </a:ln>
        </p:spPr>
      </p:pic>
      <p:pic>
        <p:nvPicPr>
          <p:cNvPr id="6" name="Picture 5" descr="http://sportysnetwork.com/ipad/files/2012/09/2012-09-08-15.04.17.png">
            <a:extLst>
              <a:ext uri="{FF2B5EF4-FFF2-40B4-BE49-F238E27FC236}">
                <a16:creationId xmlns:a16="http://schemas.microsoft.com/office/drawing/2014/main" id="{E8CA9C0B-17D9-4F19-9AAE-C21D929780B7}"/>
              </a:ext>
            </a:extLst>
          </p:cNvPr>
          <p:cNvPicPr>
            <a:picLocks noChangeAspect="1" noChangeArrowheads="1"/>
          </p:cNvPicPr>
          <p:nvPr/>
        </p:nvPicPr>
        <p:blipFill rotWithShape="1">
          <a:blip r:embed="rId3" cstate="print"/>
          <a:srcRect l="15707"/>
          <a:stretch/>
        </p:blipFill>
        <p:spPr bwMode="auto">
          <a:xfrm>
            <a:off x="-1" y="1524000"/>
            <a:ext cx="5994919" cy="5334000"/>
          </a:xfrm>
          <a:prstGeom prst="rect">
            <a:avLst/>
          </a:prstGeom>
          <a:noFill/>
        </p:spPr>
      </p:pic>
    </p:spTree>
    <p:extLst>
      <p:ext uri="{BB962C8B-B14F-4D97-AF65-F5344CB8AC3E}">
        <p14:creationId xmlns:p14="http://schemas.microsoft.com/office/powerpoint/2010/main" val="1669427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0" descr="http://www.blogcdn.com/www.engadget.com/media/2012/02/atc-radar-20100601-600.jpg">
            <a:extLst>
              <a:ext uri="{FF2B5EF4-FFF2-40B4-BE49-F238E27FC236}">
                <a16:creationId xmlns:a16="http://schemas.microsoft.com/office/drawing/2014/main" id="{91B22F63-E5EB-44AB-B3F7-91FD19BEAC47}"/>
              </a:ext>
            </a:extLst>
          </p:cNvPr>
          <p:cNvPicPr>
            <a:picLocks noChangeAspect="1" noChangeArrowheads="1"/>
          </p:cNvPicPr>
          <p:nvPr/>
        </p:nvPicPr>
        <p:blipFill>
          <a:blip r:embed="rId3" cstate="print"/>
          <a:srcRect/>
          <a:stretch>
            <a:fillRect/>
          </a:stretch>
        </p:blipFill>
        <p:spPr bwMode="auto">
          <a:xfrm>
            <a:off x="-17106" y="762000"/>
            <a:ext cx="9144000" cy="6080762"/>
          </a:xfrm>
          <a:prstGeom prst="rect">
            <a:avLst/>
          </a:prstGeom>
          <a:noFill/>
          <a:effectLst/>
        </p:spPr>
      </p:pic>
      <p:pic>
        <p:nvPicPr>
          <p:cNvPr id="10" name="Picture 2">
            <a:extLst>
              <a:ext uri="{FF2B5EF4-FFF2-40B4-BE49-F238E27FC236}">
                <a16:creationId xmlns:a16="http://schemas.microsoft.com/office/drawing/2014/main" id="{732247CC-151F-420E-80A8-6C78A580A32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6172200"/>
            <a:ext cx="1918698"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13" name="Slide Number Placeholder 12"/>
          <p:cNvSpPr>
            <a:spLocks noGrp="1"/>
          </p:cNvSpPr>
          <p:nvPr>
            <p:ph type="sldNum" sz="quarter" idx="12"/>
          </p:nvPr>
        </p:nvSpPr>
        <p:spPr/>
        <p:txBody>
          <a:bodyPr/>
          <a:lstStyle/>
          <a:p>
            <a:fld id="{8CCC93C7-37EB-4A4E-85FC-B3A37BFCB519}" type="slidenum">
              <a:rPr lang="en-US" sz="2400" smtClean="0">
                <a:solidFill>
                  <a:schemeClr val="bg1"/>
                </a:solidFill>
              </a:rPr>
              <a:pPr/>
              <a:t>25</a:t>
            </a:fld>
            <a:endParaRPr lang="en-US" sz="2400" dirty="0">
              <a:solidFill>
                <a:schemeClr val="bg1"/>
              </a:solidFill>
            </a:endParaRPr>
          </a:p>
        </p:txBody>
      </p:sp>
      <p:sp>
        <p:nvSpPr>
          <p:cNvPr id="20" name="Rectangle 19"/>
          <p:cNvSpPr/>
          <p:nvPr/>
        </p:nvSpPr>
        <p:spPr>
          <a:xfrm>
            <a:off x="-92791" y="1573312"/>
            <a:ext cx="1099981" cy="240065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5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t>
            </a:r>
          </a:p>
        </p:txBody>
      </p:sp>
      <p:sp>
        <p:nvSpPr>
          <p:cNvPr id="24" name="TextBox 23"/>
          <p:cNvSpPr txBox="1"/>
          <p:nvPr/>
        </p:nvSpPr>
        <p:spPr>
          <a:xfrm>
            <a:off x="838200" y="1922106"/>
            <a:ext cx="7034802" cy="1569660"/>
          </a:xfrm>
          <a:prstGeom prst="rect">
            <a:avLst/>
          </a:prstGeom>
          <a:noFill/>
        </p:spPr>
        <p:txBody>
          <a:bodyPr wrap="square" rtlCol="0">
            <a:spAutoFit/>
          </a:bodyPr>
          <a:lstStyle/>
          <a:p>
            <a:r>
              <a:rPr lang="en-US" sz="9600" b="1" dirty="0">
                <a:solidFill>
                  <a:srgbClr val="C00000"/>
                </a:solidFill>
                <a:effectLst>
                  <a:outerShdw blurRad="38100" dist="38100" dir="2700000" algn="tl">
                    <a:srgbClr val="000000">
                      <a:alpha val="43137"/>
                    </a:srgbClr>
                  </a:outerShdw>
                </a:effectLst>
                <a:latin typeface="Bodoni MT Black" panose="02070A03080606020203" pitchFamily="18" charset="0"/>
              </a:rPr>
              <a:t>urveillance</a:t>
            </a:r>
          </a:p>
        </p:txBody>
      </p:sp>
    </p:spTree>
    <p:extLst>
      <p:ext uri="{BB962C8B-B14F-4D97-AF65-F5344CB8AC3E}">
        <p14:creationId xmlns:p14="http://schemas.microsoft.com/office/powerpoint/2010/main" val="3181857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Content Placeholder 9" descr="http://sportysnetwork.com/ipad/files/2012/09/2012-09-08-15.04.17.png">
            <a:extLst>
              <a:ext uri="{FF2B5EF4-FFF2-40B4-BE49-F238E27FC236}">
                <a16:creationId xmlns:a16="http://schemas.microsoft.com/office/drawing/2014/main" id="{DF26AD40-E7CB-443D-BED8-D53ACEEDFBB6}"/>
              </a:ext>
            </a:extLst>
          </p:cNvPr>
          <p:cNvPicPr>
            <a:picLocks noGrp="1" noChangeAspect="1" noChangeArrowheads="1"/>
          </p:cNvPicPr>
          <p:nvPr>
            <p:ph idx="1"/>
          </p:nvPr>
        </p:nvPicPr>
        <p:blipFill rotWithShape="1">
          <a:blip r:embed="rId2" cstate="print"/>
          <a:srcRect/>
          <a:stretch/>
        </p:blipFill>
        <p:spPr bwMode="auto">
          <a:xfrm>
            <a:off x="0" y="-15"/>
            <a:ext cx="9144000" cy="6858005"/>
          </a:xfrm>
          <a:prstGeom prst="rect">
            <a:avLst/>
          </a:prstGeom>
          <a:noFill/>
        </p:spPr>
      </p:pic>
      <p:sp>
        <p:nvSpPr>
          <p:cNvPr id="21" name="Rectangle 2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1FA13D-742D-4F19-AE56-A2FF6431DCAF}"/>
              </a:ext>
            </a:extLst>
          </p:cNvPr>
          <p:cNvSpPr>
            <a:spLocks noGrp="1"/>
          </p:cNvSpPr>
          <p:nvPr>
            <p:ph type="title"/>
          </p:nvPr>
        </p:nvSpPr>
        <p:spPr>
          <a:xfrm>
            <a:off x="0" y="425950"/>
            <a:ext cx="9144000" cy="744836"/>
          </a:xfrm>
          <a:solidFill>
            <a:schemeClr val="accent5">
              <a:lumMod val="50000"/>
              <a:alpha val="30000"/>
            </a:schemeClr>
          </a:solidFill>
        </p:spPr>
        <p:txBody>
          <a:bodyPr vert="horz" lIns="91440" tIns="45720" rIns="91440" bIns="45720" rtlCol="0" anchor="ctr">
            <a:noAutofit/>
          </a:bodyPr>
          <a:lstStyle/>
          <a:p>
            <a:pPr>
              <a:lnSpc>
                <a:spcPct val="90000"/>
              </a:lnSpc>
            </a:pPr>
            <a:r>
              <a:rPr lang="en-US" sz="5400" b="1" dirty="0">
                <a:solidFill>
                  <a:schemeClr val="tx1">
                    <a:lumMod val="85000"/>
                    <a:lumOff val="15000"/>
                  </a:schemeClr>
                </a:solidFill>
                <a:effectLst>
                  <a:outerShdw blurRad="38100" dist="38100" dir="2700000" algn="tl">
                    <a:srgbClr val="000000">
                      <a:alpha val="43137"/>
                    </a:srgbClr>
                  </a:outerShdw>
                </a:effectLst>
              </a:rPr>
              <a:t>NOTAMs and TFRs</a:t>
            </a:r>
          </a:p>
        </p:txBody>
      </p:sp>
      <p:cxnSp>
        <p:nvCxnSpPr>
          <p:cNvPr id="23" name="Straight Connector 2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0F02D43-F650-417E-B9FA-38810B5A9DF6}"/>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marR="0" lvl="0" indent="0" defTabSz="457200" fontAlgn="auto">
              <a:spcBef>
                <a:spcPts val="0"/>
              </a:spcBef>
              <a:spcAft>
                <a:spcPts val="600"/>
              </a:spcAft>
              <a:buClrTx/>
              <a:buSzTx/>
              <a:buFontTx/>
              <a:buNone/>
              <a:tabLst/>
              <a:defRPr/>
            </a:pPr>
            <a:fld id="{8CCC93C7-37EB-4A4E-85FC-B3A37BFCB519}" type="slidenum">
              <a:rPr kumimoji="0" lang="en-US" b="0" i="0" u="none" strike="noStrike" cap="none" spc="0" normalizeH="0" baseline="0" noProof="0">
                <a:ln>
                  <a:noFill/>
                </a:ln>
                <a:solidFill>
                  <a:srgbClr val="FFFFFF"/>
                </a:solidFill>
                <a:effectLst/>
                <a:uLnTx/>
                <a:uFillTx/>
              </a:rPr>
              <a:pPr marR="0" lvl="0" indent="0" defTabSz="457200" fontAlgn="auto">
                <a:spcBef>
                  <a:spcPts val="0"/>
                </a:spcBef>
                <a:spcAft>
                  <a:spcPts val="600"/>
                </a:spcAft>
                <a:buClrTx/>
                <a:buSzTx/>
                <a:buFontTx/>
                <a:buNone/>
                <a:tabLst/>
                <a:defRPr/>
              </a:pPr>
              <a:t>250</a:t>
            </a:fld>
            <a:endParaRPr kumimoji="0" lang="en-US" b="0" i="0" u="none" strike="noStrike"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3343981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https://foreflight-www.s3.amazonaws.com/assets/stratus-traffic.jpg">
            <a:extLst>
              <a:ext uri="{FF2B5EF4-FFF2-40B4-BE49-F238E27FC236}">
                <a16:creationId xmlns:a16="http://schemas.microsoft.com/office/drawing/2014/main" id="{F70CA2DB-F6B9-41BC-AA62-D84E40E8E0C4}"/>
              </a:ext>
            </a:extLst>
          </p:cNvPr>
          <p:cNvPicPr>
            <a:picLocks noGrp="1" noChangeAspect="1" noChangeArrowheads="1"/>
          </p:cNvPicPr>
          <p:nvPr>
            <p:ph idx="1"/>
          </p:nvPr>
        </p:nvPicPr>
        <p:blipFill rotWithShape="1">
          <a:blip r:embed="rId2" cstate="print"/>
          <a:srcRect r="20000"/>
          <a:stretch/>
        </p:blipFill>
        <p:spPr bwMode="auto">
          <a:xfrm>
            <a:off x="20" y="10"/>
            <a:ext cx="9143980" cy="6857990"/>
          </a:xfrm>
          <a:prstGeom prst="rect">
            <a:avLst/>
          </a:prstGeom>
          <a:noFill/>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516D6D-83CC-4E6C-B5DD-D0D41CBEF9E4}"/>
              </a:ext>
            </a:extLst>
          </p:cNvPr>
          <p:cNvSpPr>
            <a:spLocks noGrp="1"/>
          </p:cNvSpPr>
          <p:nvPr>
            <p:ph type="title"/>
          </p:nvPr>
        </p:nvSpPr>
        <p:spPr>
          <a:xfrm>
            <a:off x="392906" y="425950"/>
            <a:ext cx="8408194" cy="744836"/>
          </a:xfrm>
        </p:spPr>
        <p:txBody>
          <a:bodyPr vert="horz" lIns="91440" tIns="45720" rIns="91440" bIns="45720" rtlCol="0" anchor="ctr">
            <a:noAutofit/>
          </a:bodyPr>
          <a:lstStyle/>
          <a:p>
            <a:pPr>
              <a:lnSpc>
                <a:spcPct val="90000"/>
              </a:lnSpc>
            </a:pPr>
            <a:r>
              <a:rPr lang="en-US" sz="5400" b="1" dirty="0">
                <a:solidFill>
                  <a:schemeClr val="tx1">
                    <a:lumMod val="85000"/>
                    <a:lumOff val="15000"/>
                  </a:schemeClr>
                </a:solidFill>
                <a:effectLst>
                  <a:outerShdw blurRad="38100" dist="38100" dir="2700000" algn="tl">
                    <a:srgbClr val="000000">
                      <a:alpha val="43137"/>
                    </a:srgbClr>
                  </a:outerShdw>
                </a:effectLst>
              </a:rPr>
              <a:t>iPad Traffic</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3C179BF-6381-4211-8388-C477FD46C243}"/>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457200">
              <a:spcAft>
                <a:spcPts val="600"/>
              </a:spcAft>
            </a:pPr>
            <a:fld id="{8CCC93C7-37EB-4A4E-85FC-B3A37BFCB519}" type="slidenum">
              <a:rPr lang="en-US">
                <a:solidFill>
                  <a:srgbClr val="FFFFFF"/>
                </a:solidFill>
              </a:rPr>
              <a:pPr defTabSz="457200">
                <a:spcAft>
                  <a:spcPts val="600"/>
                </a:spcAft>
              </a:pPr>
              <a:t>251</a:t>
            </a:fld>
            <a:endParaRPr lang="en-US">
              <a:solidFill>
                <a:srgbClr val="FFFFFF"/>
              </a:solidFill>
            </a:endParaRPr>
          </a:p>
        </p:txBody>
      </p:sp>
      <p:pic>
        <p:nvPicPr>
          <p:cNvPr id="10" name="Picture 2" descr="Image result for puzzle transparent">
            <a:extLst>
              <a:ext uri="{FF2B5EF4-FFF2-40B4-BE49-F238E27FC236}">
                <a16:creationId xmlns:a16="http://schemas.microsoft.com/office/drawing/2014/main" id="{5971D286-8395-4AD0-8811-7C9DC182E038}"/>
              </a:ext>
            </a:extLst>
          </p:cNvPr>
          <p:cNvPicPr>
            <a:picLocks noChangeAspect="1" noChangeArrowheads="1"/>
          </p:cNvPicPr>
          <p:nvPr/>
        </p:nvPicPr>
        <p:blipFill>
          <a:blip r:embed="rId3" cstate="print"/>
          <a:srcRect/>
          <a:stretch>
            <a:fillRect/>
          </a:stretch>
        </p:blipFill>
        <p:spPr bwMode="auto">
          <a:xfrm>
            <a:off x="228600" y="0"/>
            <a:ext cx="1243556" cy="1243556"/>
          </a:xfrm>
          <a:prstGeom prst="rect">
            <a:avLst/>
          </a:prstGeom>
          <a:noFill/>
        </p:spPr>
      </p:pic>
    </p:spTree>
    <p:extLst>
      <p:ext uri="{BB962C8B-B14F-4D97-AF65-F5344CB8AC3E}">
        <p14:creationId xmlns:p14="http://schemas.microsoft.com/office/powerpoint/2010/main" val="2754245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464366F4-FF51-4C14-B2DA-0E4C8846FFA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78850" name="Picture 2" descr="https://www.appareo.com/store/images/Stratus2_in_Hand_9862_Web.jpg"/>
          <p:cNvPicPr>
            <a:picLocks noChangeAspect="1" noChangeArrowheads="1"/>
          </p:cNvPicPr>
          <p:nvPr/>
        </p:nvPicPr>
        <p:blipFill>
          <a:blip r:embed="rId4" cstate="print"/>
          <a:srcRect/>
          <a:stretch>
            <a:fillRect/>
          </a:stretch>
        </p:blipFill>
        <p:spPr bwMode="auto">
          <a:xfrm>
            <a:off x="0" y="2475442"/>
            <a:ext cx="3124200" cy="4382558"/>
          </a:xfrm>
          <a:prstGeom prst="rect">
            <a:avLst/>
          </a:prstGeom>
          <a:noFill/>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6258804"/>
            <a:ext cx="1676400" cy="5991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a:xfrm>
            <a:off x="6629400" y="6324600"/>
            <a:ext cx="2133600" cy="365125"/>
          </a:xfrm>
        </p:spPr>
        <p:txBody>
          <a:bodyPr/>
          <a:lstStyle/>
          <a:p>
            <a:fld id="{8CCC93C7-37EB-4A4E-85FC-B3A37BFCB519}" type="slidenum">
              <a:rPr lang="en-US" sz="2400" b="1" smtClean="0">
                <a:solidFill>
                  <a:srgbClr val="FF0000"/>
                </a:solidFill>
              </a:rPr>
              <a:pPr/>
              <a:t>252</a:t>
            </a:fld>
            <a:endParaRPr lang="en-US" sz="2400" b="1" dirty="0">
              <a:solidFill>
                <a:srgbClr val="FF0000"/>
              </a:solidFill>
            </a:endParaRPr>
          </a:p>
        </p:txBody>
      </p:sp>
      <p:pic>
        <p:nvPicPr>
          <p:cNvPr id="280578" name="Picture 2" descr="http://www.foreflight.com/static/img/5.1/img_0641.png"/>
          <p:cNvPicPr>
            <a:picLocks noChangeAspect="1" noChangeArrowheads="1"/>
          </p:cNvPicPr>
          <p:nvPr/>
        </p:nvPicPr>
        <p:blipFill>
          <a:blip r:embed="rId6" cstate="print"/>
          <a:srcRect/>
          <a:stretch>
            <a:fillRect/>
          </a:stretch>
        </p:blipFill>
        <p:spPr bwMode="auto">
          <a:xfrm>
            <a:off x="4191000" y="1574800"/>
            <a:ext cx="3962400" cy="528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4514" name="Picture 2" descr="http://ableflight.org/wp-content/uploads/2011/09/company-with-tagline-black-300x80.jpg"/>
          <p:cNvPicPr>
            <a:picLocks noChangeAspect="1" noChangeArrowheads="1"/>
          </p:cNvPicPr>
          <p:nvPr/>
        </p:nvPicPr>
        <p:blipFill>
          <a:blip r:embed="rId7" cstate="print"/>
          <a:srcRect/>
          <a:stretch>
            <a:fillRect/>
          </a:stretch>
        </p:blipFill>
        <p:spPr bwMode="auto">
          <a:xfrm>
            <a:off x="0" y="1569720"/>
            <a:ext cx="4114800" cy="1097280"/>
          </a:xfrm>
          <a:prstGeom prst="rect">
            <a:avLst/>
          </a:prstGeom>
          <a:noFill/>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A512B6D2-D68C-4173-8771-FA668C05696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8" name="Rectangle 7"/>
          <p:cNvSpPr/>
          <p:nvPr/>
        </p:nvSpPr>
        <p:spPr>
          <a:xfrm>
            <a:off x="230832" y="0"/>
            <a:ext cx="1601721"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253</a:t>
            </a:fld>
            <a:endParaRPr lang="en-US" sz="2400" b="1" dirty="0"/>
          </a:p>
        </p:txBody>
      </p:sp>
      <p:pic>
        <p:nvPicPr>
          <p:cNvPr id="11" name="Content Placeholder 10" descr="filter.PNG"/>
          <p:cNvPicPr>
            <a:picLocks noGrp="1" noChangeAspect="1"/>
          </p:cNvPicPr>
          <p:nvPr>
            <p:ph idx="1"/>
          </p:nvPr>
        </p:nvPicPr>
        <p:blipFill>
          <a:blip r:embed="rId4" cstate="print"/>
          <a:stretch>
            <a:fillRect/>
          </a:stretch>
        </p:blipFill>
        <p:spPr>
          <a:xfrm>
            <a:off x="2057400" y="1543050"/>
            <a:ext cx="7086600" cy="5314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Oval 11"/>
          <p:cNvSpPr/>
          <p:nvPr/>
        </p:nvSpPr>
        <p:spPr>
          <a:xfrm>
            <a:off x="8153400" y="4800600"/>
            <a:ext cx="990600" cy="457200"/>
          </a:xfrm>
          <a:prstGeom prst="ellipse">
            <a:avLst/>
          </a:prstGeom>
          <a:solidFill>
            <a:srgbClr val="FFFF00">
              <a:alpha val="29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4495800" y="2057400"/>
            <a:ext cx="3228768" cy="144655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or</a:t>
            </a:r>
            <a:r>
              <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- 3,500 ft</a:t>
            </a:r>
          </a:p>
          <a:p>
            <a:pPr algn="ct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15nm radius</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15" name="Straight Arrow Connector 14"/>
          <p:cNvCxnSpPr/>
          <p:nvPr/>
        </p:nvCxnSpPr>
        <p:spPr>
          <a:xfrm flipH="1">
            <a:off x="5410200" y="3429000"/>
            <a:ext cx="1143000" cy="16002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58370" name="Picture 2" descr="http://ableflight.org/wp-content/uploads/2011/09/company-with-tagline-black-300x80.jpg"/>
          <p:cNvPicPr>
            <a:picLocks noChangeAspect="1" noChangeArrowheads="1"/>
          </p:cNvPicPr>
          <p:nvPr/>
        </p:nvPicPr>
        <p:blipFill>
          <a:blip r:embed="rId6" cstate="print"/>
          <a:srcRect/>
          <a:stretch>
            <a:fillRect/>
          </a:stretch>
        </p:blipFill>
        <p:spPr bwMode="auto">
          <a:xfrm>
            <a:off x="228600" y="1219200"/>
            <a:ext cx="2857500" cy="762000"/>
          </a:xfrm>
          <a:prstGeom prst="rect">
            <a:avLst/>
          </a:prstGeom>
          <a:noFill/>
        </p:spPr>
      </p:pic>
      <p:pic>
        <p:nvPicPr>
          <p:cNvPr id="14" name="Picture 2" descr="Image result for ads-b hockey puck"/>
          <p:cNvPicPr>
            <a:picLocks noChangeAspect="1" noChangeArrowheads="1"/>
          </p:cNvPicPr>
          <p:nvPr/>
        </p:nvPicPr>
        <p:blipFill>
          <a:blip r:embed="rId7" cstate="print"/>
          <a:srcRect/>
          <a:stretch>
            <a:fillRect/>
          </a:stretch>
        </p:blipFill>
        <p:spPr bwMode="auto">
          <a:xfrm>
            <a:off x="4191000" y="5296745"/>
            <a:ext cx="3429000" cy="1117601"/>
          </a:xfrm>
          <a:prstGeom prst="rect">
            <a:avLst/>
          </a:prstGeom>
          <a:noFill/>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8D8F9C-3F95-4C91-A0BA-3B864D1025A3}"/>
              </a:ext>
            </a:extLst>
          </p:cNvPr>
          <p:cNvSpPr>
            <a:spLocks noGrp="1"/>
          </p:cNvSpPr>
          <p:nvPr>
            <p:ph type="title"/>
          </p:nvPr>
        </p:nvSpPr>
        <p:spPr>
          <a:xfrm>
            <a:off x="505678" y="3048000"/>
            <a:ext cx="2743200" cy="2887579"/>
          </a:xfrm>
        </p:spPr>
        <p:txBody>
          <a:bodyPr vert="horz" lIns="91440" tIns="45720" rIns="91440" bIns="45720" rtlCol="0" anchor="b">
            <a:noAutofit/>
          </a:bodyPr>
          <a:lstStyle/>
          <a:p>
            <a:pPr>
              <a:lnSpc>
                <a:spcPct val="90000"/>
              </a:lnSpc>
            </a:pPr>
            <a:r>
              <a:rPr lang="en-US" sz="3600" b="1" kern="1200" dirty="0">
                <a:solidFill>
                  <a:srgbClr val="FFC000"/>
                </a:solidFill>
                <a:effectLst>
                  <a:outerShdw blurRad="38100" dist="38100" dir="2700000" algn="tl">
                    <a:srgbClr val="000000">
                      <a:alpha val="43137"/>
                    </a:srgbClr>
                  </a:outerShdw>
                </a:effectLst>
                <a:latin typeface="+mj-lt"/>
                <a:ea typeface="+mj-ea"/>
                <a:cs typeface="+mj-cs"/>
              </a:rPr>
              <a:t>TIS-B Weakness</a:t>
            </a:r>
            <a:br>
              <a:rPr lang="en-US" sz="3600" b="1" kern="1200" dirty="0">
                <a:solidFill>
                  <a:srgbClr val="FFFFFF"/>
                </a:solidFill>
                <a:effectLst>
                  <a:outerShdw blurRad="38100" dist="38100" dir="2700000" algn="tl">
                    <a:srgbClr val="000000">
                      <a:alpha val="43137"/>
                    </a:srgbClr>
                  </a:outerShdw>
                </a:effectLst>
                <a:latin typeface="+mj-lt"/>
                <a:ea typeface="+mj-ea"/>
                <a:cs typeface="+mj-cs"/>
              </a:rPr>
            </a:br>
            <a:br>
              <a:rPr lang="en-US" sz="3600" b="1" kern="1200" dirty="0">
                <a:solidFill>
                  <a:srgbClr val="FFFFFF"/>
                </a:solidFill>
                <a:effectLst>
                  <a:outerShdw blurRad="38100" dist="38100" dir="2700000" algn="tl">
                    <a:srgbClr val="000000">
                      <a:alpha val="43137"/>
                    </a:srgbClr>
                  </a:outerShdw>
                </a:effectLst>
                <a:latin typeface="+mj-lt"/>
                <a:ea typeface="+mj-ea"/>
                <a:cs typeface="+mj-cs"/>
              </a:rPr>
            </a:br>
            <a:r>
              <a:rPr lang="en-US" sz="3600" b="1" kern="1200" dirty="0">
                <a:solidFill>
                  <a:srgbClr val="FFFFFF"/>
                </a:solidFill>
                <a:effectLst>
                  <a:outerShdw blurRad="38100" dist="38100" dir="2700000" algn="tl">
                    <a:srgbClr val="000000">
                      <a:alpha val="43137"/>
                    </a:srgbClr>
                  </a:outerShdw>
                </a:effectLst>
                <a:latin typeface="+mj-lt"/>
                <a:ea typeface="+mj-ea"/>
                <a:cs typeface="+mj-cs"/>
              </a:rPr>
              <a:t>Can’t see low flying aircraft outside the range of ADS-B Ground Stations</a:t>
            </a: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6" descr="http://www.meiyaholdings.com/HdUpFile/2012-7/20120712144713916.jpg">
            <a:extLst>
              <a:ext uri="{FF2B5EF4-FFF2-40B4-BE49-F238E27FC236}">
                <a16:creationId xmlns:a16="http://schemas.microsoft.com/office/drawing/2014/main" id="{19B45A3A-EC2F-4AEB-BD64-2BFFD420B1EF}"/>
              </a:ext>
            </a:extLst>
          </p:cNvPr>
          <p:cNvPicPr>
            <a:picLocks noGrp="1" noChangeAspect="1" noChangeArrowheads="1"/>
          </p:cNvPicPr>
          <p:nvPr>
            <p:ph idx="1"/>
          </p:nvPr>
        </p:nvPicPr>
        <p:blipFill>
          <a:blip r:embed="rId2" cstate="print"/>
          <a:srcRect/>
          <a:stretch>
            <a:fillRect/>
          </a:stretch>
        </p:blipFill>
        <p:spPr bwMode="auto">
          <a:xfrm>
            <a:off x="3865366" y="1780249"/>
            <a:ext cx="4915159" cy="3305444"/>
          </a:xfrm>
          <a:prstGeom prst="rect">
            <a:avLst/>
          </a:prstGeom>
        </p:spPr>
      </p:pic>
      <p:sp>
        <p:nvSpPr>
          <p:cNvPr id="4" name="Slide Number Placeholder 3">
            <a:extLst>
              <a:ext uri="{FF2B5EF4-FFF2-40B4-BE49-F238E27FC236}">
                <a16:creationId xmlns:a16="http://schemas.microsoft.com/office/drawing/2014/main" id="{38F3930B-471F-4E3A-9FB1-FE7FA6A2B6E6}"/>
              </a:ext>
            </a:extLst>
          </p:cNvPr>
          <p:cNvSpPr>
            <a:spLocks noGrp="1"/>
          </p:cNvSpPr>
          <p:nvPr>
            <p:ph type="sldNum" sz="quarter" idx="12"/>
          </p:nvPr>
        </p:nvSpPr>
        <p:spPr>
          <a:xfrm>
            <a:off x="7493266" y="6356350"/>
            <a:ext cx="1022083" cy="365125"/>
          </a:xfrm>
        </p:spPr>
        <p:txBody>
          <a:bodyPr vert="horz" lIns="91440" tIns="45720" rIns="91440" bIns="45720" rtlCol="0" anchor="ctr">
            <a:normAutofit/>
          </a:bodyPr>
          <a:lstStyle/>
          <a:p>
            <a:pPr>
              <a:spcAft>
                <a:spcPts val="600"/>
              </a:spcAft>
            </a:pPr>
            <a:fld id="{8CCC93C7-37EB-4A4E-85FC-B3A37BFCB519}" type="slidenum">
              <a:rPr lang="en-US">
                <a:solidFill>
                  <a:srgbClr val="595959"/>
                </a:solidFill>
              </a:rPr>
              <a:pPr>
                <a:spcAft>
                  <a:spcPts val="600"/>
                </a:spcAft>
              </a:pPr>
              <a:t>254</a:t>
            </a:fld>
            <a:endParaRPr lang="en-US">
              <a:solidFill>
                <a:srgbClr val="595959"/>
              </a:solidFill>
            </a:endParaRPr>
          </a:p>
        </p:txBody>
      </p:sp>
    </p:spTree>
    <p:extLst>
      <p:ext uri="{BB962C8B-B14F-4D97-AF65-F5344CB8AC3E}">
        <p14:creationId xmlns:p14="http://schemas.microsoft.com/office/powerpoint/2010/main" val="1384496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4911B5-8603-46DE-87B0-621BD9CC6FDB}"/>
              </a:ext>
            </a:extLst>
          </p:cNvPr>
          <p:cNvSpPr>
            <a:spLocks noGrp="1"/>
          </p:cNvSpPr>
          <p:nvPr>
            <p:ph type="title"/>
          </p:nvPr>
        </p:nvSpPr>
        <p:spPr>
          <a:xfrm>
            <a:off x="491790" y="3852705"/>
            <a:ext cx="2743200" cy="1524000"/>
          </a:xfrm>
        </p:spPr>
        <p:txBody>
          <a:bodyPr vert="horz" lIns="91440" tIns="45720" rIns="91440" bIns="45720" rtlCol="0" anchor="b">
            <a:normAutofit fontScale="90000"/>
          </a:bodyPr>
          <a:lstStyle/>
          <a:p>
            <a:pPr>
              <a:lnSpc>
                <a:spcPct val="90000"/>
              </a:lnSpc>
            </a:pPr>
            <a:r>
              <a:rPr lang="en-US" sz="3900" b="1" kern="1200" dirty="0">
                <a:solidFill>
                  <a:srgbClr val="FFC000"/>
                </a:solidFill>
                <a:effectLst>
                  <a:outerShdw blurRad="38100" dist="38100" dir="2700000" algn="tl">
                    <a:srgbClr val="000000">
                      <a:alpha val="43137"/>
                    </a:srgbClr>
                  </a:outerShdw>
                </a:effectLst>
                <a:latin typeface="+mj-lt"/>
                <a:ea typeface="+mj-ea"/>
                <a:cs typeface="+mj-cs"/>
              </a:rPr>
              <a:t>TIS-B Weaknesses</a:t>
            </a:r>
            <a:br>
              <a:rPr lang="en-US" sz="3900" b="1" kern="1200" dirty="0">
                <a:solidFill>
                  <a:srgbClr val="FFFFFF"/>
                </a:solidFill>
                <a:effectLst>
                  <a:outerShdw blurRad="38100" dist="38100" dir="2700000" algn="tl">
                    <a:srgbClr val="000000">
                      <a:alpha val="43137"/>
                    </a:srgbClr>
                  </a:outerShdw>
                </a:effectLst>
                <a:latin typeface="+mj-lt"/>
                <a:ea typeface="+mj-ea"/>
                <a:cs typeface="+mj-cs"/>
              </a:rPr>
            </a:br>
            <a:br>
              <a:rPr lang="en-US" sz="3900" b="1" kern="1200" dirty="0">
                <a:solidFill>
                  <a:srgbClr val="FFFFFF"/>
                </a:solidFill>
                <a:effectLst>
                  <a:outerShdw blurRad="38100" dist="38100" dir="2700000" algn="tl">
                    <a:srgbClr val="000000">
                      <a:alpha val="43137"/>
                    </a:srgbClr>
                  </a:outerShdw>
                </a:effectLst>
                <a:latin typeface="+mj-lt"/>
                <a:ea typeface="+mj-ea"/>
                <a:cs typeface="+mj-cs"/>
              </a:rPr>
            </a:br>
            <a:br>
              <a:rPr lang="en-US" sz="3900" b="1" kern="1200" dirty="0">
                <a:solidFill>
                  <a:srgbClr val="FFFFFF"/>
                </a:solidFill>
                <a:effectLst>
                  <a:outerShdw blurRad="38100" dist="38100" dir="2700000" algn="tl">
                    <a:srgbClr val="000000">
                      <a:alpha val="43137"/>
                    </a:srgbClr>
                  </a:outerShdw>
                </a:effectLst>
                <a:latin typeface="+mj-lt"/>
                <a:ea typeface="+mj-ea"/>
                <a:cs typeface="+mj-cs"/>
              </a:rPr>
            </a:br>
            <a:r>
              <a:rPr lang="en-US" sz="3900" b="1" kern="1200" dirty="0">
                <a:solidFill>
                  <a:srgbClr val="FFFFFF"/>
                </a:solidFill>
                <a:effectLst>
                  <a:outerShdw blurRad="38100" dist="38100" dir="2700000" algn="tl">
                    <a:srgbClr val="000000">
                      <a:alpha val="43137"/>
                    </a:srgbClr>
                  </a:outerShdw>
                </a:effectLst>
                <a:latin typeface="+mj-lt"/>
                <a:ea typeface="+mj-ea"/>
                <a:cs typeface="+mj-cs"/>
              </a:rPr>
              <a:t>Can’t see aircraft that are not equipped with  transponders</a:t>
            </a: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Content Placeholder 4" descr="http://www.recreationalpilots.com.au/gallery/data/media/11/Cessna_140_VH-NCY.jpg">
            <a:extLst>
              <a:ext uri="{FF2B5EF4-FFF2-40B4-BE49-F238E27FC236}">
                <a16:creationId xmlns:a16="http://schemas.microsoft.com/office/drawing/2014/main" id="{5069B2E3-8D0E-440F-BCC8-4654B6B7E566}"/>
              </a:ext>
            </a:extLst>
          </p:cNvPr>
          <p:cNvPicPr>
            <a:picLocks noGrp="1" noChangeAspect="1" noChangeArrowheads="1"/>
          </p:cNvPicPr>
          <p:nvPr>
            <p:ph idx="1"/>
          </p:nvPr>
        </p:nvPicPr>
        <p:blipFill>
          <a:blip r:embed="rId2" cstate="print"/>
          <a:srcRect t="13902" b="14060"/>
          <a:stretch>
            <a:fillRect/>
          </a:stretch>
        </p:blipFill>
        <p:spPr bwMode="auto">
          <a:xfrm>
            <a:off x="3865366" y="2251237"/>
            <a:ext cx="4915159" cy="2363468"/>
          </a:xfrm>
          <a:prstGeom prst="rect">
            <a:avLst/>
          </a:prstGeom>
          <a:noFill/>
        </p:spPr>
      </p:pic>
      <p:sp>
        <p:nvSpPr>
          <p:cNvPr id="4" name="Slide Number Placeholder 3">
            <a:extLst>
              <a:ext uri="{FF2B5EF4-FFF2-40B4-BE49-F238E27FC236}">
                <a16:creationId xmlns:a16="http://schemas.microsoft.com/office/drawing/2014/main" id="{AB7FA17C-D404-47DA-878F-C29D25F2A88B}"/>
              </a:ext>
            </a:extLst>
          </p:cNvPr>
          <p:cNvSpPr>
            <a:spLocks noGrp="1"/>
          </p:cNvSpPr>
          <p:nvPr>
            <p:ph type="sldNum" sz="quarter" idx="12"/>
          </p:nvPr>
        </p:nvSpPr>
        <p:spPr>
          <a:xfrm>
            <a:off x="7493266" y="6356350"/>
            <a:ext cx="1022083" cy="365125"/>
          </a:xfrm>
        </p:spPr>
        <p:txBody>
          <a:bodyPr vert="horz" lIns="91440" tIns="45720" rIns="91440" bIns="45720" rtlCol="0" anchor="ctr">
            <a:normAutofit/>
          </a:bodyPr>
          <a:lstStyle/>
          <a:p>
            <a:pPr>
              <a:spcAft>
                <a:spcPts val="600"/>
              </a:spcAft>
            </a:pPr>
            <a:fld id="{8CCC93C7-37EB-4A4E-85FC-B3A37BFCB519}" type="slidenum">
              <a:rPr lang="en-US">
                <a:solidFill>
                  <a:srgbClr val="595959"/>
                </a:solidFill>
              </a:rPr>
              <a:pPr>
                <a:spcAft>
                  <a:spcPts val="600"/>
                </a:spcAft>
              </a:pPr>
              <a:t>255</a:t>
            </a:fld>
            <a:endParaRPr lang="en-US">
              <a:solidFill>
                <a:srgbClr val="595959"/>
              </a:solidFill>
            </a:endParaRPr>
          </a:p>
        </p:txBody>
      </p:sp>
    </p:spTree>
    <p:extLst>
      <p:ext uri="{BB962C8B-B14F-4D97-AF65-F5344CB8AC3E}">
        <p14:creationId xmlns:p14="http://schemas.microsoft.com/office/powerpoint/2010/main" val="1421290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0EA7C7D9-74CB-4DF5-8757-96E57E95383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8" name="Rectangle 7"/>
          <p:cNvSpPr/>
          <p:nvPr/>
        </p:nvSpPr>
        <p:spPr>
          <a:xfrm>
            <a:off x="230832" y="0"/>
            <a:ext cx="1601721"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256</a:t>
            </a:fld>
            <a:endParaRPr lang="en-US" sz="2400" b="1" dirty="0"/>
          </a:p>
        </p:txBody>
      </p:sp>
      <p:pic>
        <p:nvPicPr>
          <p:cNvPr id="11" name="Picture 2" descr="Image result for puzzle transparent"/>
          <p:cNvPicPr>
            <a:picLocks noChangeAspect="1" noChangeArrowheads="1"/>
          </p:cNvPicPr>
          <p:nvPr/>
        </p:nvPicPr>
        <p:blipFill>
          <a:blip r:embed="rId4" cstate="print"/>
          <a:srcRect/>
          <a:stretch>
            <a:fillRect/>
          </a:stretch>
        </p:blipFill>
        <p:spPr bwMode="auto">
          <a:xfrm>
            <a:off x="0" y="1600200"/>
            <a:ext cx="1828800" cy="1828800"/>
          </a:xfrm>
          <a:prstGeom prst="rect">
            <a:avLst/>
          </a:prstGeom>
          <a:noFill/>
        </p:spPr>
      </p:pic>
      <p:pic>
        <p:nvPicPr>
          <p:cNvPr id="39938" name="Picture 2" descr="Image result for Benefits"/>
          <p:cNvPicPr>
            <a:picLocks noChangeAspect="1" noChangeArrowheads="1"/>
          </p:cNvPicPr>
          <p:nvPr/>
        </p:nvPicPr>
        <p:blipFill>
          <a:blip r:embed="rId5" cstate="print"/>
          <a:srcRect l="10909" r="7273"/>
          <a:stretch>
            <a:fillRect/>
          </a:stretch>
        </p:blipFill>
        <p:spPr bwMode="auto">
          <a:xfrm>
            <a:off x="1682496" y="4267200"/>
            <a:ext cx="7461504" cy="2590800"/>
          </a:xfrm>
          <a:prstGeom prst="rect">
            <a:avLst/>
          </a:prstGeom>
          <a:noFill/>
        </p:spPr>
      </p:pic>
      <p:pic>
        <p:nvPicPr>
          <p:cNvPr id="7" name="Picture 4" descr="http://mysite.verizon.net/helen_woods/Educator/event2_details.aspx_files/h_logo.jpg"/>
          <p:cNvPicPr>
            <a:picLocks noChangeAspect="1" noChangeArrowheads="1"/>
          </p:cNvPicPr>
          <p:nvPr/>
        </p:nvPicPr>
        <p:blipFill>
          <a:blip r:embed="rId6" cstate="print"/>
          <a:srcRect/>
          <a:stretch>
            <a:fillRect/>
          </a:stretch>
        </p:blipFill>
        <p:spPr bwMode="auto">
          <a:xfrm>
            <a:off x="0" y="6172200"/>
            <a:ext cx="1918697"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2362200" y="1600200"/>
            <a:ext cx="6019800" cy="3046988"/>
          </a:xfrm>
          <a:prstGeom prst="rect">
            <a:avLst/>
          </a:prstGeom>
          <a:noFill/>
        </p:spPr>
        <p:txBody>
          <a:bodyPr wrap="square" rtlCol="0">
            <a:spAutoFit/>
          </a:bodyPr>
          <a:lstStyle/>
          <a:p>
            <a:pPr algn="ctr"/>
            <a:r>
              <a:rPr lang="en-US" sz="9600" b="1" dirty="0">
                <a:solidFill>
                  <a:srgbClr val="FF0000"/>
                </a:solidFill>
                <a:effectLst>
                  <a:outerShdw blurRad="38100" dist="38100" dir="2700000" algn="tl">
                    <a:srgbClr val="000000">
                      <a:alpha val="43137"/>
                    </a:srgbClr>
                  </a:outerShdw>
                </a:effectLst>
              </a:rPr>
              <a:t>ADS-B Investment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7390437-C9F8-4C51-9E2C-8C93B07E787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643074" name="Picture 2" descr="Image result for freedom"/>
          <p:cNvPicPr>
            <a:picLocks noChangeAspect="1" noChangeArrowheads="1"/>
          </p:cNvPicPr>
          <p:nvPr/>
        </p:nvPicPr>
        <p:blipFill>
          <a:blip r:embed="rId4" cstate="print"/>
          <a:srcRect/>
          <a:stretch>
            <a:fillRect/>
          </a:stretch>
        </p:blipFill>
        <p:spPr bwMode="auto">
          <a:xfrm>
            <a:off x="0" y="1415606"/>
            <a:ext cx="9144000" cy="5442394"/>
          </a:xfrm>
          <a:prstGeom prst="rect">
            <a:avLst/>
          </a:prstGeom>
          <a:noFill/>
        </p:spPr>
      </p:pic>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230832" y="0"/>
            <a:ext cx="1601721"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257</a:t>
            </a:fld>
            <a:endParaRPr lang="en-US" sz="2400" b="1"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4F45F8D-527D-4580-AC59-ECCD991A406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18434" name="Picture 2" descr="http://www.propilotmag.com/archives/2012/April%2012/images_Apr12/class-a.jpg"/>
          <p:cNvPicPr>
            <a:picLocks noChangeAspect="1" noChangeArrowheads="1"/>
          </p:cNvPicPr>
          <p:nvPr/>
        </p:nvPicPr>
        <p:blipFill>
          <a:blip r:embed="rId4" cstate="print"/>
          <a:stretch>
            <a:fillRect/>
          </a:stretch>
        </p:blipFill>
        <p:spPr bwMode="auto">
          <a:xfrm>
            <a:off x="0" y="1524000"/>
            <a:ext cx="9144000" cy="5205046"/>
          </a:xfrm>
          <a:prstGeom prst="rect">
            <a:avLst/>
          </a:prstGeom>
          <a:noFill/>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6313276"/>
            <a:ext cx="1524000" cy="544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10" name="Slide Number Placeholder 9"/>
          <p:cNvSpPr>
            <a:spLocks noGrp="1"/>
          </p:cNvSpPr>
          <p:nvPr>
            <p:ph type="sldNum" sz="quarter" idx="12"/>
          </p:nvPr>
        </p:nvSpPr>
        <p:spPr/>
        <p:txBody>
          <a:bodyPr/>
          <a:lstStyle/>
          <a:p>
            <a:fld id="{8CCC93C7-37EB-4A4E-85FC-B3A37BFCB519}" type="slidenum">
              <a:rPr lang="en-US" sz="2400" b="1" smtClean="0">
                <a:solidFill>
                  <a:schemeClr val="bg1"/>
                </a:solidFill>
              </a:rPr>
              <a:pPr/>
              <a:t>258</a:t>
            </a:fld>
            <a:endParaRPr lang="en-US" sz="2400" b="1" dirty="0">
              <a:solidFill>
                <a:schemeClr val="bg1"/>
              </a:solidFill>
            </a:endParaRPr>
          </a:p>
        </p:txBody>
      </p:sp>
      <p:cxnSp>
        <p:nvCxnSpPr>
          <p:cNvPr id="12" name="Straight Arrow Connector 11"/>
          <p:cNvCxnSpPr/>
          <p:nvPr/>
        </p:nvCxnSpPr>
        <p:spPr>
          <a:xfrm flipH="1">
            <a:off x="2667000" y="5105400"/>
            <a:ext cx="3810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114800" y="51054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C5D455AA-712C-41BB-8666-40333546E5B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11" name="Picture 10" descr="PHX-ClassB.png"/>
          <p:cNvPicPr>
            <a:picLocks noChangeAspect="1"/>
          </p:cNvPicPr>
          <p:nvPr/>
        </p:nvPicPr>
        <p:blipFill>
          <a:blip r:embed="rId4" cstate="print"/>
          <a:srcRect t="8244" b="15771"/>
          <a:stretch>
            <a:fillRect/>
          </a:stretch>
        </p:blipFill>
        <p:spPr>
          <a:xfrm>
            <a:off x="0" y="1524001"/>
            <a:ext cx="9144000" cy="5334000"/>
          </a:xfrm>
          <a:prstGeom prst="rect">
            <a:avLst/>
          </a:prstGeom>
        </p:spPr>
      </p:pic>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6356350"/>
            <a:ext cx="1403492" cy="501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230832" y="0"/>
            <a:ext cx="1601721"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259</a:t>
            </a:fld>
            <a:endParaRPr lang="en-US" sz="2400" b="1" dirty="0"/>
          </a:p>
        </p:txBody>
      </p:sp>
      <p:sp>
        <p:nvSpPr>
          <p:cNvPr id="12" name="Oval 11"/>
          <p:cNvSpPr/>
          <p:nvPr/>
        </p:nvSpPr>
        <p:spPr>
          <a:xfrm>
            <a:off x="1981200" y="1820408"/>
            <a:ext cx="4710169" cy="476295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foreflight.files.wordpress.com/2014/04/ai-adsb.jpg?w=848"/>
          <p:cNvPicPr>
            <a:picLocks noChangeAspect="1" noChangeArrowheads="1"/>
          </p:cNvPicPr>
          <p:nvPr/>
        </p:nvPicPr>
        <p:blipFill rotWithShape="1">
          <a:blip r:embed="rId3" cstate="print"/>
          <a:srcRect l="50903" t="15948" r="163" b="17205"/>
          <a:stretch/>
        </p:blipFill>
        <p:spPr bwMode="auto">
          <a:xfrm>
            <a:off x="4419600" y="1524000"/>
            <a:ext cx="5253135" cy="5382067"/>
          </a:xfrm>
          <a:prstGeom prst="rect">
            <a:avLst/>
          </a:prstGeom>
          <a:noFill/>
        </p:spPr>
      </p:pic>
      <p:pic>
        <p:nvPicPr>
          <p:cNvPr id="12" name="Picture 2">
            <a:extLst>
              <a:ext uri="{FF2B5EF4-FFF2-40B4-BE49-F238E27FC236}">
                <a16:creationId xmlns:a16="http://schemas.microsoft.com/office/drawing/2014/main" id="{4EC732DD-37E9-4312-8A83-FD9A93F5AFB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6172200"/>
            <a:ext cx="1918698"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21" name="Rectangle 20"/>
          <p:cNvSpPr/>
          <p:nvPr/>
        </p:nvSpPr>
        <p:spPr>
          <a:xfrm>
            <a:off x="0" y="2013494"/>
            <a:ext cx="1263487" cy="2400657"/>
          </a:xfrm>
          <a:prstGeom prst="rect">
            <a:avLst/>
          </a:prstGeom>
          <a:noFill/>
        </p:spPr>
        <p:txBody>
          <a:bodyPr wrap="none" lIns="91440" tIns="45720" rIns="91440" bIns="45720">
            <a:spAutoFit/>
          </a:bodyPr>
          <a:lstStyle/>
          <a:p>
            <a:pPr algn="ctr"/>
            <a:r>
              <a:rPr lang="en-US" sz="15000" b="1" cap="none" spc="0" dirty="0">
                <a:ln w="10541" cmpd="sng">
                  <a:solidFill>
                    <a:schemeClr val="accent1">
                      <a:shade val="88000"/>
                      <a:satMod val="110000"/>
                    </a:schemeClr>
                  </a:solidFill>
                  <a:prstDash val="solid"/>
                </a:ln>
                <a:solidFill>
                  <a:srgbClr val="FF0000"/>
                </a:solidFill>
                <a:effectLst/>
              </a:rPr>
              <a:t>B</a:t>
            </a:r>
          </a:p>
        </p:txBody>
      </p:sp>
      <p:sp>
        <p:nvSpPr>
          <p:cNvPr id="25" name="TextBox 24"/>
          <p:cNvSpPr txBox="1"/>
          <p:nvPr/>
        </p:nvSpPr>
        <p:spPr>
          <a:xfrm>
            <a:off x="1031692" y="2594229"/>
            <a:ext cx="7772400" cy="1015663"/>
          </a:xfrm>
          <a:prstGeom prst="rect">
            <a:avLst/>
          </a:prstGeom>
          <a:noFill/>
        </p:spPr>
        <p:txBody>
          <a:bodyPr wrap="square" rtlCol="0">
            <a:spAutoFit/>
          </a:bodyPr>
          <a:lstStyle/>
          <a:p>
            <a:r>
              <a:rPr lang="en-US" sz="6000" dirty="0" err="1">
                <a:solidFill>
                  <a:srgbClr val="0070C0"/>
                </a:solidFill>
                <a:effectLst>
                  <a:outerShdw blurRad="38100" dist="38100" dir="2700000" algn="tl">
                    <a:srgbClr val="000000">
                      <a:alpha val="43137"/>
                    </a:srgbClr>
                  </a:outerShdw>
                </a:effectLst>
                <a:latin typeface="Bodoni MT Black" panose="02070A03080606020203" pitchFamily="18" charset="0"/>
              </a:rPr>
              <a:t>roadcast</a:t>
            </a:r>
            <a:endParaRPr lang="en-US" sz="6000" dirty="0">
              <a:solidFill>
                <a:srgbClr val="0070C0"/>
              </a:solidFill>
              <a:effectLst>
                <a:outerShdw blurRad="38100" dist="38100" dir="2700000" algn="tl">
                  <a:srgbClr val="000000">
                    <a:alpha val="43137"/>
                  </a:srgbClr>
                </a:outerShdw>
              </a:effectLst>
              <a:latin typeface="Bodoni MT Black" panose="02070A03080606020203" pitchFamily="18" charset="0"/>
            </a:endParaRPr>
          </a:p>
        </p:txBody>
      </p:sp>
      <p:sp>
        <p:nvSpPr>
          <p:cNvPr id="13" name="Slide Number Placeholder 12"/>
          <p:cNvSpPr>
            <a:spLocks noGrp="1"/>
          </p:cNvSpPr>
          <p:nvPr>
            <p:ph type="sldNum" sz="quarter" idx="12"/>
          </p:nvPr>
        </p:nvSpPr>
        <p:spPr/>
        <p:txBody>
          <a:bodyPr/>
          <a:lstStyle/>
          <a:p>
            <a:fld id="{8CCC93C7-37EB-4A4E-85FC-B3A37BFCB519}" type="slidenum">
              <a:rPr lang="en-US" sz="2400" smtClean="0">
                <a:solidFill>
                  <a:schemeClr val="bg1"/>
                </a:solidFill>
              </a:rPr>
              <a:pPr/>
              <a:t>26</a:t>
            </a:fld>
            <a:endParaRPr lang="en-US" sz="2400" dirty="0">
              <a:solidFill>
                <a:schemeClr val="bg1"/>
              </a:solidFill>
            </a:endParaRPr>
          </a:p>
        </p:txBody>
      </p:sp>
    </p:spTree>
    <p:extLst>
      <p:ext uri="{BB962C8B-B14F-4D97-AF65-F5344CB8AC3E}">
        <p14:creationId xmlns:p14="http://schemas.microsoft.com/office/powerpoint/2010/main" val="3345991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in Article"/>
          <p:cNvPicPr>
            <a:picLocks noChangeAspect="1" noChangeArrowheads="1"/>
          </p:cNvPicPr>
          <p:nvPr/>
        </p:nvPicPr>
        <p:blipFill>
          <a:blip r:embed="rId3" cstate="print"/>
          <a:srcRect/>
          <a:stretch>
            <a:fillRect/>
          </a:stretch>
        </p:blipFill>
        <p:spPr bwMode="auto">
          <a:xfrm>
            <a:off x="0" y="757823"/>
            <a:ext cx="9144000" cy="6100177"/>
          </a:xfrm>
          <a:prstGeom prst="rect">
            <a:avLst/>
          </a:prstGeom>
          <a:noFill/>
        </p:spPr>
      </p:pic>
      <p:pic>
        <p:nvPicPr>
          <p:cNvPr id="11" name="Picture 2">
            <a:extLst>
              <a:ext uri="{FF2B5EF4-FFF2-40B4-BE49-F238E27FC236}">
                <a16:creationId xmlns:a16="http://schemas.microsoft.com/office/drawing/2014/main" id="{73DDDE1E-D632-461A-B37C-A2610C3B839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260</a:t>
            </a:fld>
            <a:endParaRPr lang="en-US" sz="2400" b="1" dirty="0"/>
          </a:p>
        </p:txBody>
      </p:sp>
      <p:pic>
        <p:nvPicPr>
          <p:cNvPr id="10" name="Picture 2" descr="Image result for puzzle transparent"/>
          <p:cNvPicPr>
            <a:picLocks noChangeAspect="1" noChangeArrowheads="1"/>
          </p:cNvPicPr>
          <p:nvPr/>
        </p:nvPicPr>
        <p:blipFill>
          <a:blip r:embed="rId6" cstate="print"/>
          <a:srcRect/>
          <a:stretch>
            <a:fillRect/>
          </a:stretch>
        </p:blipFill>
        <p:spPr bwMode="auto">
          <a:xfrm>
            <a:off x="0" y="1600200"/>
            <a:ext cx="1828800" cy="1828800"/>
          </a:xfrm>
          <a:prstGeom prst="rect">
            <a:avLst/>
          </a:prstGeom>
          <a:noFill/>
        </p:spPr>
      </p:pic>
      <p:sp>
        <p:nvSpPr>
          <p:cNvPr id="12" name="TextBox 11"/>
          <p:cNvSpPr txBox="1"/>
          <p:nvPr/>
        </p:nvSpPr>
        <p:spPr>
          <a:xfrm>
            <a:off x="152400" y="4114800"/>
            <a:ext cx="8991600" cy="1446550"/>
          </a:xfrm>
          <a:prstGeom prst="rect">
            <a:avLst/>
          </a:prstGeom>
          <a:noFill/>
        </p:spPr>
        <p:txBody>
          <a:bodyPr wrap="square" rtlCol="0">
            <a:spAutoFit/>
          </a:bodyPr>
          <a:lstStyle/>
          <a:p>
            <a:r>
              <a:rPr lang="en-US" sz="8800" b="1" dirty="0">
                <a:solidFill>
                  <a:srgbClr val="FFFF00"/>
                </a:solidFill>
                <a:effectLst>
                  <a:outerShdw blurRad="38100" dist="38100" dir="2700000" algn="tl">
                    <a:srgbClr val="000000">
                      <a:alpha val="43137"/>
                    </a:srgbClr>
                  </a:outerShdw>
                </a:effectLst>
              </a:rPr>
              <a:t>Installation Sunset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8CCC93C7-37EB-4A4E-85FC-B3A37BFCB519}" type="slidenum">
              <a:rPr lang="en-US" smtClean="0"/>
              <a:pPr/>
              <a:t>261</a:t>
            </a:fld>
            <a:endParaRPr lang="en-US" dirty="0"/>
          </a:p>
        </p:txBody>
      </p:sp>
      <p:pic>
        <p:nvPicPr>
          <p:cNvPr id="1026" name="Picture 2" descr="Image result for the best things in life are free"/>
          <p:cNvPicPr>
            <a:picLocks noChangeAspect="1" noChangeArrowheads="1"/>
          </p:cNvPicPr>
          <p:nvPr/>
        </p:nvPicPr>
        <p:blipFill>
          <a:blip r:embed="rId2" cstate="print"/>
          <a:srcRect/>
          <a:stretch>
            <a:fillRect/>
          </a:stretch>
        </p:blipFill>
        <p:spPr bwMode="auto">
          <a:xfrm>
            <a:off x="0" y="1524000"/>
            <a:ext cx="5334000" cy="5334000"/>
          </a:xfrm>
          <a:prstGeom prst="rect">
            <a:avLst/>
          </a:prstGeom>
          <a:noFill/>
        </p:spPr>
      </p:pic>
      <p:pic>
        <p:nvPicPr>
          <p:cNvPr id="1030" name="Picture 6" descr="Image result for mooney aircraft transparent"/>
          <p:cNvPicPr>
            <a:picLocks noChangeAspect="1" noChangeArrowheads="1"/>
          </p:cNvPicPr>
          <p:nvPr/>
        </p:nvPicPr>
        <p:blipFill>
          <a:blip r:embed="rId3" cstate="print"/>
          <a:srcRect/>
          <a:stretch>
            <a:fillRect/>
          </a:stretch>
        </p:blipFill>
        <p:spPr bwMode="auto">
          <a:xfrm>
            <a:off x="5562600" y="5010880"/>
            <a:ext cx="3429000" cy="1483690"/>
          </a:xfrm>
          <a:prstGeom prst="rect">
            <a:avLst/>
          </a:prstGeom>
          <a:noFill/>
        </p:spPr>
      </p:pic>
      <p:sp>
        <p:nvSpPr>
          <p:cNvPr id="9" name="TextBox 8"/>
          <p:cNvSpPr txBox="1"/>
          <p:nvPr/>
        </p:nvSpPr>
        <p:spPr>
          <a:xfrm>
            <a:off x="5562600" y="1752600"/>
            <a:ext cx="3276600" cy="3416320"/>
          </a:xfrm>
          <a:prstGeom prst="rect">
            <a:avLst/>
          </a:prstGeom>
          <a:noFill/>
        </p:spPr>
        <p:txBody>
          <a:bodyPr wrap="square" rtlCol="0">
            <a:spAutoFit/>
          </a:bodyPr>
          <a:lstStyle/>
          <a:p>
            <a:r>
              <a:rPr lang="en-US" sz="3600" b="1" dirty="0">
                <a:solidFill>
                  <a:srgbClr val="0070C0"/>
                </a:solidFill>
                <a:effectLst>
                  <a:outerShdw blurRad="38100" dist="38100" dir="2700000" algn="tl">
                    <a:srgbClr val="000000">
                      <a:alpha val="43137"/>
                    </a:srgbClr>
                  </a:outerShdw>
                </a:effectLst>
              </a:rPr>
              <a:t>Except airplanes –</a:t>
            </a:r>
          </a:p>
          <a:p>
            <a:r>
              <a:rPr lang="en-US" sz="3600" b="1" dirty="0">
                <a:solidFill>
                  <a:srgbClr val="0070C0"/>
                </a:solidFill>
                <a:effectLst>
                  <a:outerShdw blurRad="38100" dist="38100" dir="2700000" algn="tl">
                    <a:srgbClr val="000000">
                      <a:alpha val="43137"/>
                    </a:srgbClr>
                  </a:outerShdw>
                </a:effectLst>
              </a:rPr>
              <a:t> </a:t>
            </a:r>
          </a:p>
          <a:p>
            <a:r>
              <a:rPr lang="en-US" sz="3600" b="1" dirty="0">
                <a:solidFill>
                  <a:srgbClr val="0070C0"/>
                </a:solidFill>
                <a:effectLst>
                  <a:outerShdw blurRad="38100" dist="38100" dir="2700000" algn="tl">
                    <a:srgbClr val="000000">
                      <a:alpha val="43137"/>
                    </a:srgbClr>
                  </a:outerShdw>
                </a:effectLst>
              </a:rPr>
              <a:t>Those things are dang expensive</a:t>
            </a:r>
          </a:p>
        </p:txBody>
      </p:sp>
      <p:pic>
        <p:nvPicPr>
          <p:cNvPr id="10" name="Picture 2">
            <a:extLst>
              <a:ext uri="{FF2B5EF4-FFF2-40B4-BE49-F238E27FC236}">
                <a16:creationId xmlns:a16="http://schemas.microsoft.com/office/drawing/2014/main" id="{F905F8FF-62D2-4367-98DF-47438656031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11" name="Rectangle 10">
            <a:extLst>
              <a:ext uri="{FF2B5EF4-FFF2-40B4-BE49-F238E27FC236}">
                <a16:creationId xmlns:a16="http://schemas.microsoft.com/office/drawing/2014/main" id="{B39E2AAA-57F7-49B8-AD7E-52A2CD2B9374}"/>
              </a:ext>
            </a:extLst>
          </p:cNvPr>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B92BF5FF-D07D-4A9E-B58B-2961158E811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345096" name="Picture 8" descr="Image result for 1960"/>
          <p:cNvPicPr>
            <a:picLocks noChangeAspect="1" noChangeArrowheads="1"/>
          </p:cNvPicPr>
          <p:nvPr/>
        </p:nvPicPr>
        <p:blipFill>
          <a:blip r:embed="rId4" cstate="print"/>
          <a:srcRect/>
          <a:stretch>
            <a:fillRect/>
          </a:stretch>
        </p:blipFill>
        <p:spPr bwMode="auto">
          <a:xfrm>
            <a:off x="7086600" y="4774557"/>
            <a:ext cx="2057400" cy="2083443"/>
          </a:xfrm>
          <a:prstGeom prst="rect">
            <a:avLst/>
          </a:prstGeom>
          <a:noFill/>
        </p:spPr>
      </p:pic>
      <p:pic>
        <p:nvPicPr>
          <p:cNvPr id="571398" name="Picture 6" descr="Image result for 1960 photo"/>
          <p:cNvPicPr>
            <a:picLocks noChangeAspect="1" noChangeArrowheads="1"/>
          </p:cNvPicPr>
          <p:nvPr/>
        </p:nvPicPr>
        <p:blipFill>
          <a:blip r:embed="rId5" cstate="print"/>
          <a:srcRect/>
          <a:stretch>
            <a:fillRect/>
          </a:stretch>
        </p:blipFill>
        <p:spPr bwMode="auto">
          <a:xfrm>
            <a:off x="2743200" y="2895600"/>
            <a:ext cx="2785533" cy="1566862"/>
          </a:xfrm>
          <a:prstGeom prst="rect">
            <a:avLst/>
          </a:prstGeom>
          <a:noFill/>
        </p:spPr>
      </p:pic>
      <p:pic>
        <p:nvPicPr>
          <p:cNvPr id="571396" name="Picture 4" descr="Image result for 1960 photo"/>
          <p:cNvPicPr>
            <a:picLocks noChangeAspect="1" noChangeArrowheads="1"/>
          </p:cNvPicPr>
          <p:nvPr/>
        </p:nvPicPr>
        <p:blipFill>
          <a:blip r:embed="rId6" cstate="print"/>
          <a:srcRect b="2273"/>
          <a:stretch>
            <a:fillRect/>
          </a:stretch>
        </p:blipFill>
        <p:spPr bwMode="auto">
          <a:xfrm>
            <a:off x="4286075" y="1524000"/>
            <a:ext cx="4857926" cy="3276600"/>
          </a:xfrm>
          <a:prstGeom prst="rect">
            <a:avLst/>
          </a:prstGeom>
          <a:noFill/>
        </p:spPr>
      </p:pic>
      <p:sp>
        <p:nvSpPr>
          <p:cNvPr id="2" name="Title 1"/>
          <p:cNvSpPr>
            <a:spLocks noGrp="1"/>
          </p:cNvSpPr>
          <p:nvPr>
            <p:ph type="title"/>
          </p:nvPr>
        </p:nvSpPr>
        <p:spPr/>
        <p:txBody>
          <a:bodyPr/>
          <a:lstStyle/>
          <a:p>
            <a:endParaRPr lang="en-US" dirty="0"/>
          </a:p>
        </p:txBody>
      </p:sp>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262</a:t>
            </a:fld>
            <a:endParaRPr lang="en-US" sz="2400" b="1" dirty="0"/>
          </a:p>
        </p:txBody>
      </p:sp>
      <p:pic>
        <p:nvPicPr>
          <p:cNvPr id="571394" name="Picture 2" descr="https://cdn.cellmobs.com/101001/images/58343f4ce4b002cef0ecd047/cikbxzqjti_101001.jpg"/>
          <p:cNvPicPr>
            <a:picLocks noChangeAspect="1" noChangeArrowheads="1"/>
          </p:cNvPicPr>
          <p:nvPr/>
        </p:nvPicPr>
        <p:blipFill>
          <a:blip r:embed="rId7" cstate="print"/>
          <a:srcRect/>
          <a:stretch>
            <a:fillRect/>
          </a:stretch>
        </p:blipFill>
        <p:spPr bwMode="auto">
          <a:xfrm>
            <a:off x="-1" y="1524000"/>
            <a:ext cx="4368799" cy="3276600"/>
          </a:xfrm>
          <a:prstGeom prst="rect">
            <a:avLst/>
          </a:prstGeom>
          <a:noFill/>
        </p:spPr>
      </p:pic>
      <p:sp>
        <p:nvSpPr>
          <p:cNvPr id="10" name="Rectangle 9"/>
          <p:cNvSpPr/>
          <p:nvPr/>
        </p:nvSpPr>
        <p:spPr>
          <a:xfrm>
            <a:off x="3456992" y="1378545"/>
            <a:ext cx="1588897" cy="923330"/>
          </a:xfrm>
          <a:prstGeom prst="rect">
            <a:avLst/>
          </a:prstGeom>
          <a:noFill/>
        </p:spPr>
        <p:txBody>
          <a:bodyPr wrap="none" lIns="91440" tIns="45720" rIns="91440" bIns="45720">
            <a:spAutoFit/>
          </a:bodyPr>
          <a:lstStyle/>
          <a:p>
            <a:pPr algn="ctr"/>
            <a:r>
              <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1960</a:t>
            </a:r>
          </a:p>
        </p:txBody>
      </p:sp>
      <p:pic>
        <p:nvPicPr>
          <p:cNvPr id="345090" name="Picture 2" descr="Image result for 1960"/>
          <p:cNvPicPr>
            <a:picLocks noChangeAspect="1" noChangeArrowheads="1"/>
          </p:cNvPicPr>
          <p:nvPr/>
        </p:nvPicPr>
        <p:blipFill>
          <a:blip r:embed="rId8" cstate="print"/>
          <a:srcRect/>
          <a:stretch>
            <a:fillRect/>
          </a:stretch>
        </p:blipFill>
        <p:spPr bwMode="auto">
          <a:xfrm>
            <a:off x="0" y="4803395"/>
            <a:ext cx="3429000" cy="2054605"/>
          </a:xfrm>
          <a:prstGeom prst="rect">
            <a:avLst/>
          </a:prstGeom>
          <a:noFill/>
        </p:spPr>
      </p:pic>
      <p:pic>
        <p:nvPicPr>
          <p:cNvPr id="345092" name="Picture 4" descr="Image result for 1960"/>
          <p:cNvPicPr>
            <a:picLocks noChangeAspect="1" noChangeArrowheads="1"/>
          </p:cNvPicPr>
          <p:nvPr/>
        </p:nvPicPr>
        <p:blipFill>
          <a:blip r:embed="rId9" cstate="print"/>
          <a:srcRect/>
          <a:stretch>
            <a:fillRect/>
          </a:stretch>
        </p:blipFill>
        <p:spPr bwMode="auto">
          <a:xfrm>
            <a:off x="3429000" y="4800600"/>
            <a:ext cx="3657599" cy="2057400"/>
          </a:xfrm>
          <a:prstGeom prst="rect">
            <a:avLst/>
          </a:prstGeom>
          <a:noFill/>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3283E5E6-5074-473C-90F7-B14AB980C6B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343042" name="Picture 2" descr="Image result for sticker shock"/>
          <p:cNvPicPr>
            <a:picLocks noChangeAspect="1" noChangeArrowheads="1"/>
          </p:cNvPicPr>
          <p:nvPr/>
        </p:nvPicPr>
        <p:blipFill>
          <a:blip r:embed="rId4" cstate="print"/>
          <a:srcRect b="11796"/>
          <a:stretch>
            <a:fillRect/>
          </a:stretch>
        </p:blipFill>
        <p:spPr bwMode="auto">
          <a:xfrm>
            <a:off x="10600" y="1473199"/>
            <a:ext cx="9133400" cy="5384801"/>
          </a:xfrm>
          <a:prstGeom prst="rect">
            <a:avLst/>
          </a:prstGeom>
          <a:noFill/>
        </p:spPr>
      </p:pic>
      <p:pic>
        <p:nvPicPr>
          <p:cNvPr id="15" name="Picture 14" descr="ADF.jpg"/>
          <p:cNvPicPr>
            <a:picLocks noChangeAspect="1"/>
          </p:cNvPicPr>
          <p:nvPr/>
        </p:nvPicPr>
        <p:blipFill>
          <a:blip r:embed="rId5" cstate="print"/>
          <a:srcRect l="31910" t="54286"/>
          <a:stretch>
            <a:fillRect/>
          </a:stretch>
        </p:blipFill>
        <p:spPr>
          <a:xfrm>
            <a:off x="152400" y="1752599"/>
            <a:ext cx="3276600" cy="3241867"/>
          </a:xfrm>
          <a:prstGeom prst="rect">
            <a:avLst/>
          </a:prstGeom>
          <a:ln w="228600" cap="sq" cmpd="thickThin">
            <a:solidFill>
              <a:srgbClr val="000000"/>
            </a:solidFill>
            <a:prstDash val="solid"/>
            <a:miter lim="800000"/>
          </a:ln>
          <a:effectLst>
            <a:innerShdw blurRad="76200">
              <a:srgbClr val="000000"/>
            </a:innerShdw>
          </a:effectLst>
        </p:spPr>
      </p:pic>
      <p:sp>
        <p:nvSpPr>
          <p:cNvPr id="8" name="Rectangle 7"/>
          <p:cNvSpPr/>
          <p:nvPr/>
        </p:nvSpPr>
        <p:spPr>
          <a:xfrm>
            <a:off x="230832" y="0"/>
            <a:ext cx="1601721"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263</a:t>
            </a:fld>
            <a:endParaRPr lang="en-US" sz="2400" b="1" dirty="0"/>
          </a:p>
        </p:txBody>
      </p:sp>
      <p:pic>
        <p:nvPicPr>
          <p:cNvPr id="7" name="Picture 4" descr="http://mysite.verizon.net/helen_woods/Educator/event2_details.aspx_files/h_logo.jpg"/>
          <p:cNvPicPr>
            <a:picLocks noChangeAspect="1" noChangeArrowheads="1"/>
          </p:cNvPicPr>
          <p:nvPr/>
        </p:nvPicPr>
        <p:blipFill>
          <a:blip r:embed="rId6"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Oval 15"/>
          <p:cNvSpPr/>
          <p:nvPr/>
        </p:nvSpPr>
        <p:spPr>
          <a:xfrm>
            <a:off x="2057400" y="2057400"/>
            <a:ext cx="1524000" cy="6858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2" descr="http://www.clker.com/cliparts/7/1/a/3/p/E/price-tag-md.png"/>
          <p:cNvPicPr>
            <a:picLocks noChangeAspect="1" noChangeArrowheads="1"/>
          </p:cNvPicPr>
          <p:nvPr/>
        </p:nvPicPr>
        <p:blipFill>
          <a:blip r:embed="rId7" cstate="print"/>
          <a:srcRect/>
          <a:stretch>
            <a:fillRect/>
          </a:stretch>
        </p:blipFill>
        <p:spPr bwMode="auto">
          <a:xfrm>
            <a:off x="6305550" y="3352800"/>
            <a:ext cx="2838450" cy="2400301"/>
          </a:xfrm>
          <a:prstGeom prst="rect">
            <a:avLst/>
          </a:prstGeom>
          <a:noFill/>
        </p:spPr>
      </p:pic>
      <p:sp>
        <p:nvSpPr>
          <p:cNvPr id="13" name="Rectangle 12"/>
          <p:cNvSpPr/>
          <p:nvPr/>
        </p:nvSpPr>
        <p:spPr>
          <a:xfrm rot="19524791">
            <a:off x="6773007" y="4125226"/>
            <a:ext cx="1906292" cy="830997"/>
          </a:xfrm>
          <a:prstGeom prst="rect">
            <a:avLst/>
          </a:prstGeom>
          <a:noFill/>
        </p:spPr>
        <p:txBody>
          <a:bodyPr wrap="none" lIns="91440" tIns="45720" rIns="91440" bIns="45720">
            <a:spAutoFit/>
          </a:bodyPr>
          <a:lstStyle/>
          <a:p>
            <a:pPr algn="ctr"/>
            <a:r>
              <a:rPr lang="en-US" sz="4800" b="1" cap="none" spc="0"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$7,300</a:t>
            </a:r>
          </a:p>
        </p:txBody>
      </p:sp>
      <p:sp>
        <p:nvSpPr>
          <p:cNvPr id="14" name="Rectangle 13"/>
          <p:cNvSpPr/>
          <p:nvPr/>
        </p:nvSpPr>
        <p:spPr>
          <a:xfrm>
            <a:off x="5791200" y="2667000"/>
            <a:ext cx="3139386"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a:ln/>
                <a:effectLst>
                  <a:outerShdw blurRad="19685" dist="12700" dir="5400000" algn="tl" rotWithShape="0">
                    <a:schemeClr val="accent1">
                      <a:satMod val="130000"/>
                      <a:alpha val="60000"/>
                    </a:schemeClr>
                  </a:outerShdw>
                  <a:reflection blurRad="10000" stA="55000" endPos="48000" dist="500" dir="5400000" sy="-100000" algn="bl" rotWithShape="0"/>
                </a:effectLst>
              </a:rPr>
              <a:t>Today’s $</a:t>
            </a:r>
          </a:p>
        </p:txBody>
      </p:sp>
      <p:sp>
        <p:nvSpPr>
          <p:cNvPr id="18" name="Rectangle 17"/>
          <p:cNvSpPr/>
          <p:nvPr/>
        </p:nvSpPr>
        <p:spPr>
          <a:xfrm>
            <a:off x="0" y="5029200"/>
            <a:ext cx="930063" cy="923330"/>
          </a:xfrm>
          <a:prstGeom prst="rect">
            <a:avLst/>
          </a:prstGeom>
          <a:noFill/>
        </p:spPr>
        <p:txBody>
          <a:bodyPr wrap="none" lIns="91440" tIns="45720" rIns="91440" bIns="45720">
            <a:spAutoFit/>
          </a:bodyPr>
          <a:lstStyle/>
          <a:p>
            <a:pPr algn="ctr"/>
            <a:r>
              <a:rPr lang="en-US" sz="54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1X</a:t>
            </a:r>
          </a:p>
        </p:txBody>
      </p:sp>
      <p:pic>
        <p:nvPicPr>
          <p:cNvPr id="343044" name="Picture 4" descr="Image result for 1960"/>
          <p:cNvPicPr>
            <a:picLocks noChangeAspect="1" noChangeArrowheads="1"/>
          </p:cNvPicPr>
          <p:nvPr/>
        </p:nvPicPr>
        <p:blipFill>
          <a:blip r:embed="rId8" cstate="print"/>
          <a:srcRect/>
          <a:stretch>
            <a:fillRect/>
          </a:stretch>
        </p:blipFill>
        <p:spPr bwMode="auto">
          <a:xfrm>
            <a:off x="3810000" y="2667000"/>
            <a:ext cx="5283197" cy="2073779"/>
          </a:xfrm>
          <a:prstGeom prst="rect">
            <a:avLst/>
          </a:prstGeom>
          <a:noFill/>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43044"/>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43042"/>
                                        </p:tgtEl>
                                        <p:attrNameLst>
                                          <p:attrName>style.visibility</p:attrName>
                                        </p:attrNameLst>
                                      </p:cBhvr>
                                      <p:to>
                                        <p:strVal val="visible"/>
                                      </p:to>
                                    </p:set>
                                    <p:animEffect transition="in" filter="fade">
                                      <p:cBhvr>
                                        <p:cTn id="10" dur="2000"/>
                                        <p:tgtEl>
                                          <p:spTgt spid="3430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0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963F8AEC-524F-4F94-8F22-9687CF43633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2050" name="Picture 2" descr="https://5kidswdisabilities.files.wordpress.com/2015/04/o-waiting-in-line-air-jordans-facebook.jpg"/>
          <p:cNvPicPr>
            <a:picLocks noChangeAspect="1" noChangeArrowheads="1"/>
          </p:cNvPicPr>
          <p:nvPr/>
        </p:nvPicPr>
        <p:blipFill>
          <a:blip r:embed="rId4" cstate="print"/>
          <a:srcRect/>
          <a:stretch>
            <a:fillRect/>
          </a:stretch>
        </p:blipFill>
        <p:spPr bwMode="auto">
          <a:xfrm>
            <a:off x="0" y="1524000"/>
            <a:ext cx="9144000" cy="5334000"/>
          </a:xfrm>
          <a:prstGeom prst="rect">
            <a:avLst/>
          </a:prstGeom>
          <a:noFill/>
        </p:spPr>
      </p:pic>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6122622"/>
            <a:ext cx="2057400" cy="735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230832" y="0"/>
            <a:ext cx="1601721"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264</a:t>
            </a:fld>
            <a:endParaRPr lang="en-US" sz="2400" b="1" dirty="0"/>
          </a:p>
        </p:txBody>
      </p:sp>
      <p:pic>
        <p:nvPicPr>
          <p:cNvPr id="10" name="Picture 9" descr="mandate.jpg"/>
          <p:cNvPicPr>
            <a:picLocks noChangeAspect="1"/>
          </p:cNvPicPr>
          <p:nvPr/>
        </p:nvPicPr>
        <p:blipFill>
          <a:blip r:embed="rId6" cstate="print"/>
          <a:stretch>
            <a:fillRect/>
          </a:stretch>
        </p:blipFill>
        <p:spPr>
          <a:xfrm>
            <a:off x="0" y="3352800"/>
            <a:ext cx="2895600" cy="171323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5029200" y="1676400"/>
            <a:ext cx="3810000" cy="830997"/>
          </a:xfrm>
          <a:prstGeom prst="rect">
            <a:avLst/>
          </a:prstGeom>
          <a:noFill/>
        </p:spPr>
        <p:txBody>
          <a:bodyPr wrap="square" rtlCol="0">
            <a:spAutoFit/>
          </a:bodyPr>
          <a:lstStyle/>
          <a:p>
            <a:r>
              <a:rPr lang="en-US" sz="2400" dirty="0">
                <a:effectLst>
                  <a:outerShdw blurRad="38100" dist="38100" dir="2700000" algn="tl">
                    <a:srgbClr val="000000">
                      <a:alpha val="43137"/>
                    </a:srgbClr>
                  </a:outerShdw>
                </a:effectLst>
              </a:rPr>
              <a:t>143,000 GA aircraft routinely fly in ADS-B Rule Airspace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0"/>
                                        </p:tgtEl>
                                      </p:cBhvr>
                                    </p:animEffect>
                                    <p:animScale>
                                      <p:cBhvr>
                                        <p:cTn id="11"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AB40012A-1F6E-4F89-AC5B-49B60CD7E2D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8" name="Rectangle 7"/>
          <p:cNvSpPr/>
          <p:nvPr/>
        </p:nvSpPr>
        <p:spPr>
          <a:xfrm>
            <a:off x="230832" y="0"/>
            <a:ext cx="1601721"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265</a:t>
            </a:fld>
            <a:endParaRPr lang="en-US" sz="2400" b="1" dirty="0"/>
          </a:p>
        </p:txBody>
      </p:sp>
      <p:pic>
        <p:nvPicPr>
          <p:cNvPr id="2050" name="Picture 2" descr="Equip ADS-B Banner with yellow aircraaft in hanger"/>
          <p:cNvPicPr>
            <a:picLocks noChangeAspect="1" noChangeArrowheads="1"/>
          </p:cNvPicPr>
          <p:nvPr/>
        </p:nvPicPr>
        <p:blipFill>
          <a:blip r:embed="rId4" cstate="print"/>
          <a:srcRect/>
          <a:stretch>
            <a:fillRect/>
          </a:stretch>
        </p:blipFill>
        <p:spPr bwMode="auto">
          <a:xfrm>
            <a:off x="0" y="1528451"/>
            <a:ext cx="9144000" cy="5329549"/>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73" name="Freeform: Shape 72">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1630437" y="2300932"/>
            <a:ext cx="331406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098" name="Picture 2" descr="Related image">
            <a:extLst>
              <a:ext uri="{FF2B5EF4-FFF2-40B4-BE49-F238E27FC236}">
                <a16:creationId xmlns:a16="http://schemas.microsoft.com/office/drawing/2014/main" id="{BDCC7611-9878-4176-AF32-4A3F8AF5AD5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726" r="3" b="5494"/>
          <a:stretch/>
        </p:blipFill>
        <p:spPr bwMode="auto">
          <a:xfrm>
            <a:off x="1765933" y="544297"/>
            <a:ext cx="5821443" cy="5343065"/>
          </a:xfrm>
          <a:custGeom>
            <a:avLst/>
            <a:gdLst>
              <a:gd name="connsiteX0" fmla="*/ 3025687 w 7761924"/>
              <a:gd name="connsiteY0" fmla="*/ 76 h 5343065"/>
              <a:gd name="connsiteX1" fmla="*/ 3372722 w 7761924"/>
              <a:gd name="connsiteY1" fmla="*/ 16088 h 5343065"/>
              <a:gd name="connsiteX2" fmla="*/ 7761924 w 7761924"/>
              <a:gd name="connsiteY2" fmla="*/ 3316816 h 5343065"/>
              <a:gd name="connsiteX3" fmla="*/ 3701109 w 7761924"/>
              <a:gd name="connsiteY3" fmla="*/ 5320611 h 5343065"/>
              <a:gd name="connsiteX4" fmla="*/ 36290 w 7761924"/>
              <a:gd name="connsiteY4" fmla="*/ 2696959 h 5343065"/>
              <a:gd name="connsiteX5" fmla="*/ 3025687 w 7761924"/>
              <a:gd name="connsiteY5" fmla="*/ 76 h 534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89420F3-20A0-433F-80FC-430DEDB4EDDB}"/>
              </a:ext>
            </a:extLst>
          </p:cNvPr>
          <p:cNvSpPr>
            <a:spLocks noGrp="1"/>
          </p:cNvSpPr>
          <p:nvPr>
            <p:ph type="sldNum" sz="quarter" idx="12"/>
          </p:nvPr>
        </p:nvSpPr>
        <p:spPr>
          <a:xfrm>
            <a:off x="6457950" y="6387172"/>
            <a:ext cx="2057400" cy="365125"/>
          </a:xfrm>
        </p:spPr>
        <p:txBody>
          <a:bodyPr vert="horz" lIns="91440" tIns="45720" rIns="91440" bIns="45720" rtlCol="0" anchor="ctr">
            <a:normAutofit/>
          </a:bodyPr>
          <a:lstStyle/>
          <a:p>
            <a:pPr>
              <a:spcAft>
                <a:spcPts val="600"/>
              </a:spcAft>
            </a:pPr>
            <a:fld id="{8CCC93C7-37EB-4A4E-85FC-B3A37BFCB519}" type="slidenum">
              <a:rPr lang="en-US" smtClean="0"/>
              <a:pPr>
                <a:spcAft>
                  <a:spcPts val="600"/>
                </a:spcAft>
              </a:pPr>
              <a:t>266</a:t>
            </a:fld>
            <a:endParaRPr lang="en-US"/>
          </a:p>
        </p:txBody>
      </p:sp>
    </p:spTree>
    <p:extLst>
      <p:ext uri="{BB962C8B-B14F-4D97-AF65-F5344CB8AC3E}">
        <p14:creationId xmlns:p14="http://schemas.microsoft.com/office/powerpoint/2010/main" val="219346153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12B4F834-663D-4873-BBA4-A3A6BA6B889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13" name="Picture 12" descr="unnamed.png"/>
          <p:cNvPicPr>
            <a:picLocks noChangeAspect="1"/>
          </p:cNvPicPr>
          <p:nvPr/>
        </p:nvPicPr>
        <p:blipFill>
          <a:blip r:embed="rId4" cstate="print"/>
          <a:stretch>
            <a:fillRect/>
          </a:stretch>
        </p:blipFill>
        <p:spPr>
          <a:xfrm>
            <a:off x="0" y="1536192"/>
            <a:ext cx="9144000" cy="5321808"/>
          </a:xfrm>
          <a:prstGeom prst="rect">
            <a:avLst/>
          </a:prstGeom>
        </p:spPr>
      </p:pic>
      <p:sp>
        <p:nvSpPr>
          <p:cNvPr id="8" name="Rectangle 7"/>
          <p:cNvSpPr/>
          <p:nvPr/>
        </p:nvSpPr>
        <p:spPr>
          <a:xfrm>
            <a:off x="230832" y="0"/>
            <a:ext cx="1601721"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ADS-B</a:t>
            </a:r>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Slide Number Placeholder 8"/>
          <p:cNvSpPr>
            <a:spLocks noGrp="1"/>
          </p:cNvSpPr>
          <p:nvPr>
            <p:ph type="sldNum" sz="quarter" idx="12"/>
          </p:nvPr>
        </p:nvSpPr>
        <p:spPr/>
        <p:txBody>
          <a:bodyPr/>
          <a:lstStyle/>
          <a:p>
            <a:fld id="{8CCC93C7-37EB-4A4E-85FC-B3A37BFCB519}" type="slidenum">
              <a:rPr lang="en-US" sz="2400" b="1" smtClean="0">
                <a:solidFill>
                  <a:srgbClr val="FFFF00"/>
                </a:solidFill>
              </a:rPr>
              <a:pPr/>
              <a:t>267</a:t>
            </a:fld>
            <a:endParaRPr lang="en-US" sz="2400" b="1" dirty="0">
              <a:solidFill>
                <a:srgbClr val="FFFF00"/>
              </a:solidFill>
            </a:endParaRPr>
          </a:p>
        </p:txBody>
      </p:sp>
      <p:sp>
        <p:nvSpPr>
          <p:cNvPr id="13314" name="AutoShape 2" descr="Displaying ADS-B-consult.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316" name="AutoShape 4" descr="Displaying ADS-B-consult.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318" name="AutoShape 6" descr="Displaying ADS-B-consult.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A4F322BD-FE23-49E4-9371-390ADD9E41A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2050" name="Picture 2" descr="http://bolgar.biz/images/stories/moneysape.jpg"/>
          <p:cNvPicPr>
            <a:picLocks noChangeAspect="1" noChangeArrowheads="1"/>
          </p:cNvPicPr>
          <p:nvPr/>
        </p:nvPicPr>
        <p:blipFill>
          <a:blip r:embed="rId4" cstate="print"/>
          <a:srcRect/>
          <a:stretch>
            <a:fillRect/>
          </a:stretch>
        </p:blipFill>
        <p:spPr bwMode="auto">
          <a:xfrm>
            <a:off x="0" y="1523999"/>
            <a:ext cx="5334000" cy="5334001"/>
          </a:xfrm>
          <a:prstGeom prst="rect">
            <a:avLst/>
          </a:prstGeom>
          <a:noFill/>
          <a:effectLst>
            <a:softEdge rad="635000"/>
          </a:effectLst>
        </p:spPr>
      </p:pic>
      <p:pic>
        <p:nvPicPr>
          <p:cNvPr id="6146" name="Picture 2" descr="http://www.musingmonika.com/wp-content/uploads/2013/04/adamtglass-com.jpg"/>
          <p:cNvPicPr>
            <a:picLocks noChangeAspect="1" noChangeArrowheads="1"/>
          </p:cNvPicPr>
          <p:nvPr/>
        </p:nvPicPr>
        <p:blipFill>
          <a:blip r:embed="rId5" cstate="print"/>
          <a:srcRect l="13846" t="13189" r="9231" b="8681"/>
          <a:stretch>
            <a:fillRect/>
          </a:stretch>
        </p:blipFill>
        <p:spPr bwMode="auto">
          <a:xfrm>
            <a:off x="5164961" y="2286000"/>
            <a:ext cx="3979039" cy="4297362"/>
          </a:xfrm>
          <a:prstGeom prst="rect">
            <a:avLst/>
          </a:prstGeom>
          <a:noFill/>
        </p:spPr>
      </p:pic>
      <p:sp>
        <p:nvSpPr>
          <p:cNvPr id="2" name="Title 1"/>
          <p:cNvSpPr>
            <a:spLocks noGrp="1"/>
          </p:cNvSpPr>
          <p:nvPr>
            <p:ph type="title"/>
          </p:nvPr>
        </p:nvSpPr>
        <p:spPr/>
        <p:txBody>
          <a:bodyPr/>
          <a:lstStyle/>
          <a:p>
            <a:endParaRPr lang="en-US" dirty="0"/>
          </a:p>
        </p:txBody>
      </p:sp>
      <p:sp>
        <p:nvSpPr>
          <p:cNvPr id="5" name="Content Placeholder 4"/>
          <p:cNvSpPr>
            <a:spLocks noGrp="1"/>
          </p:cNvSpPr>
          <p:nvPr>
            <p:ph idx="1"/>
          </p:nvPr>
        </p:nvSpPr>
        <p:spPr>
          <a:xfrm>
            <a:off x="4286250" y="1332485"/>
            <a:ext cx="4533900" cy="4525963"/>
          </a:xfrm>
        </p:spPr>
        <p:txBody>
          <a:bodyPr>
            <a:normAutofit/>
          </a:bodyPr>
          <a:lstStyle/>
          <a:p>
            <a:pPr>
              <a:buNone/>
            </a:pPr>
            <a:r>
              <a:rPr lang="en-US" sz="8000" b="1" dirty="0">
                <a:effectLst>
                  <a:outerShdw blurRad="38100" dist="38100" dir="2700000" algn="tl">
                    <a:srgbClr val="000000">
                      <a:alpha val="43137"/>
                    </a:srgbClr>
                  </a:outerShdw>
                </a:effectLst>
              </a:rPr>
              <a:t>Questions</a:t>
            </a:r>
          </a:p>
        </p:txBody>
      </p:sp>
      <p:pic>
        <p:nvPicPr>
          <p:cNvPr id="7" name="Picture 4" descr="http://mysite.verizon.net/helen_woods/Educator/event2_details.aspx_files/h_logo.jpg"/>
          <p:cNvPicPr>
            <a:picLocks noChangeAspect="1" noChangeArrowheads="1"/>
          </p:cNvPicPr>
          <p:nvPr/>
        </p:nvPicPr>
        <p:blipFill>
          <a:blip r:embed="rId6"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268</a:t>
            </a:fld>
            <a:endParaRPr lang="en-US" sz="2400" b="1"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C1D6345C-387D-4A96-B6D0-EBE3617035B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230832" y="0"/>
            <a:ext cx="1601721"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269</a:t>
            </a:fld>
            <a:endParaRPr lang="en-US" sz="2400" b="1" dirty="0"/>
          </a:p>
        </p:txBody>
      </p:sp>
    </p:spTree>
  </p:cSld>
  <p:clrMapOvr>
    <a:masterClrMapping/>
  </p:clrMapOvr>
  <p:transition>
    <p:dissolv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Content Placeholder 4" descr="TRACON.jpg">
            <a:extLst>
              <a:ext uri="{FF2B5EF4-FFF2-40B4-BE49-F238E27FC236}">
                <a16:creationId xmlns:a16="http://schemas.microsoft.com/office/drawing/2014/main" id="{20916392-55B8-4B7F-BA85-08F89D2116E4}"/>
              </a:ext>
            </a:extLst>
          </p:cNvPr>
          <p:cNvPicPr>
            <a:picLocks noChangeAspect="1"/>
          </p:cNvPicPr>
          <p:nvPr/>
        </p:nvPicPr>
        <p:blipFill rotWithShape="1">
          <a:blip r:embed="rId2" cstate="print"/>
          <a:srcRect l="9198" r="1801" b="-1"/>
          <a:stretch/>
        </p:blipFill>
        <p:spPr>
          <a:xfrm>
            <a:off x="-1" y="10"/>
            <a:ext cx="9144000" cy="6857990"/>
          </a:xfrm>
          <a:prstGeom prst="rect">
            <a:avLst/>
          </a:prstGeom>
        </p:spPr>
      </p:pic>
      <p:sp>
        <p:nvSpPr>
          <p:cNvPr id="1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a:extLst>
              <a:ext uri="{FF2B5EF4-FFF2-40B4-BE49-F238E27FC236}">
                <a16:creationId xmlns:a16="http://schemas.microsoft.com/office/drawing/2014/main" id="{8071E424-846B-442E-A055-7B4405A3E8E8}"/>
              </a:ext>
            </a:extLst>
          </p:cNvPr>
          <p:cNvSpPr>
            <a:spLocks noGrp="1"/>
          </p:cNvSpPr>
          <p:nvPr>
            <p:ph type="title"/>
          </p:nvPr>
        </p:nvSpPr>
        <p:spPr>
          <a:xfrm>
            <a:off x="164697" y="4535374"/>
            <a:ext cx="3962399" cy="1007066"/>
          </a:xfrm>
        </p:spPr>
        <p:txBody>
          <a:bodyPr vert="horz" lIns="91440" tIns="45720" rIns="91440" bIns="45720" rtlCol="0">
            <a:noAutofit/>
          </a:bodyPr>
          <a:lstStyle/>
          <a:p>
            <a:pPr>
              <a:lnSpc>
                <a:spcPct val="90000"/>
              </a:lnSpc>
            </a:pPr>
            <a:r>
              <a:rPr lang="en-US" sz="2800" b="1" dirty="0"/>
              <a:t>ADS-B is now operational at all airports, Terminal Radar Approach Control Facilities, which handle busy airspace around airports, and </a:t>
            </a:r>
            <a:r>
              <a:rPr lang="en-US" sz="2800" b="1" dirty="0" err="1"/>
              <a:t>en</a:t>
            </a:r>
            <a:r>
              <a:rPr lang="en-US" sz="2800" b="1" dirty="0"/>
              <a:t> route facilities, which handle high altitude traffic</a:t>
            </a:r>
            <a:endParaRPr lang="en-US" sz="2800" b="1" dirty="0">
              <a:effectLst>
                <a:outerShdw blurRad="38100" dist="38100" dir="2700000" algn="tl">
                  <a:srgbClr val="000000">
                    <a:alpha val="43137"/>
                  </a:srgbClr>
                </a:outerShdw>
              </a:effectLst>
            </a:endParaRPr>
          </a:p>
        </p:txBody>
      </p:sp>
      <p:cxnSp>
        <p:nvCxnSpPr>
          <p:cNvPr id="21" name="Straight Connector 2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0A3E3F5-6FF3-4A99-8F2B-8277A2546B1C}"/>
              </a:ext>
            </a:extLst>
          </p:cNvPr>
          <p:cNvSpPr/>
          <p:nvPr/>
        </p:nvSpPr>
        <p:spPr>
          <a:xfrm>
            <a:off x="1600200" y="765681"/>
            <a:ext cx="3501280"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O</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ct 8, 2019</a:t>
            </a:r>
          </a:p>
        </p:txBody>
      </p:sp>
    </p:spTree>
    <p:extLst>
      <p:ext uri="{BB962C8B-B14F-4D97-AF65-F5344CB8AC3E}">
        <p14:creationId xmlns:p14="http://schemas.microsoft.com/office/powerpoint/2010/main" val="3269004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Content Placeholder 4" descr="TRACON.jpg">
            <a:extLst>
              <a:ext uri="{FF2B5EF4-FFF2-40B4-BE49-F238E27FC236}">
                <a16:creationId xmlns:a16="http://schemas.microsoft.com/office/drawing/2014/main" id="{20916392-55B8-4B7F-BA85-08F89D2116E4}"/>
              </a:ext>
            </a:extLst>
          </p:cNvPr>
          <p:cNvPicPr>
            <a:picLocks noChangeAspect="1"/>
          </p:cNvPicPr>
          <p:nvPr/>
        </p:nvPicPr>
        <p:blipFill rotWithShape="1">
          <a:blip r:embed="rId2" cstate="print"/>
          <a:srcRect l="9198" r="1801" b="-1"/>
          <a:stretch/>
        </p:blipFill>
        <p:spPr>
          <a:xfrm>
            <a:off x="-1" y="10"/>
            <a:ext cx="9144000" cy="6857990"/>
          </a:xfrm>
          <a:prstGeom prst="rect">
            <a:avLst/>
          </a:prstGeom>
        </p:spPr>
      </p:pic>
      <p:sp>
        <p:nvSpPr>
          <p:cNvPr id="22"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882442" y="2714171"/>
            <a:ext cx="4261558" cy="415011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3" name="TextBox 2">
            <a:extLst>
              <a:ext uri="{FF2B5EF4-FFF2-40B4-BE49-F238E27FC236}">
                <a16:creationId xmlns:a16="http://schemas.microsoft.com/office/drawing/2014/main" id="{3900D30B-1DC3-4786-B021-063D7C458AB5}"/>
              </a:ext>
            </a:extLst>
          </p:cNvPr>
          <p:cNvSpPr txBox="1"/>
          <p:nvPr/>
        </p:nvSpPr>
        <p:spPr>
          <a:xfrm>
            <a:off x="5306708" y="3734093"/>
            <a:ext cx="3709553" cy="1375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000" b="1" kern="1200" dirty="0">
                <a:solidFill>
                  <a:schemeClr val="tx1"/>
                </a:solidFill>
                <a:latin typeface="+mj-lt"/>
                <a:ea typeface="+mj-ea"/>
                <a:cs typeface="+mj-cs"/>
              </a:rPr>
              <a:t>ADS-B is the preferred source of surveillance</a:t>
            </a:r>
            <a:endParaRPr lang="en-US" sz="3000" kern="1200" dirty="0">
              <a:solidFill>
                <a:schemeClr val="tx1"/>
              </a:solidFill>
              <a:latin typeface="+mj-lt"/>
              <a:ea typeface="+mj-ea"/>
              <a:cs typeface="+mj-cs"/>
            </a:endParaRPr>
          </a:p>
        </p:txBody>
      </p:sp>
      <p:cxnSp>
        <p:nvCxnSpPr>
          <p:cNvPr id="21" name="Straight Connector 2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10703" y="515421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018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461BF-DD3F-47E7-8BAE-818694B2361E}"/>
              </a:ext>
            </a:extLst>
          </p:cNvPr>
          <p:cNvSpPr>
            <a:spLocks noGrp="1"/>
          </p:cNvSpPr>
          <p:nvPr>
            <p:ph type="title"/>
          </p:nvPr>
        </p:nvSpPr>
        <p:spPr>
          <a:xfrm>
            <a:off x="457200" y="274638"/>
            <a:ext cx="8229600" cy="1143000"/>
          </a:xfrm>
        </p:spPr>
        <p:txBody>
          <a:bodyPr/>
          <a:lstStyle/>
          <a:p>
            <a:r>
              <a:rPr lang="en-US" b="1">
                <a:effectLst>
                  <a:outerShdw blurRad="38100" dist="38100" dir="2700000" algn="tl">
                    <a:srgbClr val="000000">
                      <a:alpha val="43137"/>
                    </a:srgbClr>
                  </a:outerShdw>
                </a:effectLst>
              </a:rPr>
              <a:t>RADAR’s Future after 2020</a:t>
            </a:r>
            <a:endParaRPr lang="en-US"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94611EC-DC16-4124-BB74-BDFC09C70810}"/>
              </a:ext>
            </a:extLst>
          </p:cNvPr>
          <p:cNvSpPr>
            <a:spLocks noGrp="1"/>
          </p:cNvSpPr>
          <p:nvPr>
            <p:ph idx="1"/>
          </p:nvPr>
        </p:nvSpPr>
        <p:spPr>
          <a:xfrm>
            <a:off x="457200" y="1600200"/>
            <a:ext cx="8229600" cy="4525963"/>
          </a:xfrm>
        </p:spPr>
        <p:txBody>
          <a:bodyPr/>
          <a:lstStyle/>
          <a:p>
            <a:endParaRPr lang="en-US"/>
          </a:p>
        </p:txBody>
      </p:sp>
      <p:sp>
        <p:nvSpPr>
          <p:cNvPr id="4" name="Slide Number Placeholder 3">
            <a:extLst>
              <a:ext uri="{FF2B5EF4-FFF2-40B4-BE49-F238E27FC236}">
                <a16:creationId xmlns:a16="http://schemas.microsoft.com/office/drawing/2014/main" id="{C991644A-62EB-4E63-A612-8ED367268D86}"/>
              </a:ext>
            </a:extLst>
          </p:cNvPr>
          <p:cNvSpPr>
            <a:spLocks noGrp="1"/>
          </p:cNvSpPr>
          <p:nvPr>
            <p:ph type="sldNum" sz="quarter" idx="12"/>
          </p:nvPr>
        </p:nvSpPr>
        <p:spPr>
          <a:xfrm>
            <a:off x="6553200" y="6356350"/>
            <a:ext cx="2133600" cy="365125"/>
          </a:xfrm>
        </p:spPr>
        <p:txBody>
          <a:bodyPr/>
          <a:lstStyle/>
          <a:p>
            <a:fld id="{8CCC93C7-37EB-4A4E-85FC-B3A37BFCB519}" type="slidenum">
              <a:rPr lang="en-US" smtClean="0"/>
              <a:pPr/>
              <a:t>29</a:t>
            </a:fld>
            <a:endParaRPr lang="en-US" dirty="0"/>
          </a:p>
        </p:txBody>
      </p:sp>
      <p:pic>
        <p:nvPicPr>
          <p:cNvPr id="1028" name="Picture 4" descr="Image result for the future">
            <a:extLst>
              <a:ext uri="{FF2B5EF4-FFF2-40B4-BE49-F238E27FC236}">
                <a16:creationId xmlns:a16="http://schemas.microsoft.com/office/drawing/2014/main" id="{EAE4DB1D-BE18-43C2-B523-9514E9ED1C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238"/>
          <a:stretch/>
        </p:blipFill>
        <p:spPr bwMode="auto">
          <a:xfrm>
            <a:off x="0" y="1524000"/>
            <a:ext cx="6019800" cy="5333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rs399.pbsrc.com/albums/pp71/Honcho94545/radar-o.gif~c200">
            <a:extLst>
              <a:ext uri="{FF2B5EF4-FFF2-40B4-BE49-F238E27FC236}">
                <a16:creationId xmlns:a16="http://schemas.microsoft.com/office/drawing/2014/main" id="{712C5EE4-7404-489B-B972-4E39E70758D7}"/>
              </a:ext>
            </a:extLst>
          </p:cNvPr>
          <p:cNvPicPr>
            <a:picLocks noChangeAspect="1" noChangeArrowheads="1" noCrop="1"/>
          </p:cNvPicPr>
          <p:nvPr/>
        </p:nvPicPr>
        <p:blipFill>
          <a:blip r:embed="rId3" cstate="print"/>
          <a:srcRect/>
          <a:stretch>
            <a:fillRect/>
          </a:stretch>
        </p:blipFill>
        <p:spPr bwMode="auto">
          <a:xfrm>
            <a:off x="3810000" y="1524000"/>
            <a:ext cx="5334000" cy="5334000"/>
          </a:xfrm>
          <a:prstGeom prst="rect">
            <a:avLst/>
          </a:prstGeom>
          <a:noFill/>
        </p:spPr>
      </p:pic>
      <p:pic>
        <p:nvPicPr>
          <p:cNvPr id="9" name="Picture 2" descr="Image result for puzzle transparent">
            <a:extLst>
              <a:ext uri="{FF2B5EF4-FFF2-40B4-BE49-F238E27FC236}">
                <a16:creationId xmlns:a16="http://schemas.microsoft.com/office/drawing/2014/main" id="{16A27714-AC55-48A0-9CE6-D4536D4A2C04}"/>
              </a:ext>
            </a:extLst>
          </p:cNvPr>
          <p:cNvPicPr>
            <a:picLocks noChangeAspect="1" noChangeArrowheads="1"/>
          </p:cNvPicPr>
          <p:nvPr/>
        </p:nvPicPr>
        <p:blipFill>
          <a:blip r:embed="rId4" cstate="print"/>
          <a:srcRect/>
          <a:stretch>
            <a:fillRect/>
          </a:stretch>
        </p:blipFill>
        <p:spPr bwMode="auto">
          <a:xfrm>
            <a:off x="150067" y="274638"/>
            <a:ext cx="1828800" cy="1828800"/>
          </a:xfrm>
          <a:prstGeom prst="rect">
            <a:avLst/>
          </a:prstGeom>
          <a:noFill/>
        </p:spPr>
      </p:pic>
      <p:pic>
        <p:nvPicPr>
          <p:cNvPr id="10" name="Picture 4" descr="http://mysite.verizon.net/helen_woods/Educator/event2_details.aspx_files/h_logo.jpg">
            <a:extLst>
              <a:ext uri="{FF2B5EF4-FFF2-40B4-BE49-F238E27FC236}">
                <a16:creationId xmlns:a16="http://schemas.microsoft.com/office/drawing/2014/main" id="{06106F72-AF2C-411D-9045-1994CF761286}"/>
              </a:ext>
            </a:extLst>
          </p:cNvPr>
          <p:cNvPicPr>
            <a:picLocks noChangeAspect="1" noChangeArrowheads="1"/>
          </p:cNvPicPr>
          <p:nvPr/>
        </p:nvPicPr>
        <p:blipFill>
          <a:blip r:embed="rId5" cstate="print"/>
          <a:srcRect/>
          <a:stretch>
            <a:fillRect/>
          </a:stretch>
        </p:blipFill>
        <p:spPr bwMode="auto">
          <a:xfrm>
            <a:off x="0" y="6313275"/>
            <a:ext cx="1524000" cy="544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84188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DFABF92C-6CC1-45CE-831F-16E16C4117F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2054" name="Picture 6" descr="Image result for airlines 1936"/>
          <p:cNvPicPr>
            <a:picLocks noChangeAspect="1" noChangeArrowheads="1"/>
          </p:cNvPicPr>
          <p:nvPr/>
        </p:nvPicPr>
        <p:blipFill>
          <a:blip r:embed="rId4" cstate="print"/>
          <a:srcRect/>
          <a:stretch>
            <a:fillRect/>
          </a:stretch>
        </p:blipFill>
        <p:spPr bwMode="auto">
          <a:xfrm>
            <a:off x="1" y="3897210"/>
            <a:ext cx="4302966" cy="2960790"/>
          </a:xfrm>
          <a:prstGeom prst="rect">
            <a:avLst/>
          </a:prstGeom>
          <a:noFill/>
        </p:spPr>
      </p:pic>
      <p:sp>
        <p:nvSpPr>
          <p:cNvPr id="2" name="Title 1"/>
          <p:cNvSpPr>
            <a:spLocks noGrp="1"/>
          </p:cNvSpPr>
          <p:nvPr>
            <p:ph type="title"/>
          </p:nvPr>
        </p:nvSpPr>
        <p:spPr/>
        <p:txBody>
          <a:bodyPr/>
          <a:lstStyle/>
          <a:p>
            <a:endParaRPr lang="en-US" dirty="0"/>
          </a:p>
        </p:txBody>
      </p:sp>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3</a:t>
            </a:fld>
            <a:endParaRPr lang="en-US" sz="2400" b="1" dirty="0"/>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6422220"/>
            <a:ext cx="1219200" cy="4357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8" name="Picture 4" descr="Related image">
            <a:extLst>
              <a:ext uri="{FF2B5EF4-FFF2-40B4-BE49-F238E27FC236}">
                <a16:creationId xmlns:a16="http://schemas.microsoft.com/office/drawing/2014/main" id="{B143FD51-6572-4567-AF13-4973BD9775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2966" y="3094591"/>
            <a:ext cx="4841034" cy="37634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connie twa">
            <a:extLst>
              <a:ext uri="{FF2B5EF4-FFF2-40B4-BE49-F238E27FC236}">
                <a16:creationId xmlns:a16="http://schemas.microsoft.com/office/drawing/2014/main" id="{3BE7818B-7410-4246-AA8C-70C991F3FB3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242" b="22917"/>
          <a:stretch/>
        </p:blipFill>
        <p:spPr bwMode="auto">
          <a:xfrm>
            <a:off x="0" y="1475076"/>
            <a:ext cx="9144000" cy="2408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heel spokes="1"/>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A3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F32A17-B388-4A34-AC8D-9311824C4764}"/>
              </a:ext>
            </a:extLst>
          </p:cNvPr>
          <p:cNvSpPr>
            <a:spLocks noGrp="1"/>
          </p:cNvSpPr>
          <p:nvPr>
            <p:ph type="title"/>
          </p:nvPr>
        </p:nvSpPr>
        <p:spPr>
          <a:xfrm>
            <a:off x="6553200" y="1752600"/>
            <a:ext cx="2438400" cy="3660648"/>
          </a:xfrm>
        </p:spPr>
        <p:txBody>
          <a:bodyPr vert="horz" lIns="91440" tIns="45720" rIns="91440" bIns="45720" rtlCol="0" anchor="ctr">
            <a:normAutofit fontScale="90000"/>
          </a:bodyPr>
          <a:lstStyle/>
          <a:p>
            <a:pPr algn="l">
              <a:lnSpc>
                <a:spcPct val="90000"/>
              </a:lnSpc>
            </a:pPr>
            <a:br>
              <a:rPr lang="en-US" sz="3100" b="1" dirty="0">
                <a:solidFill>
                  <a:srgbClr val="FFFFFF"/>
                </a:solidFill>
                <a:effectLst>
                  <a:outerShdw blurRad="38100" dist="38100" dir="2700000" algn="tl">
                    <a:srgbClr val="000000">
                      <a:alpha val="43137"/>
                    </a:srgbClr>
                  </a:outerShdw>
                </a:effectLst>
              </a:rPr>
            </a:br>
            <a:br>
              <a:rPr lang="en-US" sz="3100" b="1" dirty="0">
                <a:solidFill>
                  <a:srgbClr val="FFFFFF"/>
                </a:solidFill>
                <a:effectLst>
                  <a:outerShdw blurRad="38100" dist="38100" dir="2700000" algn="tl">
                    <a:srgbClr val="000000">
                      <a:alpha val="43137"/>
                    </a:srgbClr>
                  </a:outerShdw>
                </a:effectLst>
              </a:rPr>
            </a:br>
            <a:r>
              <a:rPr lang="en-US" sz="3100" b="1" dirty="0">
                <a:solidFill>
                  <a:srgbClr val="FFFFFF"/>
                </a:solidFill>
                <a:effectLst>
                  <a:outerShdw blurRad="38100" dist="38100" dir="2700000" algn="tl">
                    <a:srgbClr val="000000">
                      <a:alpha val="43137"/>
                    </a:srgbClr>
                  </a:outerShdw>
                </a:effectLst>
              </a:rPr>
              <a:t>Most Terminal RADARs will be gone</a:t>
            </a:r>
            <a:br>
              <a:rPr lang="en-US" sz="3100" b="1" dirty="0">
                <a:solidFill>
                  <a:srgbClr val="FFFFFF"/>
                </a:solidFill>
                <a:effectLst>
                  <a:outerShdw blurRad="38100" dist="38100" dir="2700000" algn="tl">
                    <a:srgbClr val="000000">
                      <a:alpha val="43137"/>
                    </a:srgbClr>
                  </a:outerShdw>
                </a:effectLst>
              </a:rPr>
            </a:br>
            <a:br>
              <a:rPr lang="en-US" sz="3100" b="1" dirty="0">
                <a:solidFill>
                  <a:srgbClr val="FFFFFF"/>
                </a:solidFill>
                <a:effectLst>
                  <a:outerShdw blurRad="38100" dist="38100" dir="2700000" algn="tl">
                    <a:srgbClr val="000000">
                      <a:alpha val="43137"/>
                    </a:srgbClr>
                  </a:outerShdw>
                </a:effectLst>
              </a:rPr>
            </a:br>
            <a:br>
              <a:rPr lang="en-US" sz="3100" b="1" dirty="0">
                <a:solidFill>
                  <a:srgbClr val="FFFFFF"/>
                </a:solidFill>
                <a:effectLst>
                  <a:outerShdw blurRad="38100" dist="38100" dir="2700000" algn="tl">
                    <a:srgbClr val="000000">
                      <a:alpha val="43137"/>
                    </a:srgbClr>
                  </a:outerShdw>
                </a:effectLst>
              </a:rPr>
            </a:br>
            <a:endParaRPr lang="en-US" sz="3100" b="1" dirty="0">
              <a:solidFill>
                <a:srgbClr val="FFFFFF"/>
              </a:solidFill>
              <a:effectLst>
                <a:outerShdw blurRad="38100" dist="38100" dir="2700000" algn="tl">
                  <a:srgbClr val="000000">
                    <a:alpha val="43137"/>
                  </a:srgbClr>
                </a:outerShdw>
              </a:effectLst>
            </a:endParaRPr>
          </a:p>
        </p:txBody>
      </p:sp>
      <p:sp>
        <p:nvSpPr>
          <p:cNvPr id="1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https://encrypted-tbn2.gstatic.com/images?q=tbn:ANd9GcS-SIBzFMr6gkyZa_rPg_OQwmNWFfrwNN_uK2SU3VaB80kV3nbI">
            <a:extLst>
              <a:ext uri="{FF2B5EF4-FFF2-40B4-BE49-F238E27FC236}">
                <a16:creationId xmlns:a16="http://schemas.microsoft.com/office/drawing/2014/main" id="{CCE9A4B1-0D75-4D5B-AA98-B69D10342DAE}"/>
              </a:ext>
            </a:extLst>
          </p:cNvPr>
          <p:cNvPicPr>
            <a:picLocks noGrp="1" noChangeAspect="1" noChangeArrowheads="1"/>
          </p:cNvPicPr>
          <p:nvPr>
            <p:ph idx="1"/>
          </p:nvPr>
        </p:nvPicPr>
        <p:blipFill rotWithShape="1">
          <a:blip r:embed="rId2" cstate="print"/>
          <a:srcRect l="5486" r="10822" b="-1"/>
          <a:stretch/>
        </p:blipFill>
        <p:spPr bwMode="auto">
          <a:xfrm>
            <a:off x="732188" y="942538"/>
            <a:ext cx="5372416" cy="4808332"/>
          </a:xfrm>
          <a:prstGeom prst="rect">
            <a:avLst/>
          </a:prstGeom>
          <a:noFill/>
          <a:effectLst/>
        </p:spPr>
      </p:pic>
      <p:sp>
        <p:nvSpPr>
          <p:cNvPr id="4" name="Slide Number Placeholder 3">
            <a:extLst>
              <a:ext uri="{FF2B5EF4-FFF2-40B4-BE49-F238E27FC236}">
                <a16:creationId xmlns:a16="http://schemas.microsoft.com/office/drawing/2014/main" id="{8B1AE1BD-C8F7-4258-A1C4-95343BC949BE}"/>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457200">
              <a:spcAft>
                <a:spcPts val="600"/>
              </a:spcAft>
            </a:pPr>
            <a:fld id="{8CCC93C7-37EB-4A4E-85FC-B3A37BFCB519}" type="slidenum">
              <a:rPr lang="en-US">
                <a:solidFill>
                  <a:srgbClr val="FFFFFF"/>
                </a:solidFill>
              </a:rPr>
              <a:pPr defTabSz="457200">
                <a:spcAft>
                  <a:spcPts val="600"/>
                </a:spcAft>
              </a:pPr>
              <a:t>30</a:t>
            </a:fld>
            <a:endParaRPr lang="en-US">
              <a:solidFill>
                <a:srgbClr val="FFFFFF"/>
              </a:solidFill>
            </a:endParaRPr>
          </a:p>
        </p:txBody>
      </p:sp>
    </p:spTree>
    <p:extLst>
      <p:ext uri="{BB962C8B-B14F-4D97-AF65-F5344CB8AC3E}">
        <p14:creationId xmlns:p14="http://schemas.microsoft.com/office/powerpoint/2010/main" val="224056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A3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F32A17-B388-4A34-AC8D-9311824C4764}"/>
              </a:ext>
            </a:extLst>
          </p:cNvPr>
          <p:cNvSpPr>
            <a:spLocks noGrp="1"/>
          </p:cNvSpPr>
          <p:nvPr>
            <p:ph type="title"/>
          </p:nvPr>
        </p:nvSpPr>
        <p:spPr>
          <a:xfrm>
            <a:off x="6553200" y="618681"/>
            <a:ext cx="2227326" cy="4794567"/>
          </a:xfrm>
        </p:spPr>
        <p:txBody>
          <a:bodyPr vert="horz" lIns="91440" tIns="45720" rIns="91440" bIns="45720" rtlCol="0" anchor="ctr">
            <a:normAutofit/>
          </a:bodyPr>
          <a:lstStyle/>
          <a:p>
            <a:pPr algn="l">
              <a:lnSpc>
                <a:spcPct val="90000"/>
              </a:lnSpc>
            </a:pPr>
            <a:br>
              <a:rPr lang="en-US" sz="3100" b="1" dirty="0">
                <a:solidFill>
                  <a:srgbClr val="FFFFFF"/>
                </a:solidFill>
                <a:effectLst>
                  <a:outerShdw blurRad="38100" dist="38100" dir="2700000" algn="tl">
                    <a:srgbClr val="000000">
                      <a:alpha val="43137"/>
                    </a:srgbClr>
                  </a:outerShdw>
                </a:effectLst>
              </a:rPr>
            </a:br>
            <a:br>
              <a:rPr lang="en-US" sz="3100" b="1" dirty="0">
                <a:solidFill>
                  <a:srgbClr val="FFFFFF"/>
                </a:solidFill>
                <a:effectLst>
                  <a:outerShdw blurRad="38100" dist="38100" dir="2700000" algn="tl">
                    <a:srgbClr val="000000">
                      <a:alpha val="43137"/>
                    </a:srgbClr>
                  </a:outerShdw>
                </a:effectLst>
              </a:rPr>
            </a:br>
            <a:r>
              <a:rPr lang="en-US" sz="3100" b="1" dirty="0">
                <a:solidFill>
                  <a:srgbClr val="FFFFFF"/>
                </a:solidFill>
                <a:effectLst>
                  <a:outerShdw blurRad="38100" dist="38100" dir="2700000" algn="tl">
                    <a:srgbClr val="000000">
                      <a:alpha val="43137"/>
                    </a:srgbClr>
                  </a:outerShdw>
                </a:effectLst>
              </a:rPr>
              <a:t>Keep all Class B Terminal RADARs </a:t>
            </a:r>
            <a:br>
              <a:rPr lang="en-US" sz="3100" b="1" dirty="0">
                <a:solidFill>
                  <a:srgbClr val="FFFFFF"/>
                </a:solidFill>
                <a:effectLst>
                  <a:outerShdw blurRad="38100" dist="38100" dir="2700000" algn="tl">
                    <a:srgbClr val="000000">
                      <a:alpha val="43137"/>
                    </a:srgbClr>
                  </a:outerShdw>
                </a:effectLst>
              </a:rPr>
            </a:br>
            <a:r>
              <a:rPr lang="en-US" sz="3100" b="1" dirty="0">
                <a:solidFill>
                  <a:srgbClr val="FFFFFF"/>
                </a:solidFill>
                <a:effectLst>
                  <a:outerShdw blurRad="38100" dist="38100" dir="2700000" algn="tl">
                    <a:srgbClr val="000000">
                      <a:alpha val="43137"/>
                    </a:srgbClr>
                  </a:outerShdw>
                </a:effectLst>
              </a:rPr>
              <a:t>+ 9 more</a:t>
            </a:r>
            <a:br>
              <a:rPr lang="en-US" sz="3100" dirty="0">
                <a:solidFill>
                  <a:srgbClr val="FFFFFF"/>
                </a:solidFill>
              </a:rPr>
            </a:br>
            <a:br>
              <a:rPr lang="en-US" sz="3100" dirty="0">
                <a:solidFill>
                  <a:srgbClr val="FFFFFF"/>
                </a:solidFill>
              </a:rPr>
            </a:br>
            <a:br>
              <a:rPr lang="en-US" sz="3100" dirty="0">
                <a:solidFill>
                  <a:srgbClr val="FFFFFF"/>
                </a:solidFill>
              </a:rPr>
            </a:br>
            <a:endParaRPr lang="en-US" sz="3100" dirty="0">
              <a:solidFill>
                <a:srgbClr val="FFFFFF"/>
              </a:solidFill>
            </a:endParaRPr>
          </a:p>
        </p:txBody>
      </p:sp>
      <p:sp>
        <p:nvSpPr>
          <p:cNvPr id="17"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https://encrypted-tbn2.gstatic.com/images?q=tbn:ANd9GcS-SIBzFMr6gkyZa_rPg_OQwmNWFfrwNN_uK2SU3VaB80kV3nbI">
            <a:extLst>
              <a:ext uri="{FF2B5EF4-FFF2-40B4-BE49-F238E27FC236}">
                <a16:creationId xmlns:a16="http://schemas.microsoft.com/office/drawing/2014/main" id="{C8C1B662-F956-491E-ACCA-942D54F0529B}"/>
              </a:ext>
            </a:extLst>
          </p:cNvPr>
          <p:cNvPicPr>
            <a:picLocks noGrp="1" noChangeAspect="1" noChangeArrowheads="1"/>
          </p:cNvPicPr>
          <p:nvPr>
            <p:ph idx="1"/>
          </p:nvPr>
        </p:nvPicPr>
        <p:blipFill rotWithShape="1">
          <a:blip r:embed="rId2" cstate="print"/>
          <a:srcRect l="5486" r="10822" b="-1"/>
          <a:stretch/>
        </p:blipFill>
        <p:spPr bwMode="auto">
          <a:xfrm>
            <a:off x="732188" y="942538"/>
            <a:ext cx="5372416" cy="4808332"/>
          </a:xfrm>
          <a:prstGeom prst="rect">
            <a:avLst/>
          </a:prstGeom>
          <a:noFill/>
          <a:effectLst/>
        </p:spPr>
      </p:pic>
      <p:sp>
        <p:nvSpPr>
          <p:cNvPr id="4" name="Slide Number Placeholder 3">
            <a:extLst>
              <a:ext uri="{FF2B5EF4-FFF2-40B4-BE49-F238E27FC236}">
                <a16:creationId xmlns:a16="http://schemas.microsoft.com/office/drawing/2014/main" id="{8B1AE1BD-C8F7-4258-A1C4-95343BC949BE}"/>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457200">
              <a:spcAft>
                <a:spcPts val="600"/>
              </a:spcAft>
            </a:pPr>
            <a:fld id="{8CCC93C7-37EB-4A4E-85FC-B3A37BFCB519}" type="slidenum">
              <a:rPr lang="en-US">
                <a:solidFill>
                  <a:srgbClr val="FFFFFF"/>
                </a:solidFill>
              </a:rPr>
              <a:pPr defTabSz="457200">
                <a:spcAft>
                  <a:spcPts val="600"/>
                </a:spcAft>
              </a:pPr>
              <a:t>31</a:t>
            </a:fld>
            <a:endParaRPr lang="en-US">
              <a:solidFill>
                <a:srgbClr val="FFFFFF"/>
              </a:solidFill>
            </a:endParaRPr>
          </a:p>
        </p:txBody>
      </p:sp>
    </p:spTree>
    <p:extLst>
      <p:ext uri="{BB962C8B-B14F-4D97-AF65-F5344CB8AC3E}">
        <p14:creationId xmlns:p14="http://schemas.microsoft.com/office/powerpoint/2010/main" val="3170630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A3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F32A17-B388-4A34-AC8D-9311824C4764}"/>
              </a:ext>
            </a:extLst>
          </p:cNvPr>
          <p:cNvSpPr>
            <a:spLocks noGrp="1"/>
          </p:cNvSpPr>
          <p:nvPr>
            <p:ph type="title"/>
          </p:nvPr>
        </p:nvSpPr>
        <p:spPr>
          <a:xfrm>
            <a:off x="6820122" y="618681"/>
            <a:ext cx="1960404" cy="4794567"/>
          </a:xfrm>
        </p:spPr>
        <p:txBody>
          <a:bodyPr vert="horz" lIns="91440" tIns="45720" rIns="91440" bIns="45720" rtlCol="0" anchor="ctr">
            <a:normAutofit/>
          </a:bodyPr>
          <a:lstStyle/>
          <a:p>
            <a:pPr algn="l">
              <a:lnSpc>
                <a:spcPct val="90000"/>
              </a:lnSpc>
            </a:pPr>
            <a:br>
              <a:rPr lang="en-US" sz="3100" b="1" dirty="0">
                <a:solidFill>
                  <a:srgbClr val="FFFFFF"/>
                </a:solidFill>
                <a:effectLst>
                  <a:outerShdw blurRad="38100" dist="38100" dir="2700000" algn="tl">
                    <a:srgbClr val="000000">
                      <a:alpha val="43137"/>
                    </a:srgbClr>
                  </a:outerShdw>
                </a:effectLst>
              </a:rPr>
            </a:br>
            <a:r>
              <a:rPr lang="en-US" sz="3100" b="1" dirty="0">
                <a:solidFill>
                  <a:srgbClr val="FFFFFF"/>
                </a:solidFill>
                <a:effectLst>
                  <a:outerShdw blurRad="38100" dist="38100" dir="2700000" algn="tl">
                    <a:srgbClr val="000000">
                      <a:alpha val="43137"/>
                    </a:srgbClr>
                  </a:outerShdw>
                </a:effectLst>
              </a:rPr>
              <a:t>Keep all Long-Range RADARs</a:t>
            </a:r>
          </a:p>
        </p:txBody>
      </p:sp>
      <p:sp>
        <p:nvSpPr>
          <p:cNvPr id="19"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https://encrypted-tbn2.gstatic.com/images?q=tbn:ANd9GcS-SIBzFMr6gkyZa_rPg_OQwmNWFfrwNN_uK2SU3VaB80kV3nbI">
            <a:extLst>
              <a:ext uri="{FF2B5EF4-FFF2-40B4-BE49-F238E27FC236}">
                <a16:creationId xmlns:a16="http://schemas.microsoft.com/office/drawing/2014/main" id="{C8C1B662-F956-491E-ACCA-942D54F0529B}"/>
              </a:ext>
            </a:extLst>
          </p:cNvPr>
          <p:cNvPicPr>
            <a:picLocks noGrp="1" noChangeAspect="1" noChangeArrowheads="1"/>
          </p:cNvPicPr>
          <p:nvPr>
            <p:ph idx="1"/>
          </p:nvPr>
        </p:nvPicPr>
        <p:blipFill rotWithShape="1">
          <a:blip r:embed="rId2" cstate="print"/>
          <a:srcRect l="5486" r="10822" b="-1"/>
          <a:stretch/>
        </p:blipFill>
        <p:spPr bwMode="auto">
          <a:xfrm>
            <a:off x="732188" y="942538"/>
            <a:ext cx="5372416" cy="4808332"/>
          </a:xfrm>
          <a:prstGeom prst="rect">
            <a:avLst/>
          </a:prstGeom>
          <a:noFill/>
          <a:effectLst/>
        </p:spPr>
      </p:pic>
      <p:sp>
        <p:nvSpPr>
          <p:cNvPr id="4" name="Slide Number Placeholder 3">
            <a:extLst>
              <a:ext uri="{FF2B5EF4-FFF2-40B4-BE49-F238E27FC236}">
                <a16:creationId xmlns:a16="http://schemas.microsoft.com/office/drawing/2014/main" id="{8B1AE1BD-C8F7-4258-A1C4-95343BC949BE}"/>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457200">
              <a:spcAft>
                <a:spcPts val="600"/>
              </a:spcAft>
            </a:pPr>
            <a:fld id="{8CCC93C7-37EB-4A4E-85FC-B3A37BFCB519}" type="slidenum">
              <a:rPr lang="en-US">
                <a:solidFill>
                  <a:srgbClr val="FFFFFF"/>
                </a:solidFill>
              </a:rPr>
              <a:pPr defTabSz="457200">
                <a:spcAft>
                  <a:spcPts val="600"/>
                </a:spcAft>
              </a:pPr>
              <a:t>32</a:t>
            </a:fld>
            <a:endParaRPr lang="en-US" dirty="0">
              <a:solidFill>
                <a:srgbClr val="FFFFFF"/>
              </a:solidFill>
            </a:endParaRPr>
          </a:p>
        </p:txBody>
      </p:sp>
      <p:pic>
        <p:nvPicPr>
          <p:cNvPr id="1026" name="Picture 2" descr="Related image">
            <a:extLst>
              <a:ext uri="{FF2B5EF4-FFF2-40B4-BE49-F238E27FC236}">
                <a16:creationId xmlns:a16="http://schemas.microsoft.com/office/drawing/2014/main" id="{0E6E7339-C3A4-4024-B03D-DC077BD14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4604" y="3652938"/>
            <a:ext cx="2686050"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441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F69D8-D834-4D04-87E2-DE4C47155C9B}"/>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GPS Failures</a:t>
            </a:r>
          </a:p>
        </p:txBody>
      </p:sp>
      <p:sp>
        <p:nvSpPr>
          <p:cNvPr id="4" name="Slide Number Placeholder 3">
            <a:extLst>
              <a:ext uri="{FF2B5EF4-FFF2-40B4-BE49-F238E27FC236}">
                <a16:creationId xmlns:a16="http://schemas.microsoft.com/office/drawing/2014/main" id="{1BF6946E-54BA-40ED-92A2-A2FA445FDDC8}"/>
              </a:ext>
            </a:extLst>
          </p:cNvPr>
          <p:cNvSpPr>
            <a:spLocks noGrp="1"/>
          </p:cNvSpPr>
          <p:nvPr>
            <p:ph type="sldNum" sz="quarter" idx="12"/>
          </p:nvPr>
        </p:nvSpPr>
        <p:spPr/>
        <p:txBody>
          <a:bodyPr/>
          <a:lstStyle/>
          <a:p>
            <a:fld id="{8CCC93C7-37EB-4A4E-85FC-B3A37BFCB519}" type="slidenum">
              <a:rPr lang="en-US" smtClean="0"/>
              <a:pPr/>
              <a:t>33</a:t>
            </a:fld>
            <a:endParaRPr lang="en-US" dirty="0"/>
          </a:p>
        </p:txBody>
      </p:sp>
      <p:pic>
        <p:nvPicPr>
          <p:cNvPr id="5" name="Picture 4" descr="http://www.gis2gps.com/GPS/GPSDEF/242satellite.gif">
            <a:extLst>
              <a:ext uri="{FF2B5EF4-FFF2-40B4-BE49-F238E27FC236}">
                <a16:creationId xmlns:a16="http://schemas.microsoft.com/office/drawing/2014/main" id="{C2810A89-C93E-44F3-9C7A-37B52680B394}"/>
              </a:ext>
            </a:extLst>
          </p:cNvPr>
          <p:cNvPicPr>
            <a:picLocks noChangeAspect="1" noChangeArrowheads="1"/>
          </p:cNvPicPr>
          <p:nvPr/>
        </p:nvPicPr>
        <p:blipFill>
          <a:blip r:embed="rId2" cstate="print"/>
          <a:srcRect/>
          <a:stretch>
            <a:fillRect/>
          </a:stretch>
        </p:blipFill>
        <p:spPr bwMode="auto">
          <a:xfrm>
            <a:off x="2590801" y="1371600"/>
            <a:ext cx="5429249" cy="5320666"/>
          </a:xfrm>
          <a:prstGeom prst="rect">
            <a:avLst/>
          </a:prstGeom>
          <a:noFill/>
        </p:spPr>
      </p:pic>
    </p:spTree>
    <p:extLst>
      <p:ext uri="{BB962C8B-B14F-4D97-AF65-F5344CB8AC3E}">
        <p14:creationId xmlns:p14="http://schemas.microsoft.com/office/powerpoint/2010/main" val="31941373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1CA2-AA92-486B-B519-91214E883C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3EC661B-C793-49DA-81AB-325C36DB62A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905221A-13A6-4D8E-B0E7-9A2DA66CB6D5}"/>
              </a:ext>
            </a:extLst>
          </p:cNvPr>
          <p:cNvSpPr>
            <a:spLocks noGrp="1"/>
          </p:cNvSpPr>
          <p:nvPr>
            <p:ph type="sldNum" sz="quarter" idx="12"/>
          </p:nvPr>
        </p:nvSpPr>
        <p:spPr/>
        <p:txBody>
          <a:bodyPr/>
          <a:lstStyle/>
          <a:p>
            <a:fld id="{8CCC93C7-37EB-4A4E-85FC-B3A37BFCB519}" type="slidenum">
              <a:rPr lang="en-US" smtClean="0"/>
              <a:pPr/>
              <a:t>34</a:t>
            </a:fld>
            <a:endParaRPr lang="en-US" dirty="0"/>
          </a:p>
        </p:txBody>
      </p:sp>
      <p:pic>
        <p:nvPicPr>
          <p:cNvPr id="3074" name="Picture 2" descr="Image result for 9-11 animated gif">
            <a:extLst>
              <a:ext uri="{FF2B5EF4-FFF2-40B4-BE49-F238E27FC236}">
                <a16:creationId xmlns:a16="http://schemas.microsoft.com/office/drawing/2014/main" id="{57329CCE-EC1B-4B5B-A43A-E4414768C15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768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7F29-871E-4B4F-AF0B-5FEE1A4BA604}"/>
              </a:ext>
            </a:extLst>
          </p:cNvPr>
          <p:cNvSpPr>
            <a:spLocks noGrp="1"/>
          </p:cNvSpPr>
          <p:nvPr>
            <p:ph type="title"/>
          </p:nvPr>
        </p:nvSpPr>
        <p:spPr>
          <a:xfrm>
            <a:off x="457200" y="4385066"/>
            <a:ext cx="8192729" cy="1317643"/>
          </a:xfrm>
        </p:spPr>
        <p:txBody>
          <a:bodyPr vert="horz" lIns="91440" tIns="45720" rIns="91440" bIns="45720" rtlCol="0" anchor="b">
            <a:normAutofit fontScale="90000"/>
          </a:bodyPr>
          <a:lstStyle/>
          <a:p>
            <a:pPr algn="l">
              <a:lnSpc>
                <a:spcPct val="90000"/>
              </a:lnSpc>
            </a:pPr>
            <a:r>
              <a:rPr lang="en-US" sz="6000" b="1" kern="1200" dirty="0">
                <a:solidFill>
                  <a:schemeClr val="tx1"/>
                </a:solidFill>
                <a:effectLst>
                  <a:outerShdw blurRad="38100" dist="38100" dir="2700000" algn="tl">
                    <a:srgbClr val="000000">
                      <a:alpha val="43137"/>
                    </a:srgbClr>
                  </a:outerShdw>
                </a:effectLst>
                <a:latin typeface="+mj-lt"/>
                <a:ea typeface="+mj-ea"/>
                <a:cs typeface="+mj-cs"/>
              </a:rPr>
              <a:t>VOR Approaches &amp; Airways</a:t>
            </a:r>
          </a:p>
        </p:txBody>
      </p:sp>
      <p:pic>
        <p:nvPicPr>
          <p:cNvPr id="5" name="Picture 2" descr="https://upload.wikimedia.org/wikipedia/commons/thumb/e/e6/Table_Rock_VOR.jpg/220px-Table_Rock_VOR.jpg">
            <a:extLst>
              <a:ext uri="{FF2B5EF4-FFF2-40B4-BE49-F238E27FC236}">
                <a16:creationId xmlns:a16="http://schemas.microsoft.com/office/drawing/2014/main" id="{51B786B4-28EF-4739-A6A3-72A48089AD70}"/>
              </a:ext>
            </a:extLst>
          </p:cNvPr>
          <p:cNvPicPr>
            <a:picLocks noChangeAspect="1" noChangeArrowheads="1"/>
          </p:cNvPicPr>
          <p:nvPr/>
        </p:nvPicPr>
        <p:blipFill rotWithShape="1">
          <a:blip r:embed="rId2" cstate="print"/>
          <a:srcRect l="4383" r="14983" b="1"/>
          <a:stretch/>
        </p:blipFill>
        <p:spPr bwMode="auto">
          <a:xfrm>
            <a:off x="20" y="10"/>
            <a:ext cx="4571975" cy="4252522"/>
          </a:xfrm>
          <a:prstGeom prst="rect">
            <a:avLst/>
          </a:prstGeom>
          <a:noFill/>
        </p:spPr>
      </p:pic>
      <p:pic>
        <p:nvPicPr>
          <p:cNvPr id="6" name="Picture 2" descr="http://quest.arc.nasa.gov/aero/virtual/demo/research/tutorial/images/13AaerochartVictor.gif">
            <a:extLst>
              <a:ext uri="{FF2B5EF4-FFF2-40B4-BE49-F238E27FC236}">
                <a16:creationId xmlns:a16="http://schemas.microsoft.com/office/drawing/2014/main" id="{B6DF1CE5-421D-4F64-BAF8-EBD792E7F0C8}"/>
              </a:ext>
            </a:extLst>
          </p:cNvPr>
          <p:cNvPicPr>
            <a:picLocks noChangeAspect="1" noChangeArrowheads="1"/>
          </p:cNvPicPr>
          <p:nvPr/>
        </p:nvPicPr>
        <p:blipFill rotWithShape="1">
          <a:blip r:embed="rId3" cstate="print"/>
          <a:srcRect l="8373" r="3542" b="2"/>
          <a:stretch/>
        </p:blipFill>
        <p:spPr bwMode="auto">
          <a:xfrm>
            <a:off x="4571999" y="-681"/>
            <a:ext cx="4572001" cy="4253215"/>
          </a:xfrm>
          <a:prstGeom prst="rect">
            <a:avLst/>
          </a:prstGeom>
          <a:noFill/>
        </p:spPr>
      </p:pic>
      <p:cxnSp>
        <p:nvCxnSpPr>
          <p:cNvPr id="11" name="Straight Connector 1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6F3BAEE5-55E1-416C-B370-BCF768E82090}"/>
              </a:ext>
            </a:extLst>
          </p:cNvPr>
          <p:cNvSpPr>
            <a:spLocks noGrp="1"/>
          </p:cNvSpPr>
          <p:nvPr>
            <p:ph type="sldNum" sz="quarter" idx="12"/>
          </p:nvPr>
        </p:nvSpPr>
        <p:spPr>
          <a:xfrm>
            <a:off x="8054502" y="6356350"/>
            <a:ext cx="460848" cy="365125"/>
          </a:xfrm>
        </p:spPr>
        <p:txBody>
          <a:bodyPr vert="horz" lIns="91440" tIns="45720" rIns="91440" bIns="45720" rtlCol="0" anchor="ctr">
            <a:normAutofit/>
          </a:bodyPr>
          <a:lstStyle/>
          <a:p>
            <a:pPr>
              <a:spcAft>
                <a:spcPts val="600"/>
              </a:spcAft>
            </a:pPr>
            <a:fld id="{8CCC93C7-37EB-4A4E-85FC-B3A37BFCB519}" type="slidenum">
              <a:rPr lang="en-US" sz="1000">
                <a:solidFill>
                  <a:schemeClr val="tx1"/>
                </a:solidFill>
              </a:rPr>
              <a:pPr>
                <a:spcAft>
                  <a:spcPts val="600"/>
                </a:spcAft>
              </a:pPr>
              <a:t>35</a:t>
            </a:fld>
            <a:endParaRPr lang="en-US" sz="1000">
              <a:solidFill>
                <a:schemeClr val="tx1"/>
              </a:solidFill>
            </a:endParaRPr>
          </a:p>
        </p:txBody>
      </p:sp>
    </p:spTree>
    <p:extLst>
      <p:ext uri="{BB962C8B-B14F-4D97-AF65-F5344CB8AC3E}">
        <p14:creationId xmlns:p14="http://schemas.microsoft.com/office/powerpoint/2010/main" val="30366562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D689F842-B5D9-4C0E-9232-0562080EEA2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6172200"/>
            <a:ext cx="1918698"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457200" y="464555"/>
            <a:ext cx="2478564" cy="461665"/>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cap="none" spc="150" dirty="0">
                <a:ln w="11430"/>
                <a:solidFill>
                  <a:srgbClr val="F8F8F8"/>
                </a:solidFill>
                <a:effectLst>
                  <a:outerShdw blurRad="25400" algn="tl" rotWithShape="0">
                    <a:srgbClr val="000000">
                      <a:alpha val="43000"/>
                    </a:srgbClr>
                  </a:outerShdw>
                </a:effectLst>
              </a:rPr>
              <a:t>ADS-B/NextGen</a:t>
            </a:r>
          </a:p>
        </p:txBody>
      </p:sp>
      <p:pic>
        <p:nvPicPr>
          <p:cNvPr id="204802" name="Picture 2" descr="http://upload.wikimedia.org/wikipedia/commons/thumb/e/e6/Table_Rock_VOR.jpg/800px-Table_Rock_VOR.jpg"/>
          <p:cNvPicPr>
            <a:picLocks noChangeAspect="1" noChangeArrowheads="1"/>
          </p:cNvPicPr>
          <p:nvPr/>
        </p:nvPicPr>
        <p:blipFill>
          <a:blip r:embed="rId5" cstate="print"/>
          <a:srcRect l="7000" t="13334" r="13000" b="10666"/>
          <a:stretch>
            <a:fillRect/>
          </a:stretch>
        </p:blipFill>
        <p:spPr bwMode="auto">
          <a:xfrm>
            <a:off x="2590800" y="2167890"/>
            <a:ext cx="7609305" cy="5421630"/>
          </a:xfrm>
          <a:prstGeom prst="rect">
            <a:avLst/>
          </a:prstGeom>
          <a:noFill/>
          <a:effectLst>
            <a:softEdge rad="635000"/>
          </a:effectLst>
        </p:spPr>
      </p:pic>
      <p:sp>
        <p:nvSpPr>
          <p:cNvPr id="11" name="Slide Number Placeholder 10"/>
          <p:cNvSpPr>
            <a:spLocks noGrp="1"/>
          </p:cNvSpPr>
          <p:nvPr>
            <p:ph type="sldNum" sz="quarter" idx="12"/>
          </p:nvPr>
        </p:nvSpPr>
        <p:spPr/>
        <p:txBody>
          <a:bodyPr/>
          <a:lstStyle/>
          <a:p>
            <a:fld id="{8CCC93C7-37EB-4A4E-85FC-B3A37BFCB519}" type="slidenum">
              <a:rPr lang="en-US" sz="2400" b="1" smtClean="0">
                <a:solidFill>
                  <a:schemeClr val="bg1"/>
                </a:solidFill>
              </a:rPr>
              <a:pPr/>
              <a:t>36</a:t>
            </a:fld>
            <a:endParaRPr lang="en-US" sz="2400" b="1" dirty="0">
              <a:solidFill>
                <a:schemeClr val="bg1"/>
              </a:solidFill>
            </a:endParaRPr>
          </a:p>
        </p:txBody>
      </p:sp>
      <p:sp>
        <p:nvSpPr>
          <p:cNvPr id="12" name="Rectangle 11"/>
          <p:cNvSpPr/>
          <p:nvPr/>
        </p:nvSpPr>
        <p:spPr>
          <a:xfrm>
            <a:off x="232737" y="1752600"/>
            <a:ext cx="8765925" cy="769441"/>
          </a:xfrm>
          <a:prstGeom prst="rect">
            <a:avLst/>
          </a:prstGeom>
          <a:noFill/>
        </p:spPr>
        <p:txBody>
          <a:bodyPr wrap="none" lIns="91440" tIns="45720" rIns="91440" bIns="45720">
            <a:spAutoFit/>
          </a:bodyPr>
          <a:lstStyle/>
          <a:p>
            <a:pPr algn="ctr"/>
            <a:r>
              <a:rPr lang="en-US"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Pulling the Plug on 308 Federal VORs</a:t>
            </a:r>
          </a:p>
        </p:txBody>
      </p:sp>
      <p:pic>
        <p:nvPicPr>
          <p:cNvPr id="529412" name="Picture 4" descr="http://blueprintreview.co.uk/wp-content/uploads/2013/04/Johnny-in-the-control-tower.jpg"/>
          <p:cNvPicPr>
            <a:picLocks noChangeAspect="1" noChangeArrowheads="1"/>
          </p:cNvPicPr>
          <p:nvPr/>
        </p:nvPicPr>
        <p:blipFill>
          <a:blip r:embed="rId6" cstate="print"/>
          <a:srcRect/>
          <a:stretch>
            <a:fillRect/>
          </a:stretch>
        </p:blipFill>
        <p:spPr bwMode="auto">
          <a:xfrm>
            <a:off x="0" y="2514600"/>
            <a:ext cx="3810000" cy="2857500"/>
          </a:xfrm>
          <a:prstGeom prst="rect">
            <a:avLst/>
          </a:prstGeom>
          <a:noFill/>
        </p:spPr>
      </p:pic>
      <p:sp>
        <p:nvSpPr>
          <p:cNvPr id="14" name="Freeform 13"/>
          <p:cNvSpPr/>
          <p:nvPr/>
        </p:nvSpPr>
        <p:spPr>
          <a:xfrm>
            <a:off x="1219201" y="5334001"/>
            <a:ext cx="2209800" cy="685800"/>
          </a:xfrm>
          <a:custGeom>
            <a:avLst/>
            <a:gdLst>
              <a:gd name="connsiteX0" fmla="*/ 301625 w 2409825"/>
              <a:gd name="connsiteY0" fmla="*/ 0 h 758825"/>
              <a:gd name="connsiteX1" fmla="*/ 301625 w 2409825"/>
              <a:gd name="connsiteY1" fmla="*/ 571500 h 758825"/>
              <a:gd name="connsiteX2" fmla="*/ 2111375 w 2409825"/>
              <a:gd name="connsiteY2" fmla="*/ 733425 h 758825"/>
              <a:gd name="connsiteX3" fmla="*/ 2092325 w 2409825"/>
              <a:gd name="connsiteY3" fmla="*/ 723900 h 758825"/>
              <a:gd name="connsiteX4" fmla="*/ 2092325 w 2409825"/>
              <a:gd name="connsiteY4" fmla="*/ 723900 h 758825"/>
              <a:gd name="connsiteX5" fmla="*/ 1930400 w 2409825"/>
              <a:gd name="connsiteY5" fmla="*/ 714375 h 75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9825" h="758825">
                <a:moveTo>
                  <a:pt x="301625" y="0"/>
                </a:moveTo>
                <a:cubicBezTo>
                  <a:pt x="150812" y="224631"/>
                  <a:pt x="0" y="449263"/>
                  <a:pt x="301625" y="571500"/>
                </a:cubicBezTo>
                <a:cubicBezTo>
                  <a:pt x="603250" y="693737"/>
                  <a:pt x="1812925" y="708025"/>
                  <a:pt x="2111375" y="733425"/>
                </a:cubicBezTo>
                <a:cubicBezTo>
                  <a:pt x="2409825" y="758825"/>
                  <a:pt x="2092325" y="723900"/>
                  <a:pt x="2092325" y="723900"/>
                </a:cubicBezTo>
                <a:lnTo>
                  <a:pt x="2092325" y="723900"/>
                </a:lnTo>
                <a:lnTo>
                  <a:pt x="1930400" y="714375"/>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p:nvPr/>
        </p:nvCxnSpPr>
        <p:spPr>
          <a:xfrm>
            <a:off x="3352800" y="6019800"/>
            <a:ext cx="6858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4800600" y="5943600"/>
            <a:ext cx="152400" cy="152400"/>
          </a:xfrm>
          <a:prstGeom prst="ellipse">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4191000" y="6019800"/>
            <a:ext cx="6858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902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6F8C5-9055-498A-BAEF-875E3E388E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907528-5220-4153-B5E1-A1B2E81DAF3D}"/>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8A509BE-1126-4558-9B2B-E0F8404A0BCF}"/>
              </a:ext>
            </a:extLst>
          </p:cNvPr>
          <p:cNvSpPr>
            <a:spLocks noGrp="1"/>
          </p:cNvSpPr>
          <p:nvPr>
            <p:ph type="sldNum" sz="quarter" idx="12"/>
          </p:nvPr>
        </p:nvSpPr>
        <p:spPr/>
        <p:txBody>
          <a:bodyPr/>
          <a:lstStyle/>
          <a:p>
            <a:fld id="{8CCC93C7-37EB-4A4E-85FC-B3A37BFCB519}" type="slidenum">
              <a:rPr lang="en-US" smtClean="0"/>
              <a:pPr/>
              <a:t>37</a:t>
            </a:fld>
            <a:endParaRPr lang="en-US" dirty="0"/>
          </a:p>
        </p:txBody>
      </p:sp>
      <p:pic>
        <p:nvPicPr>
          <p:cNvPr id="5122" name="Picture 2" descr="Related image">
            <a:extLst>
              <a:ext uri="{FF2B5EF4-FFF2-40B4-BE49-F238E27FC236}">
                <a16:creationId xmlns:a16="http://schemas.microsoft.com/office/drawing/2014/main" id="{A489ADBF-79E2-4DB1-9256-61F436D8C9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6763"/>
            <a:ext cx="9144000" cy="5324475"/>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C086CF9A-BD24-4DF4-8F62-706028460AB3}"/>
              </a:ext>
            </a:extLst>
          </p:cNvPr>
          <p:cNvSpPr/>
          <p:nvPr/>
        </p:nvSpPr>
        <p:spPr>
          <a:xfrm>
            <a:off x="1676400" y="5513031"/>
            <a:ext cx="152400" cy="16950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BC7B2E2-929D-4F5A-94A1-A8228D818BC7}"/>
              </a:ext>
            </a:extLst>
          </p:cNvPr>
          <p:cNvSpPr/>
          <p:nvPr/>
        </p:nvSpPr>
        <p:spPr>
          <a:xfrm>
            <a:off x="4648200" y="5522556"/>
            <a:ext cx="152400" cy="1143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7681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260F0-080D-4EEB-8537-F3DF4BAA7A3D}"/>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Phase 1: 2016 - 2020</a:t>
            </a:r>
          </a:p>
        </p:txBody>
      </p:sp>
      <p:sp>
        <p:nvSpPr>
          <p:cNvPr id="4" name="Slide Number Placeholder 3">
            <a:extLst>
              <a:ext uri="{FF2B5EF4-FFF2-40B4-BE49-F238E27FC236}">
                <a16:creationId xmlns:a16="http://schemas.microsoft.com/office/drawing/2014/main" id="{A36A2D11-348D-423C-A630-A6BB07200EC0}"/>
              </a:ext>
            </a:extLst>
          </p:cNvPr>
          <p:cNvSpPr>
            <a:spLocks noGrp="1"/>
          </p:cNvSpPr>
          <p:nvPr>
            <p:ph type="sldNum" sz="quarter" idx="12"/>
          </p:nvPr>
        </p:nvSpPr>
        <p:spPr/>
        <p:txBody>
          <a:bodyPr/>
          <a:lstStyle/>
          <a:p>
            <a:fld id="{8CCC93C7-37EB-4A4E-85FC-B3A37BFCB519}" type="slidenum">
              <a:rPr lang="en-US" smtClean="0"/>
              <a:pPr/>
              <a:t>38</a:t>
            </a:fld>
            <a:endParaRPr lang="en-US" dirty="0"/>
          </a:p>
        </p:txBody>
      </p:sp>
      <p:pic>
        <p:nvPicPr>
          <p:cNvPr id="5" name="Picture 4" descr="vor1.jpg">
            <a:extLst>
              <a:ext uri="{FF2B5EF4-FFF2-40B4-BE49-F238E27FC236}">
                <a16:creationId xmlns:a16="http://schemas.microsoft.com/office/drawing/2014/main" id="{9351B3E0-2BC3-4028-8AC3-0ABAE57B33B3}"/>
              </a:ext>
            </a:extLst>
          </p:cNvPr>
          <p:cNvPicPr>
            <a:picLocks noChangeAspect="1"/>
          </p:cNvPicPr>
          <p:nvPr/>
        </p:nvPicPr>
        <p:blipFill>
          <a:blip r:embed="rId2" cstate="print"/>
          <a:stretch>
            <a:fillRect/>
          </a:stretch>
        </p:blipFill>
        <p:spPr>
          <a:xfrm>
            <a:off x="1637328" y="1600200"/>
            <a:ext cx="7477125" cy="4371975"/>
          </a:xfrm>
          <a:prstGeom prst="rect">
            <a:avLst/>
          </a:prstGeom>
        </p:spPr>
      </p:pic>
      <p:pic>
        <p:nvPicPr>
          <p:cNvPr id="6" name="Picture 4" descr="http://blueprintreview.co.uk/wp-content/uploads/2013/04/Johnny-in-the-control-tower.jpg">
            <a:extLst>
              <a:ext uri="{FF2B5EF4-FFF2-40B4-BE49-F238E27FC236}">
                <a16:creationId xmlns:a16="http://schemas.microsoft.com/office/drawing/2014/main" id="{6773E184-6A83-4B61-9FD9-F221407069C2}"/>
              </a:ext>
            </a:extLst>
          </p:cNvPr>
          <p:cNvPicPr>
            <a:picLocks noChangeAspect="1" noChangeArrowheads="1"/>
          </p:cNvPicPr>
          <p:nvPr/>
        </p:nvPicPr>
        <p:blipFill>
          <a:blip r:embed="rId3" cstate="print"/>
          <a:srcRect/>
          <a:stretch>
            <a:fillRect/>
          </a:stretch>
        </p:blipFill>
        <p:spPr bwMode="auto">
          <a:xfrm>
            <a:off x="0" y="5181600"/>
            <a:ext cx="2235200" cy="1676400"/>
          </a:xfrm>
          <a:prstGeom prst="rect">
            <a:avLst/>
          </a:prstGeom>
          <a:noFill/>
        </p:spPr>
      </p:pic>
      <p:sp>
        <p:nvSpPr>
          <p:cNvPr id="7" name="Rectangle 6">
            <a:extLst>
              <a:ext uri="{FF2B5EF4-FFF2-40B4-BE49-F238E27FC236}">
                <a16:creationId xmlns:a16="http://schemas.microsoft.com/office/drawing/2014/main" id="{FED678F2-1041-4145-A4D0-C62CFF965A16}"/>
              </a:ext>
            </a:extLst>
          </p:cNvPr>
          <p:cNvSpPr/>
          <p:nvPr/>
        </p:nvSpPr>
        <p:spPr>
          <a:xfrm>
            <a:off x="2662422" y="5558135"/>
            <a:ext cx="5426935"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Eliminate </a:t>
            </a:r>
            <a:r>
              <a:rPr lang="en-US" sz="5400" b="1" cap="none" spc="0" dirty="0">
                <a:ln w="6600">
                  <a:solidFill>
                    <a:schemeClr val="accent2"/>
                  </a:solidFill>
                  <a:prstDash val="solid"/>
                </a:ln>
                <a:solidFill>
                  <a:srgbClr val="FF0000"/>
                </a:solidFill>
                <a:effectLst>
                  <a:outerShdw dist="38100" dir="2700000" algn="tl" rotWithShape="0">
                    <a:schemeClr val="accent2"/>
                  </a:outerShdw>
                </a:effectLst>
              </a:rPr>
              <a:t>74</a:t>
            </a: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 VORs</a:t>
            </a:r>
          </a:p>
        </p:txBody>
      </p:sp>
    </p:spTree>
    <p:extLst>
      <p:ext uri="{BB962C8B-B14F-4D97-AF65-F5344CB8AC3E}">
        <p14:creationId xmlns:p14="http://schemas.microsoft.com/office/powerpoint/2010/main" val="3947843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260F0-080D-4EEB-8537-F3DF4BAA7A3D}"/>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Phase 2: 2020 - 2025</a:t>
            </a:r>
          </a:p>
        </p:txBody>
      </p:sp>
      <p:sp>
        <p:nvSpPr>
          <p:cNvPr id="4" name="Slide Number Placeholder 3">
            <a:extLst>
              <a:ext uri="{FF2B5EF4-FFF2-40B4-BE49-F238E27FC236}">
                <a16:creationId xmlns:a16="http://schemas.microsoft.com/office/drawing/2014/main" id="{A36A2D11-348D-423C-A630-A6BB07200E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C93C7-37EB-4A4E-85FC-B3A37BFCB51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FED678F2-1041-4145-A4D0-C62CFF965A16}"/>
              </a:ext>
            </a:extLst>
          </p:cNvPr>
          <p:cNvSpPr/>
          <p:nvPr/>
        </p:nvSpPr>
        <p:spPr>
          <a:xfrm>
            <a:off x="2590801" y="5637353"/>
            <a:ext cx="577799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Eliminate </a:t>
            </a:r>
            <a:r>
              <a:rPr kumimoji="0" lang="en-US" sz="5400" b="1" i="0" u="none" strike="noStrike" kern="1200" cap="none" spc="0" normalizeH="0" baseline="0" noProof="0" dirty="0">
                <a:ln w="6600">
                  <a:solidFill>
                    <a:srgbClr val="C0504D"/>
                  </a:solidFill>
                  <a:prstDash val="solid"/>
                </a:ln>
                <a:solidFill>
                  <a:srgbClr val="FF0000"/>
                </a:solidFill>
                <a:effectLst>
                  <a:outerShdw dist="38100" dir="2700000" algn="tl" rotWithShape="0">
                    <a:srgbClr val="C0504D"/>
                  </a:outerShdw>
                </a:effectLst>
                <a:uLnTx/>
                <a:uFillTx/>
                <a:latin typeface="Calibri"/>
                <a:ea typeface="+mn-ea"/>
                <a:cs typeface="+mn-cs"/>
              </a:rPr>
              <a:t>234</a:t>
            </a:r>
            <a:r>
              <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 VORs</a:t>
            </a:r>
          </a:p>
        </p:txBody>
      </p:sp>
      <p:pic>
        <p:nvPicPr>
          <p:cNvPr id="8" name="Picture 7" descr="vor1.jpg">
            <a:extLst>
              <a:ext uri="{FF2B5EF4-FFF2-40B4-BE49-F238E27FC236}">
                <a16:creationId xmlns:a16="http://schemas.microsoft.com/office/drawing/2014/main" id="{F48193A6-701E-473D-8323-A09348857414}"/>
              </a:ext>
            </a:extLst>
          </p:cNvPr>
          <p:cNvPicPr>
            <a:picLocks noChangeAspect="1"/>
          </p:cNvPicPr>
          <p:nvPr/>
        </p:nvPicPr>
        <p:blipFill>
          <a:blip r:embed="rId2" cstate="print"/>
          <a:stretch>
            <a:fillRect/>
          </a:stretch>
        </p:blipFill>
        <p:spPr>
          <a:xfrm>
            <a:off x="1524000" y="1118297"/>
            <a:ext cx="7390612" cy="4609609"/>
          </a:xfrm>
          <a:prstGeom prst="rect">
            <a:avLst/>
          </a:prstGeom>
        </p:spPr>
      </p:pic>
      <p:pic>
        <p:nvPicPr>
          <p:cNvPr id="6" name="Picture 4" descr="http://blueprintreview.co.uk/wp-content/uploads/2013/04/Johnny-in-the-control-tower.jpg">
            <a:extLst>
              <a:ext uri="{FF2B5EF4-FFF2-40B4-BE49-F238E27FC236}">
                <a16:creationId xmlns:a16="http://schemas.microsoft.com/office/drawing/2014/main" id="{6773E184-6A83-4B61-9FD9-F221407069C2}"/>
              </a:ext>
            </a:extLst>
          </p:cNvPr>
          <p:cNvPicPr>
            <a:picLocks noChangeAspect="1" noChangeArrowheads="1"/>
          </p:cNvPicPr>
          <p:nvPr/>
        </p:nvPicPr>
        <p:blipFill>
          <a:blip r:embed="rId3" cstate="print"/>
          <a:srcRect/>
          <a:stretch>
            <a:fillRect/>
          </a:stretch>
        </p:blipFill>
        <p:spPr bwMode="auto">
          <a:xfrm>
            <a:off x="0" y="5181600"/>
            <a:ext cx="2235200" cy="1676400"/>
          </a:xfrm>
          <a:prstGeom prst="rect">
            <a:avLst/>
          </a:prstGeom>
          <a:noFill/>
        </p:spPr>
      </p:pic>
    </p:spTree>
    <p:extLst>
      <p:ext uri="{BB962C8B-B14F-4D97-AF65-F5344CB8AC3E}">
        <p14:creationId xmlns:p14="http://schemas.microsoft.com/office/powerpoint/2010/main" val="1872430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9" name="Picture 2" descr="Image result for air traffic controllers shrimp boats">
            <a:extLst>
              <a:ext uri="{FF2B5EF4-FFF2-40B4-BE49-F238E27FC236}">
                <a16:creationId xmlns:a16="http://schemas.microsoft.com/office/drawing/2014/main" id="{C252A6E2-D9AD-4652-A691-9F2EE920173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426"/>
          <a:stretch/>
        </p:blipFill>
        <p:spPr bwMode="auto">
          <a:xfrm>
            <a:off x="20" y="10"/>
            <a:ext cx="8896807" cy="6857990"/>
          </a:xfrm>
          <a:custGeom>
            <a:avLst/>
            <a:gdLst>
              <a:gd name="connsiteX0" fmla="*/ 0 w 11862435"/>
              <a:gd name="connsiteY0" fmla="*/ 0 h 6858000"/>
              <a:gd name="connsiteX1" fmla="*/ 2537458 w 11862435"/>
              <a:gd name="connsiteY1" fmla="*/ 0 h 6858000"/>
              <a:gd name="connsiteX2" fmla="*/ 3074669 w 11862435"/>
              <a:gd name="connsiteY2" fmla="*/ 0 h 6858000"/>
              <a:gd name="connsiteX3" fmla="*/ 3784383 w 11862435"/>
              <a:gd name="connsiteY3" fmla="*/ 0 h 6858000"/>
              <a:gd name="connsiteX4" fmla="*/ 8686282 w 11862435"/>
              <a:gd name="connsiteY4" fmla="*/ 0 h 6858000"/>
              <a:gd name="connsiteX5" fmla="*/ 11862435 w 11862435"/>
              <a:gd name="connsiteY5" fmla="*/ 6857999 h 6858000"/>
              <a:gd name="connsiteX6" fmla="*/ 5896483 w 11862435"/>
              <a:gd name="connsiteY6" fmla="*/ 6857999 h 6858000"/>
              <a:gd name="connsiteX7" fmla="*/ 5896483 w 11862435"/>
              <a:gd name="connsiteY7" fmla="*/ 6858000 h 6858000"/>
              <a:gd name="connsiteX8" fmla="*/ 3074669 w 11862435"/>
              <a:gd name="connsiteY8" fmla="*/ 6858000 h 6858000"/>
              <a:gd name="connsiteX9" fmla="*/ 2537458 w 11862435"/>
              <a:gd name="connsiteY9" fmla="*/ 6858000 h 6858000"/>
              <a:gd name="connsiteX10" fmla="*/ 0 w 1186243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2435" h="6858000">
                <a:moveTo>
                  <a:pt x="0" y="0"/>
                </a:moveTo>
                <a:lnTo>
                  <a:pt x="2537458" y="0"/>
                </a:lnTo>
                <a:lnTo>
                  <a:pt x="3074669" y="0"/>
                </a:lnTo>
                <a:lnTo>
                  <a:pt x="3784383" y="0"/>
                </a:lnTo>
                <a:lnTo>
                  <a:pt x="8686282" y="0"/>
                </a:lnTo>
                <a:lnTo>
                  <a:pt x="11862435" y="6857999"/>
                </a:lnTo>
                <a:lnTo>
                  <a:pt x="5896483" y="6857999"/>
                </a:lnTo>
                <a:lnTo>
                  <a:pt x="5896483" y="6858000"/>
                </a:lnTo>
                <a:lnTo>
                  <a:pt x="3074669" y="6858000"/>
                </a:lnTo>
                <a:lnTo>
                  <a:pt x="2537458"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2" name="Freeform: Shape 71">
            <a:extLst>
              <a:ext uri="{FF2B5EF4-FFF2-40B4-BE49-F238E27FC236}">
                <a16:creationId xmlns:a16="http://schemas.microsoft.com/office/drawing/2014/main" id="{A4D1609B-102A-4C77-86A2-ACB29FB96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879962" y="0"/>
            <a:ext cx="3264038" cy="6858478"/>
          </a:xfrm>
          <a:custGeom>
            <a:avLst/>
            <a:gdLst>
              <a:gd name="connsiteX0" fmla="*/ 4352050 w 4352050"/>
              <a:gd name="connsiteY0" fmla="*/ 6858478 h 6858478"/>
              <a:gd name="connsiteX1" fmla="*/ 0 w 4352050"/>
              <a:gd name="connsiteY1" fmla="*/ 6858478 h 6858478"/>
              <a:gd name="connsiteX2" fmla="*/ 0 w 4352050"/>
              <a:gd name="connsiteY2" fmla="*/ 0 h 6858478"/>
              <a:gd name="connsiteX3" fmla="*/ 103870 w 4352050"/>
              <a:gd name="connsiteY3" fmla="*/ 0 h 6858478"/>
              <a:gd name="connsiteX4" fmla="*/ 1170098 w 4352050"/>
              <a:gd name="connsiteY4" fmla="*/ 0 h 6858478"/>
              <a:gd name="connsiteX5" fmla="*/ 1175675 w 435205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2050" h="6858478">
                <a:moveTo>
                  <a:pt x="4352050" y="6858478"/>
                </a:moveTo>
                <a:lnTo>
                  <a:pt x="0" y="6858478"/>
                </a:lnTo>
                <a:lnTo>
                  <a:pt x="0" y="0"/>
                </a:lnTo>
                <a:lnTo>
                  <a:pt x="103870" y="0"/>
                </a:lnTo>
                <a:lnTo>
                  <a:pt x="1170098" y="0"/>
                </a:lnTo>
                <a:lnTo>
                  <a:pt x="1175675" y="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Shape 73">
            <a:extLst>
              <a:ext uri="{FF2B5EF4-FFF2-40B4-BE49-F238E27FC236}">
                <a16:creationId xmlns:a16="http://schemas.microsoft.com/office/drawing/2014/main" id="{C651F706-C94E-46D4-BAAE-BAFD1AD97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6500962" y="0"/>
            <a:ext cx="2643038" cy="6858478"/>
          </a:xfrm>
          <a:custGeom>
            <a:avLst/>
            <a:gdLst>
              <a:gd name="connsiteX0" fmla="*/ 3524051 w 3524051"/>
              <a:gd name="connsiteY0" fmla="*/ 6858478 h 6858478"/>
              <a:gd name="connsiteX1" fmla="*/ 0 w 3524051"/>
              <a:gd name="connsiteY1" fmla="*/ 6858478 h 6858478"/>
              <a:gd name="connsiteX2" fmla="*/ 0 w 3524051"/>
              <a:gd name="connsiteY2" fmla="*/ 0 h 6858478"/>
              <a:gd name="connsiteX3" fmla="*/ 342099 w 3524051"/>
              <a:gd name="connsiteY3" fmla="*/ 0 h 6858478"/>
              <a:gd name="connsiteX4" fmla="*/ 347676 w 3524051"/>
              <a:gd name="connsiteY4" fmla="*/ 0 h 685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051" h="6858478">
                <a:moveTo>
                  <a:pt x="3524051" y="6858478"/>
                </a:moveTo>
                <a:lnTo>
                  <a:pt x="0" y="6858478"/>
                </a:lnTo>
                <a:lnTo>
                  <a:pt x="0" y="0"/>
                </a:lnTo>
                <a:lnTo>
                  <a:pt x="342099" y="0"/>
                </a:lnTo>
                <a:lnTo>
                  <a:pt x="347676"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B2D3E1AB-82DB-496F-8E53-67FE6F5B9D05}"/>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8CCC93C7-37EB-4A4E-85FC-B3A37BFCB519}" type="slidenum">
              <a:rPr lang="en-US" smtClean="0">
                <a:solidFill>
                  <a:srgbClr val="FFFFFF"/>
                </a:solidFill>
              </a:rPr>
              <a:pPr>
                <a:spcAft>
                  <a:spcPts val="600"/>
                </a:spcAft>
              </a:pPr>
              <a:t>4</a:t>
            </a:fld>
            <a:endParaRPr lang="en-US">
              <a:solidFill>
                <a:srgbClr val="FFFFFF"/>
              </a:solidFill>
            </a:endParaRPr>
          </a:p>
        </p:txBody>
      </p:sp>
    </p:spTree>
    <p:extLst>
      <p:ext uri="{BB962C8B-B14F-4D97-AF65-F5344CB8AC3E}">
        <p14:creationId xmlns:p14="http://schemas.microsoft.com/office/powerpoint/2010/main" val="37453305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310AF0-1EE3-437E-A030-EC7F07084D92}"/>
              </a:ext>
            </a:extLst>
          </p:cNvPr>
          <p:cNvSpPr>
            <a:spLocks noGrp="1"/>
          </p:cNvSpPr>
          <p:nvPr>
            <p:ph type="title"/>
          </p:nvPr>
        </p:nvSpPr>
        <p:spPr>
          <a:xfrm>
            <a:off x="628651" y="4038600"/>
            <a:ext cx="2743200" cy="2887579"/>
          </a:xfrm>
        </p:spPr>
        <p:txBody>
          <a:bodyPr vert="horz" lIns="91440" tIns="45720" rIns="91440" bIns="45720" rtlCol="0" anchor="b">
            <a:normAutofit fontScale="90000"/>
          </a:bodyPr>
          <a:lstStyle/>
          <a:p>
            <a:r>
              <a:rPr lang="en-US" b="1" dirty="0">
                <a:solidFill>
                  <a:schemeClr val="bg1"/>
                </a:solidFill>
                <a:effectLst>
                  <a:outerShdw blurRad="38100" dist="38100" dir="2700000" algn="tl">
                    <a:srgbClr val="000000">
                      <a:alpha val="43137"/>
                    </a:srgbClr>
                  </a:outerShdw>
                </a:effectLst>
              </a:rPr>
              <a:t>Retain VORs for coverage</a:t>
            </a:r>
            <a:br>
              <a:rPr lang="en-US" b="1" dirty="0">
                <a:solidFill>
                  <a:schemeClr val="bg1"/>
                </a:solidFill>
                <a:effectLst>
                  <a:outerShdw blurRad="38100" dist="38100" dir="2700000" algn="tl">
                    <a:srgbClr val="000000">
                      <a:alpha val="43137"/>
                    </a:srgbClr>
                  </a:outerShdw>
                </a:effectLst>
              </a:rPr>
            </a:br>
            <a:r>
              <a:rPr lang="en-US" b="1" dirty="0">
                <a:solidFill>
                  <a:schemeClr val="bg1"/>
                </a:solidFill>
                <a:effectLst>
                  <a:outerShdw blurRad="38100" dist="38100" dir="2700000" algn="tl">
                    <a:srgbClr val="000000">
                      <a:alpha val="43137"/>
                    </a:srgbClr>
                  </a:outerShdw>
                </a:effectLst>
              </a:rPr>
              <a:t>at </a:t>
            </a:r>
            <a:r>
              <a:rPr lang="en-US" b="1" dirty="0">
                <a:solidFill>
                  <a:srgbClr val="FFC000"/>
                </a:solidFill>
                <a:effectLst>
                  <a:outerShdw blurRad="38100" dist="38100" dir="2700000" algn="tl">
                    <a:srgbClr val="000000">
                      <a:alpha val="43137"/>
                    </a:srgbClr>
                  </a:outerShdw>
                </a:effectLst>
              </a:rPr>
              <a:t>5,000' AGL </a:t>
            </a:r>
            <a:r>
              <a:rPr lang="en-US" b="1" dirty="0">
                <a:solidFill>
                  <a:schemeClr val="bg1"/>
                </a:solidFill>
                <a:effectLst>
                  <a:outerShdw blurRad="38100" dist="38100" dir="2700000" algn="tl">
                    <a:srgbClr val="000000">
                      <a:alpha val="43137"/>
                    </a:srgbClr>
                  </a:outerShdw>
                </a:effectLst>
              </a:rPr>
              <a:t>and above </a:t>
            </a:r>
            <a:br>
              <a:rPr lang="en-US" b="1" dirty="0">
                <a:solidFill>
                  <a:schemeClr val="bg1"/>
                </a:solidFill>
                <a:effectLst>
                  <a:outerShdw blurRad="38100" dist="38100" dir="2700000" algn="tl">
                    <a:srgbClr val="000000">
                      <a:alpha val="43137"/>
                    </a:srgbClr>
                  </a:outerShdw>
                </a:effectLst>
              </a:rPr>
            </a:br>
            <a:r>
              <a:rPr lang="en-US" b="1" dirty="0">
                <a:solidFill>
                  <a:schemeClr val="bg1"/>
                </a:solidFill>
                <a:effectLst>
                  <a:outerShdw blurRad="38100" dist="38100" dir="2700000" algn="tl">
                    <a:srgbClr val="000000">
                      <a:alpha val="43137"/>
                    </a:srgbClr>
                  </a:outerShdw>
                </a:effectLst>
              </a:rPr>
              <a:t>across the entire CONUS</a:t>
            </a:r>
            <a:br>
              <a:rPr lang="en-US" b="1" dirty="0">
                <a:effectLst>
                  <a:outerShdw blurRad="38100" dist="38100" dir="2700000" algn="tl">
                    <a:srgbClr val="000000">
                      <a:alpha val="43137"/>
                    </a:srgbClr>
                  </a:outerShdw>
                </a:effectLst>
              </a:rPr>
            </a:br>
            <a:endParaRPr lang="en-US" sz="4200" kern="1200" dirty="0">
              <a:solidFill>
                <a:srgbClr val="FFFFFF"/>
              </a:solidFill>
              <a:latin typeface="+mj-lt"/>
              <a:ea typeface="+mj-ea"/>
              <a:cs typeface="+mj-cs"/>
            </a:endParaRP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2" descr="Image result for usa map">
            <a:extLst>
              <a:ext uri="{FF2B5EF4-FFF2-40B4-BE49-F238E27FC236}">
                <a16:creationId xmlns:a16="http://schemas.microsoft.com/office/drawing/2014/main" id="{904EDF95-F81D-4878-B3AD-EA800E50546E}"/>
              </a:ext>
            </a:extLst>
          </p:cNvPr>
          <p:cNvPicPr>
            <a:picLocks noChangeAspect="1" noChangeArrowheads="1"/>
          </p:cNvPicPr>
          <p:nvPr/>
        </p:nvPicPr>
        <p:blipFill>
          <a:blip r:embed="rId2" cstate="print"/>
          <a:srcRect t="8680"/>
          <a:stretch>
            <a:fillRect/>
          </a:stretch>
        </p:blipFill>
        <p:spPr bwMode="auto">
          <a:xfrm>
            <a:off x="3742579" y="1600201"/>
            <a:ext cx="5401422" cy="3452806"/>
          </a:xfrm>
          <a:prstGeom prst="rect">
            <a:avLst/>
          </a:prstGeom>
          <a:noFill/>
        </p:spPr>
      </p:pic>
      <p:sp>
        <p:nvSpPr>
          <p:cNvPr id="4" name="Slide Number Placeholder 3">
            <a:extLst>
              <a:ext uri="{FF2B5EF4-FFF2-40B4-BE49-F238E27FC236}">
                <a16:creationId xmlns:a16="http://schemas.microsoft.com/office/drawing/2014/main" id="{613D1341-02DE-4F21-986D-2FA0BAA739EC}"/>
              </a:ext>
            </a:extLst>
          </p:cNvPr>
          <p:cNvSpPr>
            <a:spLocks noGrp="1"/>
          </p:cNvSpPr>
          <p:nvPr>
            <p:ph type="sldNum" sz="quarter" idx="12"/>
          </p:nvPr>
        </p:nvSpPr>
        <p:spPr>
          <a:xfrm>
            <a:off x="7493266" y="6356350"/>
            <a:ext cx="1022083" cy="365125"/>
          </a:xfrm>
        </p:spPr>
        <p:txBody>
          <a:bodyPr vert="horz" lIns="91440" tIns="45720" rIns="91440" bIns="45720" rtlCol="0" anchor="ctr">
            <a:normAutofit/>
          </a:bodyPr>
          <a:lstStyle/>
          <a:p>
            <a:pPr>
              <a:spcAft>
                <a:spcPts val="600"/>
              </a:spcAft>
            </a:pPr>
            <a:fld id="{8CCC93C7-37EB-4A4E-85FC-B3A37BFCB519}" type="slidenum">
              <a:rPr lang="en-US">
                <a:solidFill>
                  <a:srgbClr val="595959"/>
                </a:solidFill>
              </a:rPr>
              <a:pPr>
                <a:spcAft>
                  <a:spcPts val="600"/>
                </a:spcAft>
              </a:pPr>
              <a:t>40</a:t>
            </a:fld>
            <a:endParaRPr lang="en-US">
              <a:solidFill>
                <a:srgbClr val="595959"/>
              </a:solidFill>
            </a:endParaRPr>
          </a:p>
        </p:txBody>
      </p:sp>
      <p:pic>
        <p:nvPicPr>
          <p:cNvPr id="7" name="Picture 4" descr="http://www.gis2gps.com/GPS/GPSDEF/242satellite.gif">
            <a:extLst>
              <a:ext uri="{FF2B5EF4-FFF2-40B4-BE49-F238E27FC236}">
                <a16:creationId xmlns:a16="http://schemas.microsoft.com/office/drawing/2014/main" id="{93FC1385-643C-49DA-AAE8-B00589E76F88}"/>
              </a:ext>
            </a:extLst>
          </p:cNvPr>
          <p:cNvPicPr>
            <a:picLocks noChangeAspect="1" noChangeArrowheads="1"/>
          </p:cNvPicPr>
          <p:nvPr/>
        </p:nvPicPr>
        <p:blipFill>
          <a:blip r:embed="rId3" cstate="print"/>
          <a:srcRect/>
          <a:stretch>
            <a:fillRect/>
          </a:stretch>
        </p:blipFill>
        <p:spPr bwMode="auto">
          <a:xfrm>
            <a:off x="3962400" y="-17318"/>
            <a:ext cx="1447800" cy="1418845"/>
          </a:xfrm>
          <a:prstGeom prst="rect">
            <a:avLst/>
          </a:prstGeom>
          <a:noFill/>
        </p:spPr>
      </p:pic>
      <p:sp>
        <p:nvSpPr>
          <p:cNvPr id="8" name="Rectangle 7">
            <a:extLst>
              <a:ext uri="{FF2B5EF4-FFF2-40B4-BE49-F238E27FC236}">
                <a16:creationId xmlns:a16="http://schemas.microsoft.com/office/drawing/2014/main" id="{6049E0B6-3E9D-47EE-BC91-9A9D30597B19}"/>
              </a:ext>
            </a:extLst>
          </p:cNvPr>
          <p:cNvSpPr/>
          <p:nvPr/>
        </p:nvSpPr>
        <p:spPr>
          <a:xfrm>
            <a:off x="4181707" y="307383"/>
            <a:ext cx="1009186"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Fail</a:t>
            </a:r>
          </a:p>
        </p:txBody>
      </p:sp>
    </p:spTree>
    <p:extLst>
      <p:ext uri="{BB962C8B-B14F-4D97-AF65-F5344CB8AC3E}">
        <p14:creationId xmlns:p14="http://schemas.microsoft.com/office/powerpoint/2010/main" val="3927318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Related image">
            <a:extLst>
              <a:ext uri="{FF2B5EF4-FFF2-40B4-BE49-F238E27FC236}">
                <a16:creationId xmlns:a16="http://schemas.microsoft.com/office/drawing/2014/main" id="{04357F9A-7F35-4895-828A-6316A61F1DCB}"/>
              </a:ext>
            </a:extLst>
          </p:cNvPr>
          <p:cNvPicPr>
            <a:picLocks noGrp="1" noChangeAspect="1" noChangeArrowheads="1"/>
          </p:cNvPicPr>
          <p:nvPr>
            <p:ph idx="1"/>
          </p:nvPr>
        </p:nvPicPr>
        <p:blipFill>
          <a:blip r:embed="rId2" cstate="print"/>
          <a:srcRect/>
          <a:stretch>
            <a:fillRect/>
          </a:stretch>
        </p:blipFill>
        <p:spPr bwMode="auto">
          <a:xfrm>
            <a:off x="4404335" y="492573"/>
            <a:ext cx="3837220" cy="5880796"/>
          </a:xfrm>
          <a:prstGeom prst="rect">
            <a:avLst/>
          </a:prstGeom>
          <a:noFill/>
        </p:spPr>
      </p:pic>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http://www.gis2gps.com/GPS/GPSDEF/242satellite.gif">
            <a:extLst>
              <a:ext uri="{FF2B5EF4-FFF2-40B4-BE49-F238E27FC236}">
                <a16:creationId xmlns:a16="http://schemas.microsoft.com/office/drawing/2014/main" id="{18089EB1-8DAE-4FAD-9D2A-DF8E706AA406}"/>
              </a:ext>
            </a:extLst>
          </p:cNvPr>
          <p:cNvPicPr>
            <a:picLocks noChangeAspect="1" noChangeArrowheads="1"/>
          </p:cNvPicPr>
          <p:nvPr/>
        </p:nvPicPr>
        <p:blipFill>
          <a:blip r:embed="rId3" cstate="print"/>
          <a:srcRect/>
          <a:stretch>
            <a:fillRect/>
          </a:stretch>
        </p:blipFill>
        <p:spPr bwMode="auto">
          <a:xfrm>
            <a:off x="3962400" y="-17318"/>
            <a:ext cx="1447800" cy="1418845"/>
          </a:xfrm>
          <a:prstGeom prst="rect">
            <a:avLst/>
          </a:prstGeom>
          <a:noFill/>
        </p:spPr>
      </p:pic>
      <p:sp>
        <p:nvSpPr>
          <p:cNvPr id="2" name="Title 1">
            <a:extLst>
              <a:ext uri="{FF2B5EF4-FFF2-40B4-BE49-F238E27FC236}">
                <a16:creationId xmlns:a16="http://schemas.microsoft.com/office/drawing/2014/main" id="{1D999E56-490C-43F0-B214-656F451ADDD1}"/>
              </a:ext>
            </a:extLst>
          </p:cNvPr>
          <p:cNvSpPr>
            <a:spLocks noGrp="1"/>
          </p:cNvSpPr>
          <p:nvPr>
            <p:ph type="title"/>
          </p:nvPr>
        </p:nvSpPr>
        <p:spPr>
          <a:xfrm>
            <a:off x="275222" y="3048000"/>
            <a:ext cx="3176336" cy="2919329"/>
          </a:xfrm>
        </p:spPr>
        <p:txBody>
          <a:bodyPr vert="horz" lIns="91440" tIns="45720" rIns="91440" bIns="45720" rtlCol="0" anchor="b">
            <a:normAutofit fontScale="90000"/>
          </a:bodyPr>
          <a:lstStyle/>
          <a:p>
            <a:pPr>
              <a:lnSpc>
                <a:spcPct val="90000"/>
              </a:lnSpc>
            </a:pPr>
            <a:r>
              <a:rPr lang="en-US" sz="4000" b="1" dirty="0">
                <a:solidFill>
                  <a:schemeClr val="bg1"/>
                </a:solidFill>
                <a:effectLst>
                  <a:outerShdw blurRad="38100" dist="38100" dir="2700000" algn="tl">
                    <a:srgbClr val="000000">
                      <a:alpha val="43137"/>
                    </a:srgbClr>
                  </a:outerShdw>
                </a:effectLst>
              </a:rPr>
              <a:t>Retain VORs to </a:t>
            </a:r>
            <a:r>
              <a:rPr lang="en-US" sz="4000" b="1" dirty="0">
                <a:solidFill>
                  <a:srgbClr val="FFC000"/>
                </a:solidFill>
                <a:effectLst>
                  <a:outerShdw blurRad="38100" dist="38100" dir="2700000" algn="tl">
                    <a:srgbClr val="000000">
                      <a:alpha val="43137"/>
                    </a:srgbClr>
                  </a:outerShdw>
                </a:effectLst>
              </a:rPr>
              <a:t>perform ILS, Localizer or VOR approaches </a:t>
            </a:r>
            <a:r>
              <a:rPr lang="en-US" sz="4000" b="1" dirty="0">
                <a:solidFill>
                  <a:schemeClr val="bg1"/>
                </a:solidFill>
                <a:effectLst>
                  <a:outerShdw blurRad="38100" dist="38100" dir="2700000" algn="tl">
                    <a:srgbClr val="000000">
                      <a:alpha val="43137"/>
                    </a:srgbClr>
                  </a:outerShdw>
                </a:effectLst>
              </a:rPr>
              <a:t>within 100 NM of any location in the CONUS</a:t>
            </a:r>
            <a:br>
              <a:rPr lang="en-US" b="1" dirty="0">
                <a:solidFill>
                  <a:srgbClr val="FF0000"/>
                </a:solidFill>
                <a:effectLst>
                  <a:outerShdw blurRad="38100" dist="38100" dir="2700000" algn="tl">
                    <a:srgbClr val="000000">
                      <a:alpha val="43137"/>
                    </a:srgbClr>
                  </a:outerShdw>
                </a:effectLst>
              </a:rPr>
            </a:br>
            <a:endParaRPr lang="en-US" sz="4200" kern="1200" dirty="0">
              <a:solidFill>
                <a:srgbClr val="FFFFFF"/>
              </a:solidFill>
              <a:latin typeface="+mj-lt"/>
              <a:ea typeface="+mj-ea"/>
              <a:cs typeface="+mj-cs"/>
            </a:endParaRP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8593D6F-E233-41D9-89F4-194CB99033C3}"/>
              </a:ext>
            </a:extLst>
          </p:cNvPr>
          <p:cNvSpPr>
            <a:spLocks noGrp="1"/>
          </p:cNvSpPr>
          <p:nvPr>
            <p:ph type="sldNum" sz="quarter" idx="12"/>
          </p:nvPr>
        </p:nvSpPr>
        <p:spPr>
          <a:xfrm>
            <a:off x="7493266" y="6356350"/>
            <a:ext cx="1022083" cy="365125"/>
          </a:xfrm>
        </p:spPr>
        <p:txBody>
          <a:bodyPr vert="horz" lIns="91440" tIns="45720" rIns="91440" bIns="45720" rtlCol="0" anchor="ctr">
            <a:normAutofit/>
          </a:bodyPr>
          <a:lstStyle/>
          <a:p>
            <a:pPr>
              <a:spcAft>
                <a:spcPts val="600"/>
              </a:spcAft>
            </a:pPr>
            <a:fld id="{8CCC93C7-37EB-4A4E-85FC-B3A37BFCB519}" type="slidenum">
              <a:rPr lang="en-US">
                <a:solidFill>
                  <a:srgbClr val="595959"/>
                </a:solidFill>
              </a:rPr>
              <a:pPr>
                <a:spcAft>
                  <a:spcPts val="600"/>
                </a:spcAft>
              </a:pPr>
              <a:t>41</a:t>
            </a:fld>
            <a:endParaRPr lang="en-US">
              <a:solidFill>
                <a:srgbClr val="595959"/>
              </a:solidFill>
            </a:endParaRPr>
          </a:p>
        </p:txBody>
      </p:sp>
      <p:sp>
        <p:nvSpPr>
          <p:cNvPr id="7" name="Rectangle 6">
            <a:extLst>
              <a:ext uri="{FF2B5EF4-FFF2-40B4-BE49-F238E27FC236}">
                <a16:creationId xmlns:a16="http://schemas.microsoft.com/office/drawing/2014/main" id="{82F1732F-53D8-41D7-8A6E-CFDD5E50671F}"/>
              </a:ext>
            </a:extLst>
          </p:cNvPr>
          <p:cNvSpPr/>
          <p:nvPr/>
        </p:nvSpPr>
        <p:spPr>
          <a:xfrm>
            <a:off x="4181707" y="307383"/>
            <a:ext cx="1009186"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Fail</a:t>
            </a:r>
          </a:p>
        </p:txBody>
      </p:sp>
    </p:spTree>
    <p:extLst>
      <p:ext uri="{BB962C8B-B14F-4D97-AF65-F5344CB8AC3E}">
        <p14:creationId xmlns:p14="http://schemas.microsoft.com/office/powerpoint/2010/main" val="3032643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D2E18B-4342-4D85-9604-9703CAA70699}"/>
              </a:ext>
            </a:extLst>
          </p:cNvPr>
          <p:cNvSpPr>
            <a:spLocks noGrp="1"/>
          </p:cNvSpPr>
          <p:nvPr>
            <p:ph type="title"/>
          </p:nvPr>
        </p:nvSpPr>
        <p:spPr>
          <a:xfrm>
            <a:off x="505678" y="4038600"/>
            <a:ext cx="2743200" cy="2887579"/>
          </a:xfrm>
        </p:spPr>
        <p:txBody>
          <a:bodyPr vert="horz" lIns="91440" tIns="45720" rIns="91440" bIns="45720" rtlCol="0" anchor="b">
            <a:normAutofit fontScale="90000"/>
          </a:bodyPr>
          <a:lstStyle/>
          <a:p>
            <a:pPr>
              <a:lnSpc>
                <a:spcPct val="90000"/>
              </a:lnSpc>
            </a:pPr>
            <a:r>
              <a:rPr lang="en-US" sz="4000" b="1" dirty="0">
                <a:solidFill>
                  <a:schemeClr val="bg1"/>
                </a:solidFill>
                <a:effectLst>
                  <a:outerShdw blurRad="38100" dist="38100" dir="2700000" algn="tl">
                    <a:srgbClr val="000000">
                      <a:alpha val="43137"/>
                    </a:srgbClr>
                  </a:outerShdw>
                </a:effectLst>
              </a:rPr>
              <a:t>Retain most VORs in the </a:t>
            </a:r>
            <a:r>
              <a:rPr lang="en-US" sz="4000" b="1" dirty="0">
                <a:solidFill>
                  <a:srgbClr val="FFC000"/>
                </a:solidFill>
                <a:effectLst>
                  <a:outerShdw blurRad="38100" dist="38100" dir="2700000" algn="tl">
                    <a:srgbClr val="000000">
                      <a:alpha val="43137"/>
                    </a:srgbClr>
                  </a:outerShdw>
                </a:effectLst>
              </a:rPr>
              <a:t>Western US Mountainous Area</a:t>
            </a:r>
            <a:r>
              <a:rPr lang="en-US" sz="4000" b="1" dirty="0">
                <a:solidFill>
                  <a:schemeClr val="bg1"/>
                </a:solidFill>
                <a:effectLst>
                  <a:outerShdw blurRad="38100" dist="38100" dir="2700000" algn="tl">
                    <a:srgbClr val="000000">
                      <a:alpha val="43137"/>
                    </a:srgbClr>
                  </a:outerShdw>
                </a:effectLst>
              </a:rPr>
              <a:t> for the Victor airways in high elevation terrain</a:t>
            </a:r>
            <a:br>
              <a:rPr lang="en-US" b="1" dirty="0">
                <a:solidFill>
                  <a:srgbClr val="0070C0"/>
                </a:solidFill>
                <a:effectLst>
                  <a:outerShdw blurRad="38100" dist="38100" dir="2700000" algn="tl">
                    <a:srgbClr val="000000">
                      <a:alpha val="43137"/>
                    </a:srgbClr>
                  </a:outerShdw>
                </a:effectLst>
              </a:rPr>
            </a:br>
            <a:endParaRPr lang="en-US" sz="4200" kern="1200" dirty="0">
              <a:solidFill>
                <a:srgbClr val="FFFFFF"/>
              </a:solidFill>
              <a:latin typeface="+mj-lt"/>
              <a:ea typeface="+mj-ea"/>
              <a:cs typeface="+mj-cs"/>
            </a:endParaRP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2" descr="Image result for faa mountainous terrain map">
            <a:extLst>
              <a:ext uri="{FF2B5EF4-FFF2-40B4-BE49-F238E27FC236}">
                <a16:creationId xmlns:a16="http://schemas.microsoft.com/office/drawing/2014/main" id="{3B7C6C6B-B52D-4E2B-90D4-CED3062F16AB}"/>
              </a:ext>
            </a:extLst>
          </p:cNvPr>
          <p:cNvPicPr>
            <a:picLocks noChangeAspect="1" noChangeArrowheads="1"/>
          </p:cNvPicPr>
          <p:nvPr/>
        </p:nvPicPr>
        <p:blipFill>
          <a:blip r:embed="rId2" cstate="print"/>
          <a:srcRect l="3595" t="2853" r="57333" b="8425"/>
          <a:stretch>
            <a:fillRect/>
          </a:stretch>
        </p:blipFill>
        <p:spPr bwMode="auto">
          <a:xfrm>
            <a:off x="4724400" y="-1072"/>
            <a:ext cx="4270129" cy="6860144"/>
          </a:xfrm>
          <a:prstGeom prst="rect">
            <a:avLst/>
          </a:prstGeom>
          <a:noFill/>
        </p:spPr>
      </p:pic>
      <p:sp>
        <p:nvSpPr>
          <p:cNvPr id="4" name="Slide Number Placeholder 3">
            <a:extLst>
              <a:ext uri="{FF2B5EF4-FFF2-40B4-BE49-F238E27FC236}">
                <a16:creationId xmlns:a16="http://schemas.microsoft.com/office/drawing/2014/main" id="{57B8CE7B-5CD4-4E89-A543-287BA9B062C4}"/>
              </a:ext>
            </a:extLst>
          </p:cNvPr>
          <p:cNvSpPr>
            <a:spLocks noGrp="1"/>
          </p:cNvSpPr>
          <p:nvPr>
            <p:ph type="sldNum" sz="quarter" idx="12"/>
          </p:nvPr>
        </p:nvSpPr>
        <p:spPr>
          <a:xfrm>
            <a:off x="7493266" y="6356350"/>
            <a:ext cx="1022083" cy="365125"/>
          </a:xfrm>
        </p:spPr>
        <p:txBody>
          <a:bodyPr vert="horz" lIns="91440" tIns="45720" rIns="91440" bIns="45720" rtlCol="0" anchor="ctr">
            <a:normAutofit/>
          </a:bodyPr>
          <a:lstStyle/>
          <a:p>
            <a:pPr>
              <a:spcAft>
                <a:spcPts val="600"/>
              </a:spcAft>
            </a:pPr>
            <a:fld id="{8CCC93C7-37EB-4A4E-85FC-B3A37BFCB519}" type="slidenum">
              <a:rPr lang="en-US">
                <a:solidFill>
                  <a:srgbClr val="595959"/>
                </a:solidFill>
              </a:rPr>
              <a:pPr>
                <a:spcAft>
                  <a:spcPts val="600"/>
                </a:spcAft>
              </a:pPr>
              <a:t>42</a:t>
            </a:fld>
            <a:endParaRPr lang="en-US">
              <a:solidFill>
                <a:srgbClr val="595959"/>
              </a:solidFill>
            </a:endParaRPr>
          </a:p>
        </p:txBody>
      </p:sp>
      <p:pic>
        <p:nvPicPr>
          <p:cNvPr id="7" name="Picture 4" descr="http://www.gis2gps.com/GPS/GPSDEF/242satellite.gif">
            <a:extLst>
              <a:ext uri="{FF2B5EF4-FFF2-40B4-BE49-F238E27FC236}">
                <a16:creationId xmlns:a16="http://schemas.microsoft.com/office/drawing/2014/main" id="{707C7C54-4E46-41BB-96B5-3D826AE5FF2F}"/>
              </a:ext>
            </a:extLst>
          </p:cNvPr>
          <p:cNvPicPr>
            <a:picLocks noChangeAspect="1" noChangeArrowheads="1"/>
          </p:cNvPicPr>
          <p:nvPr/>
        </p:nvPicPr>
        <p:blipFill>
          <a:blip r:embed="rId3" cstate="print"/>
          <a:srcRect/>
          <a:stretch>
            <a:fillRect/>
          </a:stretch>
        </p:blipFill>
        <p:spPr bwMode="auto">
          <a:xfrm>
            <a:off x="3962400" y="-17318"/>
            <a:ext cx="1447800" cy="1418845"/>
          </a:xfrm>
          <a:prstGeom prst="rect">
            <a:avLst/>
          </a:prstGeom>
          <a:noFill/>
        </p:spPr>
      </p:pic>
      <p:sp>
        <p:nvSpPr>
          <p:cNvPr id="8" name="Rectangle 7">
            <a:extLst>
              <a:ext uri="{FF2B5EF4-FFF2-40B4-BE49-F238E27FC236}">
                <a16:creationId xmlns:a16="http://schemas.microsoft.com/office/drawing/2014/main" id="{1F05CB3D-FDA1-4512-A414-DFDBADE4CA5A}"/>
              </a:ext>
            </a:extLst>
          </p:cNvPr>
          <p:cNvSpPr/>
          <p:nvPr/>
        </p:nvSpPr>
        <p:spPr>
          <a:xfrm>
            <a:off x="4181707" y="307383"/>
            <a:ext cx="1009186"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rPr>
              <a:t>Fail</a:t>
            </a:r>
          </a:p>
        </p:txBody>
      </p:sp>
    </p:spTree>
    <p:extLst>
      <p:ext uri="{BB962C8B-B14F-4D97-AF65-F5344CB8AC3E}">
        <p14:creationId xmlns:p14="http://schemas.microsoft.com/office/powerpoint/2010/main" val="680357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descr="Related image">
            <a:extLst>
              <a:ext uri="{FF2B5EF4-FFF2-40B4-BE49-F238E27FC236}">
                <a16:creationId xmlns:a16="http://schemas.microsoft.com/office/drawing/2014/main" id="{14226A17-AEB2-4FC2-80CA-64E297E8926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2102" r="4233"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B2966E4-38E2-42BF-B53B-261E1A84F362}"/>
              </a:ext>
            </a:extLst>
          </p:cNvPr>
          <p:cNvSpPr>
            <a:spLocks noGrp="1"/>
          </p:cNvSpPr>
          <p:nvPr>
            <p:ph type="title"/>
          </p:nvPr>
        </p:nvSpPr>
        <p:spPr>
          <a:xfrm>
            <a:off x="1295400" y="3428999"/>
            <a:ext cx="6858000" cy="2900518"/>
          </a:xfrm>
        </p:spPr>
        <p:txBody>
          <a:bodyPr vert="horz" lIns="91440" tIns="45720" rIns="91440" bIns="45720" rtlCol="0" anchor="b">
            <a:normAutofit/>
          </a:bodyPr>
          <a:lstStyle/>
          <a:p>
            <a:pPr>
              <a:lnSpc>
                <a:spcPct val="90000"/>
              </a:lnSpc>
            </a:pPr>
            <a:r>
              <a:rPr lang="en-US" sz="6000" b="1" dirty="0">
                <a:solidFill>
                  <a:schemeClr val="lt1"/>
                </a:solidFill>
                <a:effectLst>
                  <a:outerShdw blurRad="38100" dist="38100" dir="2700000" algn="tl">
                    <a:srgbClr val="000000">
                      <a:alpha val="43137"/>
                    </a:srgbClr>
                  </a:outerShdw>
                </a:effectLst>
              </a:rPr>
              <a:t>Retain VORs for </a:t>
            </a:r>
            <a:r>
              <a:rPr lang="en-US" sz="6000" b="1" dirty="0">
                <a:solidFill>
                  <a:srgbClr val="FFC000"/>
                </a:solidFill>
                <a:effectLst>
                  <a:outerShdw blurRad="38100" dist="38100" dir="2700000" algn="tl">
                    <a:srgbClr val="000000">
                      <a:alpha val="43137"/>
                    </a:srgbClr>
                  </a:outerShdw>
                </a:effectLst>
              </a:rPr>
              <a:t>Military</a:t>
            </a:r>
            <a:r>
              <a:rPr lang="en-US" sz="6000" b="1" dirty="0">
                <a:solidFill>
                  <a:schemeClr val="lt1"/>
                </a:solidFill>
                <a:effectLst>
                  <a:outerShdw blurRad="38100" dist="38100" dir="2700000" algn="tl">
                    <a:srgbClr val="000000">
                      <a:alpha val="43137"/>
                    </a:srgbClr>
                  </a:outerShdw>
                </a:effectLst>
              </a:rPr>
              <a:t> Use</a:t>
            </a:r>
            <a:endParaRPr lang="en-US" sz="6000" b="1" dirty="0">
              <a:solidFill>
                <a:srgbClr val="FFFFFF"/>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802D84FE-5D24-47A2-9DDA-64D44D06A5D0}"/>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8CCC93C7-37EB-4A4E-85FC-B3A37BFCB519}" type="slidenum">
              <a:rPr lang="en-US" sz="1000">
                <a:solidFill>
                  <a:srgbClr val="FFFFFF"/>
                </a:solidFill>
                <a:latin typeface="Calibri" panose="020F0502020204030204"/>
              </a:rPr>
              <a:pPr>
                <a:spcAft>
                  <a:spcPts val="600"/>
                </a:spcAft>
                <a:defRPr/>
              </a:pPr>
              <a:t>43</a:t>
            </a:fld>
            <a:endParaRPr lang="en-US" sz="1000">
              <a:solidFill>
                <a:srgbClr val="FFFFFF"/>
              </a:solidFill>
              <a:latin typeface="Calibri" panose="020F0502020204030204"/>
            </a:endParaRPr>
          </a:p>
        </p:txBody>
      </p:sp>
      <p:pic>
        <p:nvPicPr>
          <p:cNvPr id="7" name="Picture 4" descr="http://www.gis2gps.com/GPS/GPSDEF/242satellite.gif">
            <a:extLst>
              <a:ext uri="{FF2B5EF4-FFF2-40B4-BE49-F238E27FC236}">
                <a16:creationId xmlns:a16="http://schemas.microsoft.com/office/drawing/2014/main" id="{603DA617-4A01-4A3E-A97D-D7F31A25A8B6}"/>
              </a:ext>
            </a:extLst>
          </p:cNvPr>
          <p:cNvPicPr>
            <a:picLocks noChangeAspect="1" noChangeArrowheads="1"/>
          </p:cNvPicPr>
          <p:nvPr/>
        </p:nvPicPr>
        <p:blipFill>
          <a:blip r:embed="rId3" cstate="print"/>
          <a:srcRect/>
          <a:stretch>
            <a:fillRect/>
          </a:stretch>
        </p:blipFill>
        <p:spPr bwMode="auto">
          <a:xfrm>
            <a:off x="3962400" y="-17318"/>
            <a:ext cx="1447800" cy="1418845"/>
          </a:xfrm>
          <a:prstGeom prst="rect">
            <a:avLst/>
          </a:prstGeom>
          <a:noFill/>
        </p:spPr>
      </p:pic>
      <p:sp>
        <p:nvSpPr>
          <p:cNvPr id="8" name="Rectangle 7">
            <a:extLst>
              <a:ext uri="{FF2B5EF4-FFF2-40B4-BE49-F238E27FC236}">
                <a16:creationId xmlns:a16="http://schemas.microsoft.com/office/drawing/2014/main" id="{EAB4EBFA-17A1-4316-A582-CDFB2BCA2326}"/>
              </a:ext>
            </a:extLst>
          </p:cNvPr>
          <p:cNvSpPr/>
          <p:nvPr/>
        </p:nvSpPr>
        <p:spPr>
          <a:xfrm>
            <a:off x="4181707" y="307383"/>
            <a:ext cx="1009186"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Fail</a:t>
            </a:r>
          </a:p>
        </p:txBody>
      </p:sp>
    </p:spTree>
    <p:extLst>
      <p:ext uri="{BB962C8B-B14F-4D97-AF65-F5344CB8AC3E}">
        <p14:creationId xmlns:p14="http://schemas.microsoft.com/office/powerpoint/2010/main" val="29577945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unnamed.png">
            <a:extLst>
              <a:ext uri="{FF2B5EF4-FFF2-40B4-BE49-F238E27FC236}">
                <a16:creationId xmlns:a16="http://schemas.microsoft.com/office/drawing/2014/main" id="{171DCA45-A92F-4060-84C0-EF5BE7B2919C}"/>
              </a:ext>
            </a:extLst>
          </p:cNvPr>
          <p:cNvPicPr>
            <a:picLocks noChangeAspect="1"/>
          </p:cNvPicPr>
          <p:nvPr/>
        </p:nvPicPr>
        <p:blipFill rotWithShape="1">
          <a:blip r:embed="rId2" cstate="print"/>
          <a:srcRect l="10833" t="14444" b="22223"/>
          <a:stretch/>
        </p:blipFill>
        <p:spPr>
          <a:xfrm>
            <a:off x="0" y="990599"/>
            <a:ext cx="9144000" cy="4871103"/>
          </a:xfrm>
          <a:prstGeom prst="rect">
            <a:avLst/>
          </a:prstGeom>
        </p:spPr>
      </p:pic>
      <p:sp>
        <p:nvSpPr>
          <p:cNvPr id="2" name="Title 1">
            <a:extLst>
              <a:ext uri="{FF2B5EF4-FFF2-40B4-BE49-F238E27FC236}">
                <a16:creationId xmlns:a16="http://schemas.microsoft.com/office/drawing/2014/main" id="{CAC3C8DF-D888-42EB-A37B-AB1EBA932333}"/>
              </a:ext>
            </a:extLst>
          </p:cNvPr>
          <p:cNvSpPr>
            <a:spLocks noGrp="1"/>
          </p:cNvSpPr>
          <p:nvPr>
            <p:ph type="title"/>
          </p:nvPr>
        </p:nvSpPr>
        <p:spPr>
          <a:xfrm>
            <a:off x="228600" y="5486400"/>
            <a:ext cx="8286750" cy="1357745"/>
          </a:xfrm>
          <a:solidFill>
            <a:srgbClr val="262626"/>
          </a:solidFill>
          <a:ln w="257175" cap="sq" cmpd="sng" algn="ctr">
            <a:solidFill>
              <a:srgbClr val="262626">
                <a:alpha val="60000"/>
              </a:srgbClr>
            </a:solidFill>
            <a:prstDash val="solid"/>
            <a:miter lim="800000"/>
          </a:ln>
        </p:spPr>
        <p:txBody>
          <a:bodyPr vert="horz" wrap="square" lIns="91440" tIns="45720" rIns="91440" bIns="45720" rtlCol="0" anchor="ctr">
            <a:normAutofit/>
          </a:bodyPr>
          <a:lstStyle/>
          <a:p>
            <a:pPr>
              <a:lnSpc>
                <a:spcPct val="90000"/>
              </a:lnSpc>
            </a:pPr>
            <a:r>
              <a:rPr lang="en-US" sz="4000" dirty="0">
                <a:solidFill>
                  <a:schemeClr val="lt1"/>
                </a:solidFill>
              </a:rPr>
              <a:t>Retain VORs to support International </a:t>
            </a:r>
            <a:r>
              <a:rPr lang="en-US" sz="4000" dirty="0">
                <a:solidFill>
                  <a:srgbClr val="FFC000"/>
                </a:solidFill>
              </a:rPr>
              <a:t>Oceanic Arrival Routes</a:t>
            </a:r>
          </a:p>
        </p:txBody>
      </p:sp>
      <p:sp>
        <p:nvSpPr>
          <p:cNvPr id="4" name="Slide Number Placeholder 3">
            <a:extLst>
              <a:ext uri="{FF2B5EF4-FFF2-40B4-BE49-F238E27FC236}">
                <a16:creationId xmlns:a16="http://schemas.microsoft.com/office/drawing/2014/main" id="{355932E5-169D-4101-8408-E8FA193EA2E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457200">
              <a:spcAft>
                <a:spcPts val="600"/>
              </a:spcAft>
            </a:pPr>
            <a:fld id="{8CCC93C7-37EB-4A4E-85FC-B3A37BFCB519}" type="slidenum">
              <a:rPr lang="en-US">
                <a:solidFill>
                  <a:srgbClr val="FFFFFF"/>
                </a:solidFill>
              </a:rPr>
              <a:pPr defTabSz="457200">
                <a:spcAft>
                  <a:spcPts val="600"/>
                </a:spcAft>
              </a:pPr>
              <a:t>44</a:t>
            </a:fld>
            <a:endParaRPr lang="en-US" dirty="0">
              <a:solidFill>
                <a:srgbClr val="FFFFFF"/>
              </a:solidFill>
            </a:endParaRPr>
          </a:p>
        </p:txBody>
      </p:sp>
      <p:pic>
        <p:nvPicPr>
          <p:cNvPr id="6" name="Picture 4" descr="http://www.gis2gps.com/GPS/GPSDEF/242satellite.gif">
            <a:extLst>
              <a:ext uri="{FF2B5EF4-FFF2-40B4-BE49-F238E27FC236}">
                <a16:creationId xmlns:a16="http://schemas.microsoft.com/office/drawing/2014/main" id="{0DAF61FC-F1BB-47E2-906F-514565604912}"/>
              </a:ext>
            </a:extLst>
          </p:cNvPr>
          <p:cNvPicPr>
            <a:picLocks noChangeAspect="1" noChangeArrowheads="1"/>
          </p:cNvPicPr>
          <p:nvPr/>
        </p:nvPicPr>
        <p:blipFill>
          <a:blip r:embed="rId3" cstate="print"/>
          <a:srcRect/>
          <a:stretch>
            <a:fillRect/>
          </a:stretch>
        </p:blipFill>
        <p:spPr bwMode="auto">
          <a:xfrm>
            <a:off x="7067550" y="158507"/>
            <a:ext cx="1447800" cy="1418845"/>
          </a:xfrm>
          <a:prstGeom prst="rect">
            <a:avLst/>
          </a:prstGeom>
          <a:noFill/>
        </p:spPr>
      </p:pic>
      <p:sp>
        <p:nvSpPr>
          <p:cNvPr id="7" name="Rectangle 6">
            <a:extLst>
              <a:ext uri="{FF2B5EF4-FFF2-40B4-BE49-F238E27FC236}">
                <a16:creationId xmlns:a16="http://schemas.microsoft.com/office/drawing/2014/main" id="{A6DE40B4-9406-424D-BE4A-FCAC6F0C3F45}"/>
              </a:ext>
            </a:extLst>
          </p:cNvPr>
          <p:cNvSpPr/>
          <p:nvPr/>
        </p:nvSpPr>
        <p:spPr>
          <a:xfrm>
            <a:off x="7315896" y="474135"/>
            <a:ext cx="1009186"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Fail</a:t>
            </a:r>
          </a:p>
        </p:txBody>
      </p:sp>
    </p:spTree>
    <p:extLst>
      <p:ext uri="{BB962C8B-B14F-4D97-AF65-F5344CB8AC3E}">
        <p14:creationId xmlns:p14="http://schemas.microsoft.com/office/powerpoint/2010/main" val="29367493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FE3CE-D58C-4853-8688-0D5250E4C20F}"/>
              </a:ext>
            </a:extLst>
          </p:cNvPr>
          <p:cNvSpPr>
            <a:spLocks noGrp="1"/>
          </p:cNvSpPr>
          <p:nvPr>
            <p:ph type="title"/>
          </p:nvPr>
        </p:nvSpPr>
        <p:spPr/>
        <p:txBody>
          <a:bodyPr/>
          <a:lstStyle/>
          <a:p>
            <a:r>
              <a:rPr lang="en-US" b="1" dirty="0">
                <a:solidFill>
                  <a:srgbClr val="FF0000"/>
                </a:solidFill>
                <a:effectLst>
                  <a:outerShdw blurRad="38100" dist="38100" dir="2700000" algn="tl">
                    <a:srgbClr val="000000">
                      <a:alpha val="43137"/>
                    </a:srgbClr>
                  </a:outerShdw>
                </a:effectLst>
              </a:rPr>
              <a:t>M</a:t>
            </a:r>
            <a:r>
              <a:rPr lang="en-US" b="1" dirty="0">
                <a:effectLst>
                  <a:outerShdw blurRad="38100" dist="38100" dir="2700000" algn="tl">
                    <a:srgbClr val="000000">
                      <a:alpha val="43137"/>
                    </a:srgbClr>
                  </a:outerShdw>
                </a:effectLst>
              </a:rPr>
              <a:t>inimum </a:t>
            </a:r>
            <a:r>
              <a:rPr lang="en-US" b="1" dirty="0">
                <a:solidFill>
                  <a:srgbClr val="FF0000"/>
                </a:solidFill>
                <a:effectLst>
                  <a:outerShdw blurRad="38100" dist="38100" dir="2700000" algn="tl">
                    <a:srgbClr val="000000">
                      <a:alpha val="43137"/>
                    </a:srgbClr>
                  </a:outerShdw>
                </a:effectLst>
              </a:rPr>
              <a:t>O</a:t>
            </a:r>
            <a:r>
              <a:rPr lang="en-US" b="1" dirty="0">
                <a:effectLst>
                  <a:outerShdw blurRad="38100" dist="38100" dir="2700000" algn="tl">
                    <a:srgbClr val="000000">
                      <a:alpha val="43137"/>
                    </a:srgbClr>
                  </a:outerShdw>
                </a:effectLst>
              </a:rPr>
              <a:t>perating </a:t>
            </a:r>
            <a:r>
              <a:rPr lang="en-US" b="1" dirty="0">
                <a:solidFill>
                  <a:srgbClr val="FF0000"/>
                </a:solidFill>
                <a:effectLst>
                  <a:outerShdw blurRad="38100" dist="38100" dir="2700000" algn="tl">
                    <a:srgbClr val="000000">
                      <a:alpha val="43137"/>
                    </a:srgbClr>
                  </a:outerShdw>
                </a:effectLst>
              </a:rPr>
              <a:t>N</a:t>
            </a:r>
            <a:r>
              <a:rPr lang="en-US" b="1" dirty="0">
                <a:effectLst>
                  <a:outerShdw blurRad="38100" dist="38100" dir="2700000" algn="tl">
                    <a:srgbClr val="000000">
                      <a:alpha val="43137"/>
                    </a:srgbClr>
                  </a:outerShdw>
                </a:effectLst>
              </a:rPr>
              <a:t>etwork</a:t>
            </a:r>
          </a:p>
        </p:txBody>
      </p:sp>
      <p:sp>
        <p:nvSpPr>
          <p:cNvPr id="3" name="Content Placeholder 2">
            <a:extLst>
              <a:ext uri="{FF2B5EF4-FFF2-40B4-BE49-F238E27FC236}">
                <a16:creationId xmlns:a16="http://schemas.microsoft.com/office/drawing/2014/main" id="{6010657B-8FEE-4AC0-8459-EBD96E44064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0CFA510-2DCA-4939-B30C-3F0EEFED3BA6}"/>
              </a:ext>
            </a:extLst>
          </p:cNvPr>
          <p:cNvSpPr>
            <a:spLocks noGrp="1"/>
          </p:cNvSpPr>
          <p:nvPr>
            <p:ph type="sldNum" sz="quarter" idx="12"/>
          </p:nvPr>
        </p:nvSpPr>
        <p:spPr/>
        <p:txBody>
          <a:bodyPr/>
          <a:lstStyle/>
          <a:p>
            <a:fld id="{8CCC93C7-37EB-4A4E-85FC-B3A37BFCB519}" type="slidenum">
              <a:rPr lang="en-US" smtClean="0"/>
              <a:pPr/>
              <a:t>45</a:t>
            </a:fld>
            <a:endParaRPr lang="en-US" dirty="0"/>
          </a:p>
        </p:txBody>
      </p:sp>
      <p:pic>
        <p:nvPicPr>
          <p:cNvPr id="5" name="Picture 2" descr="airway-impact">
            <a:extLst>
              <a:ext uri="{FF2B5EF4-FFF2-40B4-BE49-F238E27FC236}">
                <a16:creationId xmlns:a16="http://schemas.microsoft.com/office/drawing/2014/main" id="{A225056B-7C83-49BE-A55D-7F62F1F2DC23}"/>
              </a:ext>
            </a:extLst>
          </p:cNvPr>
          <p:cNvPicPr>
            <a:picLocks noChangeAspect="1" noChangeArrowheads="1"/>
          </p:cNvPicPr>
          <p:nvPr/>
        </p:nvPicPr>
        <p:blipFill rotWithShape="1">
          <a:blip r:embed="rId2" cstate="print"/>
          <a:srcRect r="50684" b="9091"/>
          <a:stretch/>
        </p:blipFill>
        <p:spPr bwMode="auto">
          <a:xfrm>
            <a:off x="0" y="1295400"/>
            <a:ext cx="4509499" cy="5562600"/>
          </a:xfrm>
          <a:prstGeom prst="rect">
            <a:avLst/>
          </a:prstGeom>
          <a:noFill/>
        </p:spPr>
      </p:pic>
      <p:pic>
        <p:nvPicPr>
          <p:cNvPr id="6" name="Picture 4" descr="http://mysite.verizon.net/helen_woods/Educator/event2_details.aspx_files/h_logo.jpg">
            <a:extLst>
              <a:ext uri="{FF2B5EF4-FFF2-40B4-BE49-F238E27FC236}">
                <a16:creationId xmlns:a16="http://schemas.microsoft.com/office/drawing/2014/main" id="{7F5F1195-D7D0-4B6C-A3A9-3AABAA612D09}"/>
              </a:ext>
            </a:extLst>
          </p:cNvPr>
          <p:cNvPicPr>
            <a:picLocks noChangeAspect="1" noChangeArrowheads="1"/>
          </p:cNvPicPr>
          <p:nvPr/>
        </p:nvPicPr>
        <p:blipFill>
          <a:blip r:embed="rId3" cstate="print"/>
          <a:srcRect/>
          <a:stretch>
            <a:fillRect/>
          </a:stretch>
        </p:blipFill>
        <p:spPr bwMode="auto">
          <a:xfrm>
            <a:off x="2590801" y="6035675"/>
            <a:ext cx="1918698"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 descr="airway-impact">
            <a:extLst>
              <a:ext uri="{FF2B5EF4-FFF2-40B4-BE49-F238E27FC236}">
                <a16:creationId xmlns:a16="http://schemas.microsoft.com/office/drawing/2014/main" id="{8DA8474D-6190-4A1E-9467-D8E847718899}"/>
              </a:ext>
            </a:extLst>
          </p:cNvPr>
          <p:cNvPicPr>
            <a:picLocks noChangeAspect="1" noChangeArrowheads="1"/>
          </p:cNvPicPr>
          <p:nvPr/>
        </p:nvPicPr>
        <p:blipFill rotWithShape="1">
          <a:blip r:embed="rId2" cstate="print"/>
          <a:srcRect l="49017" b="26032"/>
          <a:stretch/>
        </p:blipFill>
        <p:spPr bwMode="auto">
          <a:xfrm>
            <a:off x="4509499" y="1295400"/>
            <a:ext cx="4661897" cy="4525963"/>
          </a:xfrm>
          <a:prstGeom prst="rect">
            <a:avLst/>
          </a:prstGeom>
          <a:noFill/>
        </p:spPr>
      </p:pic>
    </p:spTree>
    <p:extLst>
      <p:ext uri="{BB962C8B-B14F-4D97-AF65-F5344CB8AC3E}">
        <p14:creationId xmlns:p14="http://schemas.microsoft.com/office/powerpoint/2010/main" val="3502562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60F3DA3E-0789-4802-9D11-603425A4884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46</a:t>
            </a:fld>
            <a:endParaRPr lang="en-US" sz="2400" b="1" dirty="0"/>
          </a:p>
        </p:txBody>
      </p:sp>
      <p:pic>
        <p:nvPicPr>
          <p:cNvPr id="387074" name="Picture 2" descr="https://woodward8.wikispaces.com/file/view/unclesam01.gif/56230564/unclesam01.gif"/>
          <p:cNvPicPr>
            <a:picLocks noChangeAspect="1" noChangeArrowheads="1"/>
          </p:cNvPicPr>
          <p:nvPr/>
        </p:nvPicPr>
        <p:blipFill>
          <a:blip r:embed="rId5" cstate="print"/>
          <a:srcRect/>
          <a:stretch>
            <a:fillRect/>
          </a:stretch>
        </p:blipFill>
        <p:spPr bwMode="auto">
          <a:xfrm>
            <a:off x="3581400" y="2834201"/>
            <a:ext cx="3048000" cy="4023799"/>
          </a:xfrm>
          <a:prstGeom prst="rect">
            <a:avLst/>
          </a:prstGeom>
          <a:noFill/>
        </p:spPr>
      </p:pic>
      <p:sp>
        <p:nvSpPr>
          <p:cNvPr id="10" name="Rectangle 9"/>
          <p:cNvSpPr/>
          <p:nvPr/>
        </p:nvSpPr>
        <p:spPr>
          <a:xfrm>
            <a:off x="457200" y="1447800"/>
            <a:ext cx="8266238" cy="156966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9600" b="1" cap="none" spc="0" dirty="0">
                <a:ln w="50800"/>
                <a:solidFill>
                  <a:srgbClr val="FF0000"/>
                </a:solidFill>
                <a:effectLst>
                  <a:outerShdw blurRad="38100" dist="38100" dir="2700000" algn="tl">
                    <a:srgbClr val="000000">
                      <a:alpha val="43137"/>
                    </a:srgbClr>
                  </a:outerShdw>
                </a:effectLst>
              </a:rPr>
              <a:t>ADS-B Mandate</a:t>
            </a:r>
          </a:p>
        </p:txBody>
      </p:sp>
      <p:pic>
        <p:nvPicPr>
          <p:cNvPr id="11" name="Picture 2" descr="Image result for puzzle transparent"/>
          <p:cNvPicPr>
            <a:picLocks noChangeAspect="1" noChangeArrowheads="1"/>
          </p:cNvPicPr>
          <p:nvPr/>
        </p:nvPicPr>
        <p:blipFill>
          <a:blip r:embed="rId6" cstate="print"/>
          <a:srcRect/>
          <a:stretch>
            <a:fillRect/>
          </a:stretch>
        </p:blipFill>
        <p:spPr bwMode="auto">
          <a:xfrm>
            <a:off x="152400" y="2819400"/>
            <a:ext cx="1828800" cy="1828800"/>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D8754AA-F8E0-4AFE-B91C-E0145BE94B9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13" name="Rectangle 12"/>
          <p:cNvSpPr/>
          <p:nvPr/>
        </p:nvSpPr>
        <p:spPr>
          <a:xfrm>
            <a:off x="0" y="1523999"/>
            <a:ext cx="9144000" cy="5334000"/>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dirty="0"/>
          </a:p>
        </p:txBody>
      </p:sp>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10" name="Slide Number Placeholder 9"/>
          <p:cNvSpPr>
            <a:spLocks noGrp="1"/>
          </p:cNvSpPr>
          <p:nvPr>
            <p:ph type="sldNum" sz="quarter" idx="12"/>
          </p:nvPr>
        </p:nvSpPr>
        <p:spPr/>
        <p:txBody>
          <a:bodyPr/>
          <a:lstStyle/>
          <a:p>
            <a:fld id="{8CCC93C7-37EB-4A4E-85FC-B3A37BFCB519}" type="slidenum">
              <a:rPr lang="en-US" sz="2400" b="1" smtClean="0">
                <a:solidFill>
                  <a:schemeClr val="bg1"/>
                </a:solidFill>
              </a:rPr>
              <a:pPr/>
              <a:t>47</a:t>
            </a:fld>
            <a:endParaRPr lang="en-US" sz="2400" b="1" dirty="0">
              <a:solidFill>
                <a:schemeClr val="bg1"/>
              </a:solidFill>
            </a:endParaRPr>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7543800" y="6172200"/>
            <a:ext cx="1524000" cy="544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2019.jpg"/>
          <p:cNvPicPr>
            <a:picLocks noChangeAspect="1"/>
          </p:cNvPicPr>
          <p:nvPr/>
        </p:nvPicPr>
        <p:blipFill>
          <a:blip r:embed="rId5" cstate="print"/>
          <a:stretch>
            <a:fillRect/>
          </a:stretch>
        </p:blipFill>
        <p:spPr>
          <a:xfrm>
            <a:off x="3228975" y="2109787"/>
            <a:ext cx="2686050" cy="2638425"/>
          </a:xfrm>
          <a:prstGeom prst="rect">
            <a:avLst/>
          </a:prstGeom>
        </p:spPr>
      </p:pic>
      <p:pic>
        <p:nvPicPr>
          <p:cNvPr id="15" name="Picture 14" descr="2019.jpg"/>
          <p:cNvPicPr>
            <a:picLocks noChangeAspect="1"/>
          </p:cNvPicPr>
          <p:nvPr/>
        </p:nvPicPr>
        <p:blipFill>
          <a:blip r:embed="rId6" cstate="print"/>
          <a:srcRect l="12500" t="9926" r="12500" b="10008"/>
          <a:stretch>
            <a:fillRect/>
          </a:stretch>
        </p:blipFill>
        <p:spPr>
          <a:xfrm>
            <a:off x="2438400" y="1600200"/>
            <a:ext cx="4648200" cy="4820356"/>
          </a:xfrm>
          <a:prstGeom prst="rect">
            <a:avLst/>
          </a:prstGeom>
        </p:spPr>
      </p:pic>
      <p:sp>
        <p:nvSpPr>
          <p:cNvPr id="3" name="Rectangle 2">
            <a:extLst>
              <a:ext uri="{FF2B5EF4-FFF2-40B4-BE49-F238E27FC236}">
                <a16:creationId xmlns:a16="http://schemas.microsoft.com/office/drawing/2014/main" id="{E5EAFB1F-A26A-4C53-9C95-A1A1755EF379}"/>
              </a:ext>
            </a:extLst>
          </p:cNvPr>
          <p:cNvSpPr/>
          <p:nvPr/>
        </p:nvSpPr>
        <p:spPr>
          <a:xfrm>
            <a:off x="224040" y="2733105"/>
            <a:ext cx="2110451" cy="2554545"/>
          </a:xfrm>
          <a:prstGeom prst="rect">
            <a:avLst/>
          </a:prstGeom>
          <a:noFill/>
        </p:spPr>
        <p:txBody>
          <a:bodyPr wrap="none" lIns="91440" tIns="45720" rIns="91440" bIns="45720">
            <a:spAutoFit/>
          </a:bodyPr>
          <a:lstStyle/>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67</a:t>
            </a:r>
          </a:p>
          <a:p>
            <a:pPr algn="ctr"/>
            <a:r>
              <a:rPr lang="en-US" sz="8000" b="1" dirty="0">
                <a:ln w="6600">
                  <a:solidFill>
                    <a:schemeClr val="accent2"/>
                  </a:solidFill>
                  <a:prstDash val="solid"/>
                </a:ln>
                <a:solidFill>
                  <a:srgbClr val="FFFFFF"/>
                </a:solidFill>
                <a:effectLst>
                  <a:outerShdw dist="38100" dir="2700000" algn="tl" rotWithShape="0">
                    <a:schemeClr val="accent2"/>
                  </a:outerShdw>
                </a:effectLst>
              </a:rPr>
              <a:t>days</a:t>
            </a:r>
            <a:endParaRPr lang="en-U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Rectangle 3">
            <a:extLst>
              <a:ext uri="{FF2B5EF4-FFF2-40B4-BE49-F238E27FC236}">
                <a16:creationId xmlns:a16="http://schemas.microsoft.com/office/drawing/2014/main" id="{38FAC2FB-8B54-4669-9128-306F306AA04C}"/>
              </a:ext>
            </a:extLst>
          </p:cNvPr>
          <p:cNvSpPr/>
          <p:nvPr/>
        </p:nvSpPr>
        <p:spPr>
          <a:xfrm>
            <a:off x="7074159" y="2778672"/>
            <a:ext cx="2025683" cy="2154436"/>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44</a:t>
            </a:r>
          </a:p>
          <a:p>
            <a:pPr algn="ctr"/>
            <a:r>
              <a:rPr lang="en-US" sz="4000" b="1" spc="50" dirty="0">
                <a:ln w="0"/>
                <a:solidFill>
                  <a:schemeClr val="bg2"/>
                </a:solidFill>
                <a:effectLst>
                  <a:innerShdw blurRad="63500" dist="50800" dir="13500000">
                    <a:srgbClr val="000000">
                      <a:alpha val="50000"/>
                    </a:srgbClr>
                  </a:innerShdw>
                </a:effectLst>
              </a:rPr>
              <a:t>Working</a:t>
            </a:r>
          </a:p>
          <a:p>
            <a:pPr algn="ctr"/>
            <a:r>
              <a:rPr lang="en-US" sz="4000" b="1" cap="none" spc="50" dirty="0">
                <a:ln w="0"/>
                <a:solidFill>
                  <a:schemeClr val="bg2"/>
                </a:solidFill>
                <a:effectLst>
                  <a:innerShdw blurRad="63500" dist="50800" dir="13500000">
                    <a:srgbClr val="000000">
                      <a:alpha val="50000"/>
                    </a:srgbClr>
                  </a:innerShdw>
                </a:effectLst>
              </a:rPr>
              <a:t>days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500"/>
                            </p:stCondLst>
                            <p:childTnLst>
                              <p:par>
                                <p:cTn id="11" presetID="53" presetClass="entr" presetSubtype="16" fill="hold" grpId="0" nodeType="after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20CC8-8611-41AD-ACB2-0A32B7B27E90}"/>
              </a:ext>
            </a:extLst>
          </p:cNvPr>
          <p:cNvSpPr>
            <a:spLocks noGrp="1"/>
          </p:cNvSpPr>
          <p:nvPr>
            <p:ph type="title"/>
          </p:nvPr>
        </p:nvSpPr>
        <p:spPr>
          <a:xfrm>
            <a:off x="457200" y="274638"/>
            <a:ext cx="8229600" cy="1143000"/>
          </a:xfrm>
        </p:spPr>
        <p:txBody>
          <a:bodyPr/>
          <a:lstStyle/>
          <a:p>
            <a:endParaRPr lang="en-US"/>
          </a:p>
        </p:txBody>
      </p:sp>
      <p:pic>
        <p:nvPicPr>
          <p:cNvPr id="6" name="Content Placeholder 5" descr="A picture containing drawing&#10;&#10;Description automatically generated">
            <a:extLst>
              <a:ext uri="{FF2B5EF4-FFF2-40B4-BE49-F238E27FC236}">
                <a16:creationId xmlns:a16="http://schemas.microsoft.com/office/drawing/2014/main" id="{95DF9AA6-B72B-4EEA-AAAF-8CEA5F84D3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301" y="2057400"/>
            <a:ext cx="9837618" cy="4038600"/>
          </a:xfrm>
        </p:spPr>
      </p:pic>
      <p:sp>
        <p:nvSpPr>
          <p:cNvPr id="4" name="Slide Number Placeholder 3">
            <a:extLst>
              <a:ext uri="{FF2B5EF4-FFF2-40B4-BE49-F238E27FC236}">
                <a16:creationId xmlns:a16="http://schemas.microsoft.com/office/drawing/2014/main" id="{C8FA2A6D-6058-4924-BC80-A0167E214953}"/>
              </a:ext>
            </a:extLst>
          </p:cNvPr>
          <p:cNvSpPr>
            <a:spLocks noGrp="1"/>
          </p:cNvSpPr>
          <p:nvPr>
            <p:ph type="sldNum" sz="quarter" idx="12"/>
          </p:nvPr>
        </p:nvSpPr>
        <p:spPr>
          <a:xfrm>
            <a:off x="6553200" y="6356350"/>
            <a:ext cx="2133600" cy="365125"/>
          </a:xfrm>
        </p:spPr>
        <p:txBody>
          <a:bodyPr/>
          <a:lstStyle/>
          <a:p>
            <a:fld id="{8CCC93C7-37EB-4A4E-85FC-B3A37BFCB519}" type="slidenum">
              <a:rPr lang="en-US" smtClean="0"/>
              <a:pPr/>
              <a:t>48</a:t>
            </a:fld>
            <a:endParaRPr lang="en-US" dirty="0"/>
          </a:p>
        </p:txBody>
      </p:sp>
    </p:spTree>
    <p:extLst>
      <p:ext uri="{BB962C8B-B14F-4D97-AF65-F5344CB8AC3E}">
        <p14:creationId xmlns:p14="http://schemas.microsoft.com/office/powerpoint/2010/main" val="36602722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0F3BA-F125-4C7D-9B82-F0324DC1EF48}"/>
              </a:ext>
            </a:extLst>
          </p:cNvPr>
          <p:cNvSpPr>
            <a:spLocks noGrp="1"/>
          </p:cNvSpPr>
          <p:nvPr>
            <p:ph type="title"/>
          </p:nvPr>
        </p:nvSpPr>
        <p:spPr/>
        <p:txBody>
          <a:bodyPr/>
          <a:lstStyle/>
          <a:p>
            <a:pPr algn="l"/>
            <a:r>
              <a:rPr lang="en-US" b="1" dirty="0">
                <a:effectLst>
                  <a:outerShdw blurRad="38100" dist="38100" dir="2700000" algn="tl">
                    <a:srgbClr val="000000">
                      <a:alpha val="43137"/>
                    </a:srgbClr>
                  </a:outerShdw>
                </a:effectLst>
              </a:rPr>
              <a:t>Same as Mode C Rules</a:t>
            </a:r>
          </a:p>
        </p:txBody>
      </p:sp>
      <p:sp>
        <p:nvSpPr>
          <p:cNvPr id="3" name="Content Placeholder 2">
            <a:extLst>
              <a:ext uri="{FF2B5EF4-FFF2-40B4-BE49-F238E27FC236}">
                <a16:creationId xmlns:a16="http://schemas.microsoft.com/office/drawing/2014/main" id="{5D1537F6-B292-4D84-A1B6-AE51C21FB66F}"/>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4F269160-7B68-4182-9D88-27DA1E30F9A1}"/>
              </a:ext>
            </a:extLst>
          </p:cNvPr>
          <p:cNvSpPr>
            <a:spLocks noGrp="1"/>
          </p:cNvSpPr>
          <p:nvPr>
            <p:ph type="sldNum" sz="quarter" idx="12"/>
          </p:nvPr>
        </p:nvSpPr>
        <p:spPr/>
        <p:txBody>
          <a:bodyPr/>
          <a:lstStyle/>
          <a:p>
            <a:fld id="{8CCC93C7-37EB-4A4E-85FC-B3A37BFCB519}" type="slidenum">
              <a:rPr lang="en-US" smtClean="0"/>
              <a:pPr/>
              <a:t>49</a:t>
            </a:fld>
            <a:endParaRPr lang="en-US" dirty="0"/>
          </a:p>
        </p:txBody>
      </p:sp>
      <p:pic>
        <p:nvPicPr>
          <p:cNvPr id="5" name="Picture 2" descr="Image result for mode c airspace">
            <a:extLst>
              <a:ext uri="{FF2B5EF4-FFF2-40B4-BE49-F238E27FC236}">
                <a16:creationId xmlns:a16="http://schemas.microsoft.com/office/drawing/2014/main" id="{B993F399-5E3E-4DD4-9A68-2504F6977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46" y="1600200"/>
            <a:ext cx="9114453" cy="52562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exxelavionics.com/wp-content/uploads/wpsc/product_images/GTX327_XPNDR.jpg">
            <a:extLst>
              <a:ext uri="{FF2B5EF4-FFF2-40B4-BE49-F238E27FC236}">
                <a16:creationId xmlns:a16="http://schemas.microsoft.com/office/drawing/2014/main" id="{C9EAA4AB-007F-4EDE-B938-ACBB76F063C5}"/>
              </a:ext>
            </a:extLst>
          </p:cNvPr>
          <p:cNvPicPr>
            <a:picLocks noChangeAspect="1" noChangeArrowheads="1"/>
          </p:cNvPicPr>
          <p:nvPr/>
        </p:nvPicPr>
        <p:blipFill>
          <a:blip r:embed="rId3" cstate="print"/>
          <a:srcRect/>
          <a:stretch>
            <a:fillRect/>
          </a:stretch>
        </p:blipFill>
        <p:spPr bwMode="auto">
          <a:xfrm>
            <a:off x="5847114" y="609600"/>
            <a:ext cx="3191139" cy="851079"/>
          </a:xfrm>
          <a:prstGeom prst="rect">
            <a:avLst/>
          </a:prstGeom>
          <a:noFill/>
        </p:spPr>
      </p:pic>
      <p:pic>
        <p:nvPicPr>
          <p:cNvPr id="7" name="Picture 4" descr="http://mysite.verizon.net/helen_woods/Educator/event2_details.aspx_files/h_logo.jpg">
            <a:extLst>
              <a:ext uri="{FF2B5EF4-FFF2-40B4-BE49-F238E27FC236}">
                <a16:creationId xmlns:a16="http://schemas.microsoft.com/office/drawing/2014/main" id="{00279CAD-A371-4729-8E5D-8438B4425484}"/>
              </a:ext>
            </a:extLst>
          </p:cNvPr>
          <p:cNvPicPr>
            <a:picLocks noChangeAspect="1" noChangeArrowheads="1"/>
          </p:cNvPicPr>
          <p:nvPr/>
        </p:nvPicPr>
        <p:blipFill>
          <a:blip r:embed="rId4" cstate="print"/>
          <a:srcRect/>
          <a:stretch>
            <a:fillRect/>
          </a:stretch>
        </p:blipFill>
        <p:spPr bwMode="auto">
          <a:xfrm>
            <a:off x="7543800" y="6172200"/>
            <a:ext cx="1524000" cy="544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33615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1" name="Picture 140">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3" name="Oval 142">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0C8507-BE42-407B-9115-A0F436D72464}"/>
              </a:ext>
            </a:extLst>
          </p:cNvPr>
          <p:cNvSpPr>
            <a:spLocks noGrp="1"/>
          </p:cNvSpPr>
          <p:nvPr>
            <p:ph type="title"/>
          </p:nvPr>
        </p:nvSpPr>
        <p:spPr>
          <a:xfrm>
            <a:off x="4059723" y="4870804"/>
            <a:ext cx="3766337" cy="1509931"/>
          </a:xfrm>
        </p:spPr>
        <p:txBody>
          <a:bodyPr vert="horz" lIns="91440" tIns="45720" rIns="91440" bIns="45720" rtlCol="0">
            <a:normAutofit fontScale="90000"/>
          </a:bodyPr>
          <a:lstStyle/>
          <a:p>
            <a:r>
              <a:rPr lang="en-US" sz="3500" b="1" dirty="0">
                <a:solidFill>
                  <a:srgbClr val="000000"/>
                </a:solidFill>
                <a:effectLst>
                  <a:outerShdw blurRad="38100" dist="38100" dir="2700000" algn="tl">
                    <a:srgbClr val="000000">
                      <a:alpha val="43137"/>
                    </a:srgbClr>
                  </a:outerShdw>
                </a:effectLst>
              </a:rPr>
              <a:t>June 30, 1956   Grand Canyon – Changes Everything</a:t>
            </a:r>
          </a:p>
        </p:txBody>
      </p:sp>
      <p:sp>
        <p:nvSpPr>
          <p:cNvPr id="4" name="Slide Number Placeholder 3">
            <a:extLst>
              <a:ext uri="{FF2B5EF4-FFF2-40B4-BE49-F238E27FC236}">
                <a16:creationId xmlns:a16="http://schemas.microsoft.com/office/drawing/2014/main" id="{16FF9D17-DD4C-4C15-B5C7-F39DB4934B2B}"/>
              </a:ext>
            </a:extLst>
          </p:cNvPr>
          <p:cNvSpPr>
            <a:spLocks noGrp="1"/>
          </p:cNvSpPr>
          <p:nvPr>
            <p:ph type="sldNum" sz="quarter" idx="12"/>
          </p:nvPr>
        </p:nvSpPr>
        <p:spPr>
          <a:xfrm>
            <a:off x="8119447" y="6223702"/>
            <a:ext cx="428046" cy="314067"/>
          </a:xfrm>
        </p:spPr>
        <p:txBody>
          <a:bodyPr vert="horz" lIns="91440" tIns="45720" rIns="91440" bIns="45720" rtlCol="0">
            <a:normAutofit/>
          </a:bodyPr>
          <a:lstStyle/>
          <a:p>
            <a:pPr defTabSz="457200">
              <a:spcAft>
                <a:spcPts val="600"/>
              </a:spcAft>
            </a:pPr>
            <a:fld id="{8CCC93C7-37EB-4A4E-85FC-B3A37BFCB519}" type="slidenum">
              <a:rPr lang="en-US" sz="1000" smtClean="0">
                <a:solidFill>
                  <a:srgbClr val="898989"/>
                </a:solidFill>
              </a:rPr>
              <a:pPr defTabSz="457200">
                <a:spcAft>
                  <a:spcPts val="600"/>
                </a:spcAft>
              </a:pPr>
              <a:t>5</a:t>
            </a:fld>
            <a:endParaRPr lang="en-US" sz="1000">
              <a:solidFill>
                <a:srgbClr val="898989"/>
              </a:solidFill>
            </a:endParaRPr>
          </a:p>
        </p:txBody>
      </p:sp>
      <p:pic>
        <p:nvPicPr>
          <p:cNvPr id="2056" name="Picture 2" descr="Image result for twa united crash grand canyon">
            <a:extLst>
              <a:ext uri="{FF2B5EF4-FFF2-40B4-BE49-F238E27FC236}">
                <a16:creationId xmlns:a16="http://schemas.microsoft.com/office/drawing/2014/main" id="{A805F144-E85B-4F83-9D70-3A2C19C3E7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79" b="13209"/>
          <a:stretch/>
        </p:blipFill>
        <p:spPr bwMode="auto">
          <a:xfrm>
            <a:off x="20" y="10"/>
            <a:ext cx="9143980" cy="4666928"/>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Image result for grand canyon mid air twa">
            <a:extLst>
              <a:ext uri="{FF2B5EF4-FFF2-40B4-BE49-F238E27FC236}">
                <a16:creationId xmlns:a16="http://schemas.microsoft.com/office/drawing/2014/main" id="{DFAAC23A-D5EC-4C67-9C57-D14690136E1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Content Placeholder 5" descr="A close up of a newspaper&#10;&#10;Description automatically generated">
            <a:extLst>
              <a:ext uri="{FF2B5EF4-FFF2-40B4-BE49-F238E27FC236}">
                <a16:creationId xmlns:a16="http://schemas.microsoft.com/office/drawing/2014/main" id="{05BCBCF7-BB3E-46E9-8EAB-0C0CBC4D645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59879" y="3740573"/>
            <a:ext cx="4419601" cy="3535682"/>
          </a:xfrm>
          <a:effectLst>
            <a:softEdge rad="317500"/>
          </a:effectLst>
        </p:spPr>
      </p:pic>
    </p:spTree>
    <p:extLst>
      <p:ext uri="{BB962C8B-B14F-4D97-AF65-F5344CB8AC3E}">
        <p14:creationId xmlns:p14="http://schemas.microsoft.com/office/powerpoint/2010/main" val="7561360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0B2F448F-A810-4D67-8020-499F2BFCD8D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18434" name="Picture 2" descr="http://www.propilotmag.com/archives/2012/April%2012/images_Apr12/class-a.jpg"/>
          <p:cNvPicPr>
            <a:picLocks noChangeAspect="1" noChangeArrowheads="1"/>
          </p:cNvPicPr>
          <p:nvPr/>
        </p:nvPicPr>
        <p:blipFill>
          <a:blip r:embed="rId4" cstate="print"/>
          <a:srcRect l="20833" t="8113" b="59009"/>
          <a:stretch>
            <a:fillRect/>
          </a:stretch>
        </p:blipFill>
        <p:spPr bwMode="auto">
          <a:xfrm>
            <a:off x="0" y="1524000"/>
            <a:ext cx="9144000" cy="2161674"/>
          </a:xfrm>
          <a:prstGeom prst="rect">
            <a:avLst/>
          </a:prstGeom>
          <a:noFill/>
        </p:spPr>
      </p:pic>
      <p:sp>
        <p:nvSpPr>
          <p:cNvPr id="2" name="Title 1"/>
          <p:cNvSpPr>
            <a:spLocks noGrp="1"/>
          </p:cNvSpPr>
          <p:nvPr>
            <p:ph type="title"/>
          </p:nvPr>
        </p:nvSpPr>
        <p:spPr/>
        <p:txBody>
          <a:bodyPr/>
          <a:lstStyle/>
          <a:p>
            <a:endParaRPr lang="en-US" dirty="0"/>
          </a:p>
        </p:txBody>
      </p:sp>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10" name="Slide Number Placeholder 9"/>
          <p:cNvSpPr>
            <a:spLocks noGrp="1"/>
          </p:cNvSpPr>
          <p:nvPr>
            <p:ph type="sldNum" sz="quarter" idx="12"/>
          </p:nvPr>
        </p:nvSpPr>
        <p:spPr/>
        <p:txBody>
          <a:bodyPr/>
          <a:lstStyle/>
          <a:p>
            <a:fld id="{8CCC93C7-37EB-4A4E-85FC-B3A37BFCB519}" type="slidenum">
              <a:rPr lang="en-US" sz="2400" b="1" smtClean="0">
                <a:solidFill>
                  <a:schemeClr val="bg1"/>
                </a:solidFill>
              </a:rPr>
              <a:pPr/>
              <a:t>50</a:t>
            </a:fld>
            <a:endParaRPr lang="en-US" sz="2400" b="1" dirty="0">
              <a:solidFill>
                <a:schemeClr val="bg1"/>
              </a:solidFill>
            </a:endParaRPr>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6313276"/>
            <a:ext cx="1524000" cy="544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65962297-900E-462E-A702-336D57CC01F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18434" name="Picture 2" descr="http://www.propilotmag.com/archives/2012/April%2012/images_Apr12/class-a.jpg"/>
          <p:cNvPicPr>
            <a:picLocks noChangeAspect="1" noChangeArrowheads="1"/>
          </p:cNvPicPr>
          <p:nvPr/>
        </p:nvPicPr>
        <p:blipFill>
          <a:blip r:embed="rId4" cstate="print"/>
          <a:srcRect l="20833" t="40808" r="19792" b="35586"/>
          <a:stretch>
            <a:fillRect/>
          </a:stretch>
        </p:blipFill>
        <p:spPr bwMode="auto">
          <a:xfrm>
            <a:off x="0" y="3886200"/>
            <a:ext cx="6858000" cy="1552074"/>
          </a:xfrm>
          <a:prstGeom prst="rect">
            <a:avLst/>
          </a:prstGeom>
          <a:noFill/>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10" name="Slide Number Placeholder 9"/>
          <p:cNvSpPr>
            <a:spLocks noGrp="1"/>
          </p:cNvSpPr>
          <p:nvPr>
            <p:ph type="sldNum" sz="quarter" idx="12"/>
          </p:nvPr>
        </p:nvSpPr>
        <p:spPr/>
        <p:txBody>
          <a:bodyPr/>
          <a:lstStyle/>
          <a:p>
            <a:fld id="{8CCC93C7-37EB-4A4E-85FC-B3A37BFCB519}" type="slidenum">
              <a:rPr lang="en-US" sz="2400" b="1" smtClean="0">
                <a:solidFill>
                  <a:schemeClr val="bg1"/>
                </a:solidFill>
              </a:rPr>
              <a:pPr/>
              <a:t>51</a:t>
            </a:fld>
            <a:endParaRPr lang="en-US" sz="2400" b="1" dirty="0">
              <a:solidFill>
                <a:schemeClr val="bg1"/>
              </a:solidFill>
            </a:endParaRPr>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6313276"/>
            <a:ext cx="1524000" cy="544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7" descr="ADS-B Airspace Diagram 5_05_10"/>
          <p:cNvPicPr>
            <a:picLocks noChangeAspect="1" noChangeArrowheads="1"/>
          </p:cNvPicPr>
          <p:nvPr/>
        </p:nvPicPr>
        <p:blipFill>
          <a:blip r:embed="rId6" cstate="print">
            <a:extLst>
              <a:ext uri="{28A0092B-C50C-407E-A947-70E740481C1C}">
                <a14:useLocalDpi xmlns:a14="http://schemas.microsoft.com/office/drawing/2010/main" val="0"/>
              </a:ext>
            </a:extLst>
          </a:blip>
          <a:srcRect l="88880" t="35766" b="34286"/>
          <a:stretch>
            <a:fillRect/>
          </a:stretch>
        </p:blipFill>
        <p:spPr bwMode="auto">
          <a:xfrm>
            <a:off x="6781800" y="1676400"/>
            <a:ext cx="2698171" cy="41355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4" name="Up Arrow 13"/>
          <p:cNvSpPr/>
          <p:nvPr/>
        </p:nvSpPr>
        <p:spPr>
          <a:xfrm>
            <a:off x="2209800" y="4267200"/>
            <a:ext cx="762000" cy="762000"/>
          </a:xfrm>
          <a:prstGeom prs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rot="19086489">
            <a:off x="6304100" y="2638965"/>
            <a:ext cx="2284363" cy="646331"/>
          </a:xfrm>
          <a:prstGeom prst="rect">
            <a:avLst/>
          </a:prstGeom>
          <a:solidFill>
            <a:srgbClr val="FF0000"/>
          </a:solidFill>
        </p:spPr>
        <p:txBody>
          <a:bodyPr wrap="square" rtlCol="0">
            <a:spAutoFit/>
          </a:bodyPr>
          <a:lstStyle/>
          <a:p>
            <a:pPr algn="ctr"/>
            <a:r>
              <a:rPr lang="en-US" sz="3600" b="1" dirty="0"/>
              <a:t>Excluding</a:t>
            </a:r>
          </a:p>
        </p:txBody>
      </p:sp>
      <p:sp>
        <p:nvSpPr>
          <p:cNvPr id="3" name="Rectangle 2">
            <a:extLst>
              <a:ext uri="{FF2B5EF4-FFF2-40B4-BE49-F238E27FC236}">
                <a16:creationId xmlns:a16="http://schemas.microsoft.com/office/drawing/2014/main" id="{592C1BA3-E07F-42A9-AE3B-59F4891CC699}"/>
              </a:ext>
            </a:extLst>
          </p:cNvPr>
          <p:cNvSpPr/>
          <p:nvPr/>
        </p:nvSpPr>
        <p:spPr>
          <a:xfrm>
            <a:off x="2971800" y="5158806"/>
            <a:ext cx="325717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and above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DD6EBDE5-AD29-4BD8-B2F7-C781BB13853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18434" name="Picture 2" descr="http://www.propilotmag.com/archives/2012/April%2012/images_Apr12/class-a.jpg"/>
          <p:cNvPicPr>
            <a:picLocks noChangeAspect="1" noChangeArrowheads="1"/>
          </p:cNvPicPr>
          <p:nvPr/>
        </p:nvPicPr>
        <p:blipFill>
          <a:blip r:embed="rId4" cstate="print"/>
          <a:srcRect l="61667" t="63176" r="14167"/>
          <a:stretch>
            <a:fillRect/>
          </a:stretch>
        </p:blipFill>
        <p:spPr bwMode="auto">
          <a:xfrm>
            <a:off x="2895600" y="3288930"/>
            <a:ext cx="4114800" cy="3569070"/>
          </a:xfrm>
          <a:prstGeom prst="rect">
            <a:avLst/>
          </a:prstGeom>
          <a:noFill/>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10" name="Slide Number Placeholder 9"/>
          <p:cNvSpPr>
            <a:spLocks noGrp="1"/>
          </p:cNvSpPr>
          <p:nvPr>
            <p:ph type="sldNum" sz="quarter" idx="12"/>
          </p:nvPr>
        </p:nvSpPr>
        <p:spPr/>
        <p:txBody>
          <a:bodyPr/>
          <a:lstStyle/>
          <a:p>
            <a:fld id="{8CCC93C7-37EB-4A4E-85FC-B3A37BFCB519}" type="slidenum">
              <a:rPr lang="en-US" sz="2400" b="1" smtClean="0">
                <a:solidFill>
                  <a:schemeClr val="bg1"/>
                </a:solidFill>
              </a:rPr>
              <a:pPr/>
              <a:t>52</a:t>
            </a:fld>
            <a:endParaRPr lang="en-US" sz="2400" b="1" dirty="0">
              <a:solidFill>
                <a:schemeClr val="bg1"/>
              </a:solidFill>
            </a:endParaRPr>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6313276"/>
            <a:ext cx="1524000" cy="544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p:cNvSpPr/>
          <p:nvPr/>
        </p:nvSpPr>
        <p:spPr>
          <a:xfrm rot="16200000">
            <a:off x="2860905" y="3539895"/>
            <a:ext cx="683456"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a:ln w="11430"/>
                <a:effectLst>
                  <a:outerShdw blurRad="76200" dist="50800" dir="5400000" algn="tl" rotWithShape="0">
                    <a:srgbClr val="000000">
                      <a:alpha val="65000"/>
                    </a:srgbClr>
                  </a:outerShdw>
                </a:effectLst>
              </a:rPr>
              <a:t>Veil</a:t>
            </a:r>
          </a:p>
        </p:txBody>
      </p:sp>
      <p:sp>
        <p:nvSpPr>
          <p:cNvPr id="14" name="Rectangle 13"/>
          <p:cNvSpPr/>
          <p:nvPr/>
        </p:nvSpPr>
        <p:spPr>
          <a:xfrm rot="5400000">
            <a:off x="6366104" y="5597296"/>
            <a:ext cx="683456"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a:ln w="11430"/>
                <a:effectLst>
                  <a:outerShdw blurRad="76200" dist="50800" dir="5400000" algn="tl" rotWithShape="0">
                    <a:srgbClr val="000000">
                      <a:alpha val="65000"/>
                    </a:srgbClr>
                  </a:outerShdw>
                </a:effectLst>
              </a:rPr>
              <a:t>Veil</a:t>
            </a:r>
          </a:p>
        </p:txBody>
      </p:sp>
      <p:sp>
        <p:nvSpPr>
          <p:cNvPr id="11" name="Up Arrow 10"/>
          <p:cNvSpPr/>
          <p:nvPr/>
        </p:nvSpPr>
        <p:spPr>
          <a:xfrm>
            <a:off x="4114800" y="2057400"/>
            <a:ext cx="1905000" cy="1295400"/>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2514600" y="2057400"/>
            <a:ext cx="6019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26CA065-7166-44F8-A6FB-CF8FB10136C7}"/>
              </a:ext>
            </a:extLst>
          </p:cNvPr>
          <p:cNvSpPr/>
          <p:nvPr/>
        </p:nvSpPr>
        <p:spPr>
          <a:xfrm>
            <a:off x="3144101" y="1369257"/>
            <a:ext cx="3563731"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 10,000 feet</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961915A7-3D49-4574-9A40-B4F9F9A0682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18434" name="Picture 2" descr="http://www.propilotmag.com/archives/2012/April%2012/images_Apr12/class-a.jpg"/>
          <p:cNvPicPr>
            <a:picLocks noChangeAspect="1" noChangeArrowheads="1"/>
          </p:cNvPicPr>
          <p:nvPr/>
        </p:nvPicPr>
        <p:blipFill>
          <a:blip r:embed="rId4" cstate="print"/>
          <a:srcRect l="47500" t="62951" r="37500"/>
          <a:stretch>
            <a:fillRect/>
          </a:stretch>
        </p:blipFill>
        <p:spPr bwMode="auto">
          <a:xfrm>
            <a:off x="3048000" y="2504831"/>
            <a:ext cx="3096175" cy="4353169"/>
          </a:xfrm>
          <a:prstGeom prst="rect">
            <a:avLst/>
          </a:prstGeom>
          <a:noFill/>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10" name="Slide Number Placeholder 9"/>
          <p:cNvSpPr>
            <a:spLocks noGrp="1"/>
          </p:cNvSpPr>
          <p:nvPr>
            <p:ph type="sldNum" sz="quarter" idx="12"/>
          </p:nvPr>
        </p:nvSpPr>
        <p:spPr/>
        <p:txBody>
          <a:bodyPr/>
          <a:lstStyle/>
          <a:p>
            <a:fld id="{8CCC93C7-37EB-4A4E-85FC-B3A37BFCB519}" type="slidenum">
              <a:rPr lang="en-US" sz="2400" b="1" smtClean="0">
                <a:solidFill>
                  <a:schemeClr val="bg1"/>
                </a:solidFill>
              </a:rPr>
              <a:pPr/>
              <a:t>53</a:t>
            </a:fld>
            <a:endParaRPr lang="en-US" sz="2400" b="1" dirty="0">
              <a:solidFill>
                <a:schemeClr val="bg1"/>
              </a:solidFill>
            </a:endParaRPr>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6313276"/>
            <a:ext cx="1524000" cy="544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Up Arrow 11"/>
          <p:cNvSpPr/>
          <p:nvPr/>
        </p:nvSpPr>
        <p:spPr>
          <a:xfrm>
            <a:off x="3962400" y="2209800"/>
            <a:ext cx="1524000" cy="1219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83767" y="1482180"/>
            <a:ext cx="3563731"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 10,000 feet</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80EB13CC-15EC-43CA-BD32-255073F111D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18434" name="Picture 2" descr="http://www.propilotmag.com/archives/2012/April%2012/images_Apr12/class-a.jpg"/>
          <p:cNvPicPr>
            <a:picLocks noChangeAspect="1" noChangeArrowheads="1"/>
          </p:cNvPicPr>
          <p:nvPr/>
        </p:nvPicPr>
        <p:blipFill>
          <a:blip r:embed="rId4" cstate="print"/>
          <a:srcRect l="20000" t="57095" r="50833"/>
          <a:stretch>
            <a:fillRect/>
          </a:stretch>
        </p:blipFill>
        <p:spPr bwMode="auto">
          <a:xfrm>
            <a:off x="1828800" y="1560677"/>
            <a:ext cx="6172200" cy="5168369"/>
          </a:xfrm>
          <a:prstGeom prst="rect">
            <a:avLst/>
          </a:prstGeom>
          <a:noFill/>
        </p:spPr>
      </p:pic>
      <p:sp>
        <p:nvSpPr>
          <p:cNvPr id="2" name="Title 1"/>
          <p:cNvSpPr>
            <a:spLocks noGrp="1"/>
          </p:cNvSpPr>
          <p:nvPr>
            <p:ph type="title"/>
          </p:nvPr>
        </p:nvSpPr>
        <p:spPr/>
        <p:txBody>
          <a:bodyPr/>
          <a:lstStyle/>
          <a:p>
            <a:endParaRPr lang="en-US" dirty="0"/>
          </a:p>
        </p:txBody>
      </p:sp>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10" name="Slide Number Placeholder 9"/>
          <p:cNvSpPr>
            <a:spLocks noGrp="1"/>
          </p:cNvSpPr>
          <p:nvPr>
            <p:ph type="sldNum" sz="quarter" idx="12"/>
          </p:nvPr>
        </p:nvSpPr>
        <p:spPr/>
        <p:txBody>
          <a:bodyPr/>
          <a:lstStyle/>
          <a:p>
            <a:fld id="{8CCC93C7-37EB-4A4E-85FC-B3A37BFCB519}" type="slidenum">
              <a:rPr lang="en-US" sz="2400" b="1" smtClean="0">
                <a:solidFill>
                  <a:schemeClr val="bg1"/>
                </a:solidFill>
              </a:rPr>
              <a:pPr/>
              <a:t>54</a:t>
            </a:fld>
            <a:endParaRPr lang="en-US" sz="2400" b="1" dirty="0">
              <a:solidFill>
                <a:schemeClr val="bg1"/>
              </a:solidFill>
            </a:endParaRPr>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6313276"/>
            <a:ext cx="1524000" cy="544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p:cNvSpPr/>
          <p:nvPr/>
        </p:nvSpPr>
        <p:spPr>
          <a:xfrm>
            <a:off x="2209800" y="1600200"/>
            <a:ext cx="447128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Gulf of Mexico</a:t>
            </a:r>
          </a:p>
        </p:txBody>
      </p:sp>
      <p:sp>
        <p:nvSpPr>
          <p:cNvPr id="9" name="Rectangle 8"/>
          <p:cNvSpPr/>
          <p:nvPr/>
        </p:nvSpPr>
        <p:spPr>
          <a:xfrm>
            <a:off x="152400" y="2514600"/>
            <a:ext cx="2384006" cy="2585323"/>
          </a:xfrm>
          <a:prstGeom prst="rect">
            <a:avLst/>
          </a:prstGeom>
          <a:noFill/>
        </p:spPr>
        <p:txBody>
          <a:bodyPr wrap="square" lIns="91440" tIns="45720" rIns="91440" bIns="45720">
            <a:spAutoFit/>
          </a:bodyPr>
          <a:lstStyle/>
          <a:p>
            <a:pPr algn="ct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3,000 MSL or higher</a:t>
            </a:r>
          </a:p>
        </p:txBody>
      </p:sp>
      <p:sp>
        <p:nvSpPr>
          <p:cNvPr id="11" name="Rectangle 10"/>
          <p:cNvSpPr/>
          <p:nvPr/>
        </p:nvSpPr>
        <p:spPr>
          <a:xfrm>
            <a:off x="3886200" y="4114800"/>
            <a:ext cx="1051890" cy="461665"/>
          </a:xfrm>
          <a:prstGeom prst="rect">
            <a:avLst/>
          </a:prstGeom>
          <a:noFill/>
        </p:spPr>
        <p:txBody>
          <a:bodyPr wrap="none" lIns="91440" tIns="45720" rIns="91440" bIns="45720">
            <a:spAutoFit/>
          </a:bodyPr>
          <a:lstStyle/>
          <a:p>
            <a:pPr algn="ctr"/>
            <a:r>
              <a:rPr lang="en-US"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Within</a:t>
            </a:r>
          </a:p>
        </p:txBody>
      </p:sp>
      <p:pic>
        <p:nvPicPr>
          <p:cNvPr id="442370" name="Picture 2" descr="Image result for ads-b towers"/>
          <p:cNvPicPr>
            <a:picLocks noChangeAspect="1" noChangeArrowheads="1"/>
          </p:cNvPicPr>
          <p:nvPr/>
        </p:nvPicPr>
        <p:blipFill>
          <a:blip r:embed="rId6" cstate="print"/>
          <a:srcRect l="38000" t="44800" r="20000" b="7200"/>
          <a:stretch>
            <a:fillRect/>
          </a:stretch>
        </p:blipFill>
        <p:spPr bwMode="auto">
          <a:xfrm>
            <a:off x="5410200" y="3352800"/>
            <a:ext cx="4084320" cy="2917371"/>
          </a:xfrm>
          <a:prstGeom prst="rect">
            <a:avLst/>
          </a:prstGeom>
          <a:noFill/>
        </p:spPr>
      </p:pic>
      <p:sp>
        <p:nvSpPr>
          <p:cNvPr id="12" name="Oval 11"/>
          <p:cNvSpPr/>
          <p:nvPr/>
        </p:nvSpPr>
        <p:spPr>
          <a:xfrm rot="20714936">
            <a:off x="6451701" y="4813737"/>
            <a:ext cx="1884716" cy="9091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7E096A8-7043-4D70-9D57-EDBDA27B195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10" name="Slide Number Placeholder 9"/>
          <p:cNvSpPr>
            <a:spLocks noGrp="1"/>
          </p:cNvSpPr>
          <p:nvPr>
            <p:ph type="sldNum" sz="quarter" idx="12"/>
          </p:nvPr>
        </p:nvSpPr>
        <p:spPr/>
        <p:txBody>
          <a:bodyPr/>
          <a:lstStyle/>
          <a:p>
            <a:fld id="{8CCC93C7-37EB-4A4E-85FC-B3A37BFCB519}" type="slidenum">
              <a:rPr lang="en-US" sz="2400" b="1" smtClean="0">
                <a:solidFill>
                  <a:schemeClr val="bg1"/>
                </a:solidFill>
              </a:rPr>
              <a:pPr/>
              <a:t>55</a:t>
            </a:fld>
            <a:endParaRPr lang="en-US" sz="2400" b="1" dirty="0">
              <a:solidFill>
                <a:schemeClr val="bg1"/>
              </a:solidFill>
            </a:endParaRPr>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6313276"/>
            <a:ext cx="1524000" cy="544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914400" y="1752600"/>
            <a:ext cx="4572000" cy="3539430"/>
          </a:xfrm>
          <a:prstGeom prst="rect">
            <a:avLst/>
          </a:prstGeom>
        </p:spPr>
        <p:txBody>
          <a:bodyPr>
            <a:spAutoFit/>
          </a:bodyPr>
          <a:lstStyle/>
          <a:p>
            <a:r>
              <a:rPr lang="en-US" sz="3200" b="1" dirty="0">
                <a:effectLst>
                  <a:outerShdw blurRad="38100" dist="38100" dir="2700000" algn="tl">
                    <a:srgbClr val="000000">
                      <a:alpha val="43137"/>
                    </a:srgbClr>
                  </a:outerShdw>
                </a:effectLst>
              </a:rPr>
              <a:t>FAR 91.225(f) </a:t>
            </a:r>
          </a:p>
          <a:p>
            <a:r>
              <a:rPr lang="en-US" sz="3200" b="1" dirty="0">
                <a:effectLst>
                  <a:outerShdw blurRad="38100" dist="38100" dir="2700000" algn="tl">
                    <a:srgbClr val="000000">
                      <a:alpha val="43137"/>
                    </a:srgbClr>
                  </a:outerShdw>
                </a:effectLst>
              </a:rPr>
              <a:t>“. . . each person operating an aircraft equipped with ADS-B Out must operate this equipment in the transmit mode</a:t>
            </a:r>
          </a:p>
        </p:txBody>
      </p:sp>
      <p:pic>
        <p:nvPicPr>
          <p:cNvPr id="11" name="Picture 10" descr="Stratus-ESG-face-300x123.png"/>
          <p:cNvPicPr>
            <a:picLocks noChangeAspect="1"/>
          </p:cNvPicPr>
          <p:nvPr/>
        </p:nvPicPr>
        <p:blipFill>
          <a:blip r:embed="rId5" cstate="print"/>
          <a:stretch>
            <a:fillRect/>
          </a:stretch>
        </p:blipFill>
        <p:spPr>
          <a:xfrm>
            <a:off x="4800600" y="3960693"/>
            <a:ext cx="4076700" cy="1671447"/>
          </a:xfrm>
          <a:prstGeom prst="rect">
            <a:avLst/>
          </a:prstGeom>
        </p:spPr>
      </p:pic>
      <p:sp>
        <p:nvSpPr>
          <p:cNvPr id="13" name="TextBox 12"/>
          <p:cNvSpPr txBox="1"/>
          <p:nvPr/>
        </p:nvSpPr>
        <p:spPr>
          <a:xfrm>
            <a:off x="6019800" y="5750004"/>
            <a:ext cx="1295400" cy="1107996"/>
          </a:xfrm>
          <a:prstGeom prst="rect">
            <a:avLst/>
          </a:prstGeom>
          <a:noFill/>
        </p:spPr>
        <p:txBody>
          <a:bodyPr wrap="square" rtlCol="0">
            <a:spAutoFit/>
          </a:bodyPr>
          <a:lstStyle/>
          <a:p>
            <a:r>
              <a:rPr lang="en-US" sz="6600" dirty="0">
                <a:solidFill>
                  <a:schemeClr val="bg1"/>
                </a:solidFill>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556399E-9C11-47BB-977B-CA2EFED2DAE3}"/>
              </a:ext>
            </a:extLst>
          </p:cNvPr>
          <p:cNvSpPr>
            <a:spLocks noGrp="1"/>
          </p:cNvSpPr>
          <p:nvPr>
            <p:ph type="title"/>
          </p:nvPr>
        </p:nvSpPr>
        <p:spPr>
          <a:xfrm>
            <a:off x="557212" y="742951"/>
            <a:ext cx="2607469" cy="4962524"/>
          </a:xfrm>
        </p:spPr>
        <p:txBody>
          <a:bodyPr vert="horz" lIns="91440" tIns="45720" rIns="91440" bIns="45720" rtlCol="0" anchor="ctr">
            <a:noAutofit/>
          </a:bodyPr>
          <a:lstStyle/>
          <a:p>
            <a:pPr>
              <a:lnSpc>
                <a:spcPct val="90000"/>
              </a:lnSpc>
            </a:pPr>
            <a:r>
              <a:rPr lang="en-US" sz="3600" dirty="0">
                <a:solidFill>
                  <a:srgbClr val="FFFF00"/>
                </a:solidFill>
              </a:rPr>
              <a:t>Phase 1, Jan 1, 2021</a:t>
            </a:r>
            <a:br>
              <a:rPr lang="en-US" sz="3600" dirty="0">
                <a:solidFill>
                  <a:srgbClr val="FFFF00"/>
                </a:solidFill>
              </a:rPr>
            </a:br>
            <a:br>
              <a:rPr lang="en-US" sz="3600" dirty="0">
                <a:solidFill>
                  <a:srgbClr val="FFFF00"/>
                </a:solidFill>
              </a:rPr>
            </a:br>
            <a:r>
              <a:rPr lang="en-US" sz="3600" dirty="0">
                <a:solidFill>
                  <a:srgbClr val="FFFF00"/>
                </a:solidFill>
              </a:rPr>
              <a:t>All airspace over 18,000 feet.</a:t>
            </a:r>
            <a:endParaRPr lang="en-US" sz="3600" kern="1200" dirty="0">
              <a:solidFill>
                <a:srgbClr val="FFFF00"/>
              </a:solidFill>
            </a:endParaRPr>
          </a:p>
        </p:txBody>
      </p:sp>
      <p:pic>
        <p:nvPicPr>
          <p:cNvPr id="5" name="Picture 4" descr="Image result for canada map">
            <a:extLst>
              <a:ext uri="{FF2B5EF4-FFF2-40B4-BE49-F238E27FC236}">
                <a16:creationId xmlns:a16="http://schemas.microsoft.com/office/drawing/2014/main" id="{9B518220-4500-4CC9-95A6-67FC7B83F2EC}"/>
              </a:ext>
            </a:extLst>
          </p:cNvPr>
          <p:cNvPicPr>
            <a:picLocks noChangeAspect="1" noChangeArrowheads="1"/>
          </p:cNvPicPr>
          <p:nvPr/>
        </p:nvPicPr>
        <p:blipFill>
          <a:blip r:embed="rId3" cstate="print"/>
          <a:srcRect/>
          <a:stretch>
            <a:fillRect/>
          </a:stretch>
        </p:blipFill>
        <p:spPr bwMode="auto">
          <a:xfrm>
            <a:off x="3657600" y="1442331"/>
            <a:ext cx="5486400" cy="4443983"/>
          </a:xfrm>
          <a:prstGeom prst="rect">
            <a:avLst/>
          </a:prstGeom>
          <a:noFill/>
        </p:spPr>
      </p:pic>
      <p:sp>
        <p:nvSpPr>
          <p:cNvPr id="4" name="Slide Number Placeholder 3">
            <a:extLst>
              <a:ext uri="{FF2B5EF4-FFF2-40B4-BE49-F238E27FC236}">
                <a16:creationId xmlns:a16="http://schemas.microsoft.com/office/drawing/2014/main" id="{D23B08DE-1E1E-4279-8830-851555D01F24}"/>
              </a:ext>
            </a:extLst>
          </p:cNvPr>
          <p:cNvSpPr>
            <a:spLocks noGrp="1"/>
          </p:cNvSpPr>
          <p:nvPr>
            <p:ph type="sldNum" sz="quarter" idx="12"/>
          </p:nvPr>
        </p:nvSpPr>
        <p:spPr>
          <a:xfrm>
            <a:off x="8194737" y="6423025"/>
            <a:ext cx="578644"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CCC93C7-37EB-4A4E-85FC-B3A37BFCB51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3F636D51-7F7F-476F-B3EB-91C1719D6E8B}"/>
              </a:ext>
            </a:extLst>
          </p:cNvPr>
          <p:cNvSpPr/>
          <p:nvPr/>
        </p:nvSpPr>
        <p:spPr>
          <a:xfrm>
            <a:off x="4190088" y="510021"/>
            <a:ext cx="344517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Jan 1, 2021</a:t>
            </a:r>
          </a:p>
        </p:txBody>
      </p:sp>
      <p:pic>
        <p:nvPicPr>
          <p:cNvPr id="8" name="Picture 2" descr="Image result for Garmin gtx 435">
            <a:extLst>
              <a:ext uri="{FF2B5EF4-FFF2-40B4-BE49-F238E27FC236}">
                <a16:creationId xmlns:a16="http://schemas.microsoft.com/office/drawing/2014/main" id="{0D893480-D850-45F0-B62E-A144EB75D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2648" y="5895294"/>
            <a:ext cx="2578922" cy="93589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88F81E5-7449-4D40-87C2-A8ADD5D5BC97}"/>
              </a:ext>
            </a:extLst>
          </p:cNvPr>
          <p:cNvPicPr>
            <a:picLocks noChangeAspect="1"/>
          </p:cNvPicPr>
          <p:nvPr/>
        </p:nvPicPr>
        <p:blipFill>
          <a:blip r:embed="rId5"/>
          <a:stretch>
            <a:fillRect/>
          </a:stretch>
        </p:blipFill>
        <p:spPr>
          <a:xfrm>
            <a:off x="7777795" y="742951"/>
            <a:ext cx="1091325" cy="612207"/>
          </a:xfrm>
          <a:prstGeom prst="rect">
            <a:avLst/>
          </a:prstGeom>
        </p:spPr>
      </p:pic>
    </p:spTree>
    <p:extLst>
      <p:ext uri="{BB962C8B-B14F-4D97-AF65-F5344CB8AC3E}">
        <p14:creationId xmlns:p14="http://schemas.microsoft.com/office/powerpoint/2010/main" val="3589975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556399E-9C11-47BB-977B-CA2EFED2DAE3}"/>
              </a:ext>
            </a:extLst>
          </p:cNvPr>
          <p:cNvSpPr>
            <a:spLocks noGrp="1"/>
          </p:cNvSpPr>
          <p:nvPr>
            <p:ph type="title"/>
          </p:nvPr>
        </p:nvSpPr>
        <p:spPr>
          <a:xfrm>
            <a:off x="557212" y="742950"/>
            <a:ext cx="2607469" cy="3597481"/>
          </a:xfrm>
        </p:spPr>
        <p:txBody>
          <a:bodyPr vert="horz" lIns="91440" tIns="45720" rIns="91440" bIns="45720" rtlCol="0" anchor="ctr">
            <a:noAutofit/>
          </a:bodyPr>
          <a:lstStyle/>
          <a:p>
            <a:pPr>
              <a:lnSpc>
                <a:spcPct val="90000"/>
              </a:lnSpc>
            </a:pPr>
            <a:r>
              <a:rPr lang="en-US" sz="3600" dirty="0">
                <a:solidFill>
                  <a:srgbClr val="FFC000"/>
                </a:solidFill>
              </a:rPr>
              <a:t>Phase 2, Jan 1, 2022</a:t>
            </a:r>
            <a:br>
              <a:rPr lang="en-US" sz="3600" dirty="0">
                <a:solidFill>
                  <a:srgbClr val="FFC000"/>
                </a:solidFill>
              </a:rPr>
            </a:br>
            <a:r>
              <a:rPr lang="en-US" sz="3600" dirty="0">
                <a:solidFill>
                  <a:srgbClr val="FFC000"/>
                </a:solidFill>
              </a:rPr>
              <a:t> </a:t>
            </a:r>
            <a:br>
              <a:rPr lang="en-US" sz="3600" dirty="0">
                <a:solidFill>
                  <a:srgbClr val="FFC000"/>
                </a:solidFill>
              </a:rPr>
            </a:br>
            <a:r>
              <a:rPr lang="en-US" sz="3600" dirty="0">
                <a:solidFill>
                  <a:srgbClr val="FFC000"/>
                </a:solidFill>
              </a:rPr>
              <a:t>Adds Class B airspace </a:t>
            </a:r>
            <a:r>
              <a:rPr lang="en-US" sz="2400" dirty="0">
                <a:solidFill>
                  <a:srgbClr val="FFC000"/>
                </a:solidFill>
              </a:rPr>
              <a:t>(12,500 feet MSL up to but not including 18,000 feet MSL)</a:t>
            </a:r>
            <a:endParaRPr lang="en-US" sz="2400" kern="1200" dirty="0">
              <a:solidFill>
                <a:srgbClr val="FFC000"/>
              </a:solidFill>
            </a:endParaRPr>
          </a:p>
        </p:txBody>
      </p:sp>
      <p:pic>
        <p:nvPicPr>
          <p:cNvPr id="5" name="Picture 4" descr="Image result for canada map">
            <a:extLst>
              <a:ext uri="{FF2B5EF4-FFF2-40B4-BE49-F238E27FC236}">
                <a16:creationId xmlns:a16="http://schemas.microsoft.com/office/drawing/2014/main" id="{9B518220-4500-4CC9-95A6-67FC7B83F2EC}"/>
              </a:ext>
            </a:extLst>
          </p:cNvPr>
          <p:cNvPicPr>
            <a:picLocks noChangeAspect="1" noChangeArrowheads="1"/>
          </p:cNvPicPr>
          <p:nvPr/>
        </p:nvPicPr>
        <p:blipFill>
          <a:blip r:embed="rId2" cstate="print"/>
          <a:srcRect/>
          <a:stretch>
            <a:fillRect/>
          </a:stretch>
        </p:blipFill>
        <p:spPr bwMode="auto">
          <a:xfrm>
            <a:off x="3657600" y="1442331"/>
            <a:ext cx="5486400" cy="4443983"/>
          </a:xfrm>
          <a:prstGeom prst="rect">
            <a:avLst/>
          </a:prstGeom>
          <a:noFill/>
        </p:spPr>
      </p:pic>
      <p:sp>
        <p:nvSpPr>
          <p:cNvPr id="4" name="Slide Number Placeholder 3">
            <a:extLst>
              <a:ext uri="{FF2B5EF4-FFF2-40B4-BE49-F238E27FC236}">
                <a16:creationId xmlns:a16="http://schemas.microsoft.com/office/drawing/2014/main" id="{D23B08DE-1E1E-4279-8830-851555D01F24}"/>
              </a:ext>
            </a:extLst>
          </p:cNvPr>
          <p:cNvSpPr>
            <a:spLocks noGrp="1"/>
          </p:cNvSpPr>
          <p:nvPr>
            <p:ph type="sldNum" sz="quarter" idx="12"/>
          </p:nvPr>
        </p:nvSpPr>
        <p:spPr>
          <a:xfrm>
            <a:off x="8194737" y="6423025"/>
            <a:ext cx="578644"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CCC93C7-37EB-4A4E-85FC-B3A37BFCB51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3F636D51-7F7F-476F-B3EB-91C1719D6E8B}"/>
              </a:ext>
            </a:extLst>
          </p:cNvPr>
          <p:cNvSpPr/>
          <p:nvPr/>
        </p:nvSpPr>
        <p:spPr>
          <a:xfrm>
            <a:off x="4190088" y="510021"/>
            <a:ext cx="344517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Jan 1, 2022</a:t>
            </a:r>
          </a:p>
        </p:txBody>
      </p:sp>
      <p:pic>
        <p:nvPicPr>
          <p:cNvPr id="8" name="Picture 2" descr="Image result for Garmin gtx 435">
            <a:extLst>
              <a:ext uri="{FF2B5EF4-FFF2-40B4-BE49-F238E27FC236}">
                <a16:creationId xmlns:a16="http://schemas.microsoft.com/office/drawing/2014/main" id="{0D893480-D850-45F0-B62E-A144EB75D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648" y="5895294"/>
            <a:ext cx="2578922" cy="93589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1BC5ADE-5CC2-4926-A232-9D2A803F4F53}"/>
              </a:ext>
            </a:extLst>
          </p:cNvPr>
          <p:cNvPicPr>
            <a:picLocks noChangeAspect="1"/>
          </p:cNvPicPr>
          <p:nvPr/>
        </p:nvPicPr>
        <p:blipFill>
          <a:blip r:embed="rId4"/>
          <a:stretch>
            <a:fillRect/>
          </a:stretch>
        </p:blipFill>
        <p:spPr>
          <a:xfrm>
            <a:off x="7800058" y="666859"/>
            <a:ext cx="1091279" cy="609653"/>
          </a:xfrm>
          <a:prstGeom prst="rect">
            <a:avLst/>
          </a:prstGeom>
        </p:spPr>
      </p:pic>
    </p:spTree>
    <p:extLst>
      <p:ext uri="{BB962C8B-B14F-4D97-AF65-F5344CB8AC3E}">
        <p14:creationId xmlns:p14="http://schemas.microsoft.com/office/powerpoint/2010/main" val="2115860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556399E-9C11-47BB-977B-CA2EFED2DAE3}"/>
              </a:ext>
            </a:extLst>
          </p:cNvPr>
          <p:cNvSpPr>
            <a:spLocks noGrp="1"/>
          </p:cNvSpPr>
          <p:nvPr>
            <p:ph type="title"/>
          </p:nvPr>
        </p:nvSpPr>
        <p:spPr>
          <a:xfrm>
            <a:off x="557212" y="742951"/>
            <a:ext cx="2607469" cy="4962524"/>
          </a:xfrm>
        </p:spPr>
        <p:txBody>
          <a:bodyPr vert="horz" lIns="91440" tIns="45720" rIns="91440" bIns="45720" rtlCol="0" anchor="ctr">
            <a:noAutofit/>
          </a:bodyPr>
          <a:lstStyle/>
          <a:p>
            <a:pPr>
              <a:lnSpc>
                <a:spcPct val="90000"/>
              </a:lnSpc>
            </a:pPr>
            <a:r>
              <a:rPr lang="en-US" sz="3600" dirty="0">
                <a:solidFill>
                  <a:srgbClr val="FFFF00"/>
                </a:solidFill>
              </a:rPr>
              <a:t>Phase 3, Jan 1, 2023 </a:t>
            </a:r>
            <a:br>
              <a:rPr lang="en-US" sz="3600" dirty="0">
                <a:solidFill>
                  <a:srgbClr val="FFFF00"/>
                </a:solidFill>
              </a:rPr>
            </a:br>
            <a:br>
              <a:rPr lang="en-US" sz="3600" dirty="0">
                <a:solidFill>
                  <a:srgbClr val="FFFF00"/>
                </a:solidFill>
              </a:rPr>
            </a:br>
            <a:r>
              <a:rPr lang="en-US" sz="3600" dirty="0">
                <a:solidFill>
                  <a:srgbClr val="FFFF00"/>
                </a:solidFill>
              </a:rPr>
              <a:t>ADS-B airspace expanded as needed to “specific controlled airspace, </a:t>
            </a:r>
            <a:r>
              <a:rPr lang="en-US" sz="3600" dirty="0" err="1">
                <a:solidFill>
                  <a:srgbClr val="FFFF00"/>
                </a:solidFill>
              </a:rPr>
              <a:t>en</a:t>
            </a:r>
            <a:r>
              <a:rPr lang="en-US" sz="3600" dirty="0">
                <a:solidFill>
                  <a:srgbClr val="FFFF00"/>
                </a:solidFill>
              </a:rPr>
              <a:t>- route or at an airport”</a:t>
            </a:r>
            <a:r>
              <a:rPr lang="en-US" sz="3600" dirty="0"/>
              <a:t> </a:t>
            </a:r>
            <a:endParaRPr lang="en-US" sz="3600" kern="1200" dirty="0">
              <a:solidFill>
                <a:schemeClr val="bg1"/>
              </a:solidFill>
            </a:endParaRPr>
          </a:p>
        </p:txBody>
      </p:sp>
      <p:pic>
        <p:nvPicPr>
          <p:cNvPr id="5" name="Picture 4" descr="Image result for canada map">
            <a:extLst>
              <a:ext uri="{FF2B5EF4-FFF2-40B4-BE49-F238E27FC236}">
                <a16:creationId xmlns:a16="http://schemas.microsoft.com/office/drawing/2014/main" id="{9B518220-4500-4CC9-95A6-67FC7B83F2EC}"/>
              </a:ext>
            </a:extLst>
          </p:cNvPr>
          <p:cNvPicPr>
            <a:picLocks noChangeAspect="1" noChangeArrowheads="1"/>
          </p:cNvPicPr>
          <p:nvPr/>
        </p:nvPicPr>
        <p:blipFill>
          <a:blip r:embed="rId2" cstate="print"/>
          <a:srcRect/>
          <a:stretch>
            <a:fillRect/>
          </a:stretch>
        </p:blipFill>
        <p:spPr bwMode="auto">
          <a:xfrm>
            <a:off x="3657600" y="1442331"/>
            <a:ext cx="5486400" cy="4443983"/>
          </a:xfrm>
          <a:prstGeom prst="rect">
            <a:avLst/>
          </a:prstGeom>
          <a:noFill/>
        </p:spPr>
      </p:pic>
      <p:sp>
        <p:nvSpPr>
          <p:cNvPr id="4" name="Slide Number Placeholder 3">
            <a:extLst>
              <a:ext uri="{FF2B5EF4-FFF2-40B4-BE49-F238E27FC236}">
                <a16:creationId xmlns:a16="http://schemas.microsoft.com/office/drawing/2014/main" id="{D23B08DE-1E1E-4279-8830-851555D01F24}"/>
              </a:ext>
            </a:extLst>
          </p:cNvPr>
          <p:cNvSpPr>
            <a:spLocks noGrp="1"/>
          </p:cNvSpPr>
          <p:nvPr>
            <p:ph type="sldNum" sz="quarter" idx="12"/>
          </p:nvPr>
        </p:nvSpPr>
        <p:spPr>
          <a:xfrm>
            <a:off x="8194737" y="6423025"/>
            <a:ext cx="578644"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CCC93C7-37EB-4A4E-85FC-B3A37BFCB51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3F636D51-7F7F-476F-B3EB-91C1719D6E8B}"/>
              </a:ext>
            </a:extLst>
          </p:cNvPr>
          <p:cNvSpPr/>
          <p:nvPr/>
        </p:nvSpPr>
        <p:spPr>
          <a:xfrm>
            <a:off x="4190088" y="510021"/>
            <a:ext cx="344517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Jan 1, 2023</a:t>
            </a:r>
          </a:p>
        </p:txBody>
      </p:sp>
      <p:pic>
        <p:nvPicPr>
          <p:cNvPr id="8" name="Picture 2" descr="Image result for Garmin gtx 435">
            <a:extLst>
              <a:ext uri="{FF2B5EF4-FFF2-40B4-BE49-F238E27FC236}">
                <a16:creationId xmlns:a16="http://schemas.microsoft.com/office/drawing/2014/main" id="{0D893480-D850-45F0-B62E-A144EB75D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648" y="5895294"/>
            <a:ext cx="2578922" cy="93589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87FC303-CA6E-4C21-B224-DC0D809CB466}"/>
              </a:ext>
            </a:extLst>
          </p:cNvPr>
          <p:cNvPicPr>
            <a:picLocks noChangeAspect="1"/>
          </p:cNvPicPr>
          <p:nvPr/>
        </p:nvPicPr>
        <p:blipFill>
          <a:blip r:embed="rId4"/>
          <a:stretch>
            <a:fillRect/>
          </a:stretch>
        </p:blipFill>
        <p:spPr>
          <a:xfrm>
            <a:off x="7777795" y="742951"/>
            <a:ext cx="1091325" cy="612207"/>
          </a:xfrm>
          <a:prstGeom prst="rect">
            <a:avLst/>
          </a:prstGeom>
        </p:spPr>
      </p:pic>
    </p:spTree>
    <p:extLst>
      <p:ext uri="{BB962C8B-B14F-4D97-AF65-F5344CB8AC3E}">
        <p14:creationId xmlns:p14="http://schemas.microsoft.com/office/powerpoint/2010/main" val="3662742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E6795-0EA3-4823-811B-323A96432D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A693E0-7F07-4F71-B75A-13528305B1B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2DEDF11-073A-40A6-BCE5-679A2360C461}"/>
              </a:ext>
            </a:extLst>
          </p:cNvPr>
          <p:cNvSpPr>
            <a:spLocks noGrp="1"/>
          </p:cNvSpPr>
          <p:nvPr>
            <p:ph type="sldNum" sz="quarter" idx="12"/>
          </p:nvPr>
        </p:nvSpPr>
        <p:spPr/>
        <p:txBody>
          <a:bodyPr/>
          <a:lstStyle/>
          <a:p>
            <a:fld id="{8CCC93C7-37EB-4A4E-85FC-B3A37BFCB519}" type="slidenum">
              <a:rPr lang="en-US" smtClean="0"/>
              <a:pPr/>
              <a:t>59</a:t>
            </a:fld>
            <a:endParaRPr lang="en-US" dirty="0"/>
          </a:p>
        </p:txBody>
      </p:sp>
      <p:pic>
        <p:nvPicPr>
          <p:cNvPr id="1026" name="Picture 2" descr="Image result for canada population density">
            <a:extLst>
              <a:ext uri="{FF2B5EF4-FFF2-40B4-BE49-F238E27FC236}">
                <a16:creationId xmlns:a16="http://schemas.microsoft.com/office/drawing/2014/main" id="{4122FBA6-1D59-4A92-8216-A1043C684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675"/>
            <a:ext cx="9144000" cy="67230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60C16CF-5715-4F56-AADA-80BE5EAD24BB}"/>
              </a:ext>
            </a:extLst>
          </p:cNvPr>
          <p:cNvPicPr>
            <a:picLocks noChangeAspect="1"/>
          </p:cNvPicPr>
          <p:nvPr/>
        </p:nvPicPr>
        <p:blipFill>
          <a:blip r:embed="rId3"/>
          <a:stretch>
            <a:fillRect/>
          </a:stretch>
        </p:blipFill>
        <p:spPr>
          <a:xfrm>
            <a:off x="457200" y="3123379"/>
            <a:ext cx="1091279" cy="609653"/>
          </a:xfrm>
          <a:prstGeom prst="rect">
            <a:avLst/>
          </a:prstGeom>
        </p:spPr>
      </p:pic>
    </p:spTree>
    <p:extLst>
      <p:ext uri="{BB962C8B-B14F-4D97-AF65-F5344CB8AC3E}">
        <p14:creationId xmlns:p14="http://schemas.microsoft.com/office/powerpoint/2010/main" val="139479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http://media.web.britannica.com/eb-media/57/103557-004-543E26DF.jpg">
            <a:extLst>
              <a:ext uri="{FF2B5EF4-FFF2-40B4-BE49-F238E27FC236}">
                <a16:creationId xmlns:a16="http://schemas.microsoft.com/office/drawing/2014/main" id="{1638104D-DAA1-4299-B11B-BB287A588297}"/>
              </a:ext>
            </a:extLst>
          </p:cNvPr>
          <p:cNvPicPr>
            <a:picLocks noGrp="1" noChangeAspect="1" noChangeArrowheads="1"/>
          </p:cNvPicPr>
          <p:nvPr>
            <p:ph idx="1"/>
          </p:nvPr>
        </p:nvPicPr>
        <p:blipFill rotWithShape="1">
          <a:blip r:embed="rId2" cstate="print">
            <a:alphaModFix amt="50000"/>
          </a:blip>
          <a:srcRect l="3980" r="5686" b="-1"/>
          <a:stretch/>
        </p:blipFill>
        <p:spPr bwMode="auto">
          <a:xfrm>
            <a:off x="20" y="1"/>
            <a:ext cx="9143980" cy="6857999"/>
          </a:xfrm>
          <a:prstGeom prst="rect">
            <a:avLst/>
          </a:prstGeom>
          <a:noFill/>
        </p:spPr>
      </p:pic>
      <p:sp>
        <p:nvSpPr>
          <p:cNvPr id="2" name="Title 1">
            <a:extLst>
              <a:ext uri="{FF2B5EF4-FFF2-40B4-BE49-F238E27FC236}">
                <a16:creationId xmlns:a16="http://schemas.microsoft.com/office/drawing/2014/main" id="{EB76D7D1-83B0-4ACE-89F5-F5065A31FCFE}"/>
              </a:ext>
            </a:extLst>
          </p:cNvPr>
          <p:cNvSpPr>
            <a:spLocks noGrp="1"/>
          </p:cNvSpPr>
          <p:nvPr>
            <p:ph type="title"/>
          </p:nvPr>
        </p:nvSpPr>
        <p:spPr>
          <a:xfrm>
            <a:off x="1143000" y="-1"/>
            <a:ext cx="6858000" cy="2900518"/>
          </a:xfrm>
        </p:spPr>
        <p:txBody>
          <a:bodyPr vert="horz" lIns="91440" tIns="45720" rIns="91440" bIns="45720" rtlCol="0" anchor="b">
            <a:normAutofit/>
          </a:bodyPr>
          <a:lstStyle/>
          <a:p>
            <a:pPr>
              <a:lnSpc>
                <a:spcPct val="90000"/>
              </a:lnSpc>
            </a:pPr>
            <a:r>
              <a:rPr lang="en-US" sz="6000" b="1" dirty="0">
                <a:solidFill>
                  <a:srgbClr val="FFC000"/>
                </a:solidFill>
                <a:effectLst>
                  <a:outerShdw blurRad="38100" dist="38100" dir="2700000" algn="tl">
                    <a:srgbClr val="000000">
                      <a:alpha val="43137"/>
                    </a:srgbClr>
                  </a:outerShdw>
                </a:effectLst>
              </a:rPr>
              <a:t>1958</a:t>
            </a:r>
            <a:br>
              <a:rPr lang="en-US" sz="6000" dirty="0">
                <a:solidFill>
                  <a:srgbClr val="FFFFFF"/>
                </a:solidFill>
              </a:rPr>
            </a:br>
            <a:r>
              <a:rPr lang="en-US" sz="6000" dirty="0">
                <a:solidFill>
                  <a:srgbClr val="FFFFFF"/>
                </a:solidFill>
              </a:rPr>
              <a:t>Radars Installed</a:t>
            </a:r>
            <a:br>
              <a:rPr lang="en-US" sz="6000" dirty="0">
                <a:solidFill>
                  <a:srgbClr val="FFFFFF"/>
                </a:solidFill>
              </a:rPr>
            </a:br>
            <a:r>
              <a:rPr lang="en-US" sz="6000" dirty="0">
                <a:solidFill>
                  <a:srgbClr val="FFFFFF"/>
                </a:solidFill>
              </a:rPr>
              <a:t>Controllers Hired</a:t>
            </a:r>
          </a:p>
        </p:txBody>
      </p:sp>
      <p:sp>
        <p:nvSpPr>
          <p:cNvPr id="4" name="Slide Number Placeholder 3">
            <a:extLst>
              <a:ext uri="{FF2B5EF4-FFF2-40B4-BE49-F238E27FC236}">
                <a16:creationId xmlns:a16="http://schemas.microsoft.com/office/drawing/2014/main" id="{9535FB29-3F83-486A-AE5E-5A075D217365}"/>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8CCC93C7-37EB-4A4E-85FC-B3A37BFCB519}" type="slidenum">
              <a:rPr lang="en-US" sz="1000">
                <a:solidFill>
                  <a:srgbClr val="FFFFFF"/>
                </a:solidFill>
                <a:latin typeface="Calibri" panose="020F0502020204030204"/>
              </a:rPr>
              <a:pPr>
                <a:spcAft>
                  <a:spcPts val="600"/>
                </a:spcAft>
                <a:defRPr/>
              </a:pPr>
              <a:t>6</a:t>
            </a:fld>
            <a:endParaRPr lang="en-US" sz="1000">
              <a:solidFill>
                <a:srgbClr val="FFFFFF"/>
              </a:solidFill>
              <a:latin typeface="Calibri" panose="020F0502020204030204"/>
            </a:endParaRPr>
          </a:p>
        </p:txBody>
      </p:sp>
    </p:spTree>
    <p:extLst>
      <p:ext uri="{BB962C8B-B14F-4D97-AF65-F5344CB8AC3E}">
        <p14:creationId xmlns:p14="http://schemas.microsoft.com/office/powerpoint/2010/main" val="41272127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exelisinc.com/solutions/ADS-B/PublishingImages/ADS-B/Boca%20082.jpg">
            <a:extLst>
              <a:ext uri="{FF2B5EF4-FFF2-40B4-BE49-F238E27FC236}">
                <a16:creationId xmlns:a16="http://schemas.microsoft.com/office/drawing/2014/main" id="{EF20BE77-D1FF-4F4C-BEDC-4C405F03D44C}"/>
              </a:ext>
            </a:extLst>
          </p:cNvPr>
          <p:cNvPicPr>
            <a:picLocks noGrp="1" noChangeAspect="1" noChangeArrowheads="1"/>
          </p:cNvPicPr>
          <p:nvPr>
            <p:ph idx="1"/>
          </p:nvPr>
        </p:nvPicPr>
        <p:blipFill rotWithShape="1">
          <a:blip r:embed="rId2" cstate="print">
            <a:alphaModFix/>
          </a:blip>
          <a:srcRect l="17614" r="17211"/>
          <a:stretch/>
        </p:blipFill>
        <p:spPr bwMode="auto">
          <a:xfrm>
            <a:off x="-1" y="672598"/>
            <a:ext cx="5381626" cy="6192886"/>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p:spPr>
      </p:pic>
      <p:sp>
        <p:nvSpPr>
          <p:cNvPr id="2" name="Title 1">
            <a:extLst>
              <a:ext uri="{FF2B5EF4-FFF2-40B4-BE49-F238E27FC236}">
                <a16:creationId xmlns:a16="http://schemas.microsoft.com/office/drawing/2014/main" id="{5A6FABFA-157E-49FC-B674-026D9410C641}"/>
              </a:ext>
            </a:extLst>
          </p:cNvPr>
          <p:cNvSpPr>
            <a:spLocks noGrp="1"/>
          </p:cNvSpPr>
          <p:nvPr>
            <p:ph type="title"/>
          </p:nvPr>
        </p:nvSpPr>
        <p:spPr>
          <a:xfrm>
            <a:off x="4191000" y="790576"/>
            <a:ext cx="4766069" cy="2714624"/>
          </a:xfrm>
        </p:spPr>
        <p:txBody>
          <a:bodyPr vert="horz" lIns="91440" tIns="45720" rIns="91440" bIns="45720" rtlCol="0" anchor="t">
            <a:normAutofit/>
          </a:bodyPr>
          <a:lstStyle/>
          <a:p>
            <a:pPr algn="l">
              <a:lnSpc>
                <a:spcPct val="90000"/>
              </a:lnSpc>
            </a:pPr>
            <a:br>
              <a:rPr lang="en-US" sz="4000" b="1" kern="1200" dirty="0">
                <a:solidFill>
                  <a:srgbClr val="000000"/>
                </a:solidFill>
                <a:effectLst>
                  <a:outerShdw blurRad="38100" dist="38100" dir="2700000" algn="tl">
                    <a:srgbClr val="000000">
                      <a:alpha val="43137"/>
                    </a:srgbClr>
                  </a:outerShdw>
                </a:effectLst>
                <a:latin typeface="+mj-lt"/>
                <a:ea typeface="+mj-ea"/>
                <a:cs typeface="+mj-cs"/>
              </a:rPr>
            </a:br>
            <a:r>
              <a:rPr lang="en-US" sz="4000" b="1" kern="1200" dirty="0">
                <a:solidFill>
                  <a:srgbClr val="000000"/>
                </a:solidFill>
                <a:effectLst>
                  <a:outerShdw blurRad="38100" dist="38100" dir="2700000" algn="tl">
                    <a:srgbClr val="000000">
                      <a:alpha val="43137"/>
                    </a:srgbClr>
                  </a:outerShdw>
                </a:effectLst>
                <a:latin typeface="+mj-lt"/>
                <a:ea typeface="+mj-ea"/>
                <a:cs typeface="+mj-cs"/>
              </a:rPr>
              <a:t>ADS-B Tower distribution won’t work in Canada</a:t>
            </a:r>
          </a:p>
        </p:txBody>
      </p:sp>
      <p:sp>
        <p:nvSpPr>
          <p:cNvPr id="4" name="Slide Number Placeholder 3">
            <a:extLst>
              <a:ext uri="{FF2B5EF4-FFF2-40B4-BE49-F238E27FC236}">
                <a16:creationId xmlns:a16="http://schemas.microsoft.com/office/drawing/2014/main" id="{3A3EDA14-A54E-4AD2-A3B0-0EB316E94C2A}"/>
              </a:ext>
            </a:extLst>
          </p:cNvPr>
          <p:cNvSpPr>
            <a:spLocks noGrp="1"/>
          </p:cNvSpPr>
          <p:nvPr>
            <p:ph type="sldNum" sz="quarter" idx="12"/>
          </p:nvPr>
        </p:nvSpPr>
        <p:spPr>
          <a:xfrm>
            <a:off x="8529023" y="6553727"/>
            <a:ext cx="428046" cy="235550"/>
          </a:xfrm>
        </p:spPr>
        <p:txBody>
          <a:bodyPr vert="horz" lIns="91440" tIns="45720" rIns="91440" bIns="45720" rtlCol="0" anchor="ctr">
            <a:normAutofit/>
          </a:bodyPr>
          <a:lstStyle/>
          <a:p>
            <a:pPr>
              <a:spcAft>
                <a:spcPts val="600"/>
              </a:spcAft>
            </a:pPr>
            <a:fld id="{8CCC93C7-37EB-4A4E-85FC-B3A37BFCB519}" type="slidenum">
              <a:rPr lang="en-US" sz="825">
                <a:solidFill>
                  <a:srgbClr val="898989"/>
                </a:solidFill>
              </a:rPr>
              <a:pPr>
                <a:spcAft>
                  <a:spcPts val="600"/>
                </a:spcAft>
              </a:pPr>
              <a:t>60</a:t>
            </a:fld>
            <a:endParaRPr lang="en-US" sz="825">
              <a:solidFill>
                <a:srgbClr val="898989"/>
              </a:solidFill>
            </a:endParaRPr>
          </a:p>
        </p:txBody>
      </p:sp>
      <p:pic>
        <p:nvPicPr>
          <p:cNvPr id="5" name="Picture 4">
            <a:extLst>
              <a:ext uri="{FF2B5EF4-FFF2-40B4-BE49-F238E27FC236}">
                <a16:creationId xmlns:a16="http://schemas.microsoft.com/office/drawing/2014/main" id="{E52EB53D-650D-49C6-8C9E-15F7693A246E}"/>
              </a:ext>
            </a:extLst>
          </p:cNvPr>
          <p:cNvPicPr>
            <a:picLocks noChangeAspect="1"/>
          </p:cNvPicPr>
          <p:nvPr/>
        </p:nvPicPr>
        <p:blipFill>
          <a:blip r:embed="rId3"/>
          <a:stretch>
            <a:fillRect/>
          </a:stretch>
        </p:blipFill>
        <p:spPr>
          <a:xfrm>
            <a:off x="6324600" y="3013525"/>
            <a:ext cx="1091279" cy="609653"/>
          </a:xfrm>
          <a:prstGeom prst="rect">
            <a:avLst/>
          </a:prstGeom>
        </p:spPr>
      </p:pic>
    </p:spTree>
    <p:extLst>
      <p:ext uri="{BB962C8B-B14F-4D97-AF65-F5344CB8AC3E}">
        <p14:creationId xmlns:p14="http://schemas.microsoft.com/office/powerpoint/2010/main" val="2576952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clouds">
            <a:extLst>
              <a:ext uri="{FF2B5EF4-FFF2-40B4-BE49-F238E27FC236}">
                <a16:creationId xmlns:a16="http://schemas.microsoft.com/office/drawing/2014/main" id="{06EB4A09-7F41-4400-8CE4-3B791A13F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10"/>
            <a:ext cx="9188862" cy="68611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09BE8DF-4311-4163-87A3-4DDB5F319D9E}"/>
              </a:ext>
            </a:extLst>
          </p:cNvPr>
          <p:cNvSpPr>
            <a:spLocks noGrp="1"/>
          </p:cNvSpPr>
          <p:nvPr>
            <p:ph type="title"/>
          </p:nvPr>
        </p:nvSpPr>
        <p:spPr/>
        <p:txBody>
          <a:bodyPr/>
          <a:lstStyle/>
          <a:p>
            <a:r>
              <a:rPr lang="en-US" b="1" i="1" dirty="0"/>
              <a:t>Iridium Satellite Network</a:t>
            </a:r>
          </a:p>
        </p:txBody>
      </p:sp>
      <p:sp>
        <p:nvSpPr>
          <p:cNvPr id="3" name="Content Placeholder 2">
            <a:extLst>
              <a:ext uri="{FF2B5EF4-FFF2-40B4-BE49-F238E27FC236}">
                <a16:creationId xmlns:a16="http://schemas.microsoft.com/office/drawing/2014/main" id="{6A19AF95-D3A1-48DE-B108-3371E571F0EE}"/>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53DBA80-8F86-463E-A275-C998516AE9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C93C7-37EB-4A4E-85FC-B3A37BFCB51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074" name="Picture 2" descr="Image result for iridium">
            <a:extLst>
              <a:ext uri="{FF2B5EF4-FFF2-40B4-BE49-F238E27FC236}">
                <a16:creationId xmlns:a16="http://schemas.microsoft.com/office/drawing/2014/main" id="{BE124660-C4A4-4590-850E-E490224193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931" y="1154080"/>
            <a:ext cx="5715000" cy="570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188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clouds">
            <a:extLst>
              <a:ext uri="{FF2B5EF4-FFF2-40B4-BE49-F238E27FC236}">
                <a16:creationId xmlns:a16="http://schemas.microsoft.com/office/drawing/2014/main" id="{06EB4A09-7F41-4400-8CE4-3B791A13F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10"/>
            <a:ext cx="9188862" cy="61259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09BE8DF-4311-4163-87A3-4DDB5F319D9E}"/>
              </a:ext>
            </a:extLst>
          </p:cNvPr>
          <p:cNvSpPr>
            <a:spLocks noGrp="1"/>
          </p:cNvSpPr>
          <p:nvPr>
            <p:ph type="title"/>
          </p:nvPr>
        </p:nvSpPr>
        <p:spPr/>
        <p:txBody>
          <a:bodyPr/>
          <a:lstStyle/>
          <a:p>
            <a:r>
              <a:rPr lang="en-US" b="1" i="1" dirty="0" err="1"/>
              <a:t>Aireon</a:t>
            </a:r>
            <a:r>
              <a:rPr lang="en-US" b="1" i="1" dirty="0"/>
              <a:t> + Iridium</a:t>
            </a:r>
          </a:p>
        </p:txBody>
      </p:sp>
      <p:sp>
        <p:nvSpPr>
          <p:cNvPr id="3" name="Content Placeholder 2">
            <a:extLst>
              <a:ext uri="{FF2B5EF4-FFF2-40B4-BE49-F238E27FC236}">
                <a16:creationId xmlns:a16="http://schemas.microsoft.com/office/drawing/2014/main" id="{6A19AF95-D3A1-48DE-B108-3371E571F0E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53DBA80-8F86-463E-A275-C998516AE997}"/>
              </a:ext>
            </a:extLst>
          </p:cNvPr>
          <p:cNvSpPr>
            <a:spLocks noGrp="1"/>
          </p:cNvSpPr>
          <p:nvPr>
            <p:ph type="sldNum" sz="quarter" idx="12"/>
          </p:nvPr>
        </p:nvSpPr>
        <p:spPr/>
        <p:txBody>
          <a:bodyPr/>
          <a:lstStyle/>
          <a:p>
            <a:fld id="{8CCC93C7-37EB-4A4E-85FC-B3A37BFCB519}" type="slidenum">
              <a:rPr lang="en-US" smtClean="0"/>
              <a:pPr/>
              <a:t>62</a:t>
            </a:fld>
            <a:endParaRPr lang="en-US" dirty="0"/>
          </a:p>
        </p:txBody>
      </p:sp>
      <p:pic>
        <p:nvPicPr>
          <p:cNvPr id="1026" name="Picture 2" descr="Image result for ads-b">
            <a:extLst>
              <a:ext uri="{FF2B5EF4-FFF2-40B4-BE49-F238E27FC236}">
                <a16:creationId xmlns:a16="http://schemas.microsoft.com/office/drawing/2014/main" id="{9435528C-D4DF-4F6F-9980-5CF27EAE0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1576"/>
            <a:ext cx="9188863" cy="515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023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556399E-9C11-47BB-977B-CA2EFED2DAE3}"/>
              </a:ext>
            </a:extLst>
          </p:cNvPr>
          <p:cNvSpPr>
            <a:spLocks noGrp="1"/>
          </p:cNvSpPr>
          <p:nvPr>
            <p:ph type="title"/>
          </p:nvPr>
        </p:nvSpPr>
        <p:spPr>
          <a:xfrm>
            <a:off x="557212" y="742951"/>
            <a:ext cx="2607469" cy="4962524"/>
          </a:xfrm>
        </p:spPr>
        <p:txBody>
          <a:bodyPr vert="horz" lIns="91440" tIns="45720" rIns="91440" bIns="45720" rtlCol="0" anchor="ctr">
            <a:noAutofit/>
          </a:bodyPr>
          <a:lstStyle/>
          <a:p>
            <a:pPr>
              <a:lnSpc>
                <a:spcPct val="90000"/>
              </a:lnSpc>
            </a:pPr>
            <a:r>
              <a:rPr lang="en-US" sz="3600" kern="1200" dirty="0">
                <a:solidFill>
                  <a:schemeClr val="bg1"/>
                </a:solidFill>
                <a:effectLst>
                  <a:outerShdw blurRad="38100" dist="38100" dir="2700000" algn="tl">
                    <a:srgbClr val="000000">
                      <a:alpha val="43137"/>
                    </a:srgbClr>
                  </a:outerShdw>
                </a:effectLst>
              </a:rPr>
              <a:t>Satellite Based </a:t>
            </a:r>
            <a:br>
              <a:rPr lang="en-US" sz="3600" kern="1200" dirty="0">
                <a:solidFill>
                  <a:schemeClr val="bg1"/>
                </a:solidFill>
                <a:effectLst>
                  <a:outerShdw blurRad="38100" dist="38100" dir="2700000" algn="tl">
                    <a:srgbClr val="000000">
                      <a:alpha val="43137"/>
                    </a:srgbClr>
                  </a:outerShdw>
                </a:effectLst>
              </a:rPr>
            </a:br>
            <a:r>
              <a:rPr lang="en-US" sz="3600" kern="1200" dirty="0">
                <a:solidFill>
                  <a:schemeClr val="bg1"/>
                </a:solidFill>
                <a:effectLst>
                  <a:outerShdw blurRad="38100" dist="38100" dir="2700000" algn="tl">
                    <a:srgbClr val="000000">
                      <a:alpha val="43137"/>
                    </a:srgbClr>
                  </a:outerShdw>
                </a:effectLst>
              </a:rPr>
              <a:t>&amp; require</a:t>
            </a:r>
            <a:br>
              <a:rPr lang="en-US" sz="3600" kern="1200" dirty="0">
                <a:solidFill>
                  <a:schemeClr val="bg1"/>
                </a:solidFill>
                <a:effectLst>
                  <a:outerShdw blurRad="38100" dist="38100" dir="2700000" algn="tl">
                    <a:srgbClr val="000000">
                      <a:alpha val="43137"/>
                    </a:srgbClr>
                  </a:outerShdw>
                </a:effectLst>
              </a:rPr>
            </a:br>
            <a:r>
              <a:rPr lang="en-US" sz="3600" kern="1200" dirty="0">
                <a:solidFill>
                  <a:schemeClr val="bg1"/>
                </a:solidFill>
                <a:effectLst>
                  <a:outerShdw blurRad="38100" dist="38100" dir="2700000" algn="tl">
                    <a:srgbClr val="000000">
                      <a:alpha val="43137"/>
                    </a:srgbClr>
                  </a:outerShdw>
                </a:effectLst>
              </a:rPr>
              <a:t>Diversity ADS-B Transponder</a:t>
            </a:r>
            <a:r>
              <a:rPr lang="en-US" sz="3600" b="1" kern="1200" dirty="0">
                <a:solidFill>
                  <a:srgbClr val="FFC000"/>
                </a:solidFill>
                <a:effectLst>
                  <a:outerShdw blurRad="38100" dist="38100" dir="2700000" algn="tl">
                    <a:srgbClr val="000000">
                      <a:alpha val="43137"/>
                    </a:srgbClr>
                  </a:outerShdw>
                </a:effectLst>
              </a:rPr>
              <a:t>(Top &amp; bottom antennae)</a:t>
            </a:r>
            <a:endParaRPr lang="en-US" sz="3600" b="1" kern="1200" dirty="0">
              <a:solidFill>
                <a:srgbClr val="FFC000"/>
              </a:solidFill>
            </a:endParaRPr>
          </a:p>
        </p:txBody>
      </p:sp>
      <p:sp>
        <p:nvSpPr>
          <p:cNvPr id="4" name="Slide Number Placeholder 3">
            <a:extLst>
              <a:ext uri="{FF2B5EF4-FFF2-40B4-BE49-F238E27FC236}">
                <a16:creationId xmlns:a16="http://schemas.microsoft.com/office/drawing/2014/main" id="{D23B08DE-1E1E-4279-8830-851555D01F24}"/>
              </a:ext>
            </a:extLst>
          </p:cNvPr>
          <p:cNvSpPr>
            <a:spLocks noGrp="1"/>
          </p:cNvSpPr>
          <p:nvPr>
            <p:ph type="sldNum" sz="quarter" idx="12"/>
          </p:nvPr>
        </p:nvSpPr>
        <p:spPr>
          <a:xfrm>
            <a:off x="8194737" y="6423025"/>
            <a:ext cx="578644"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CCC93C7-37EB-4A4E-85FC-B3A37BFCB51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2" descr="Image result for Garmin gtx 435">
            <a:extLst>
              <a:ext uri="{FF2B5EF4-FFF2-40B4-BE49-F238E27FC236}">
                <a16:creationId xmlns:a16="http://schemas.microsoft.com/office/drawing/2014/main" id="{0D893480-D850-45F0-B62E-A144EB75D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6391" y="4939266"/>
            <a:ext cx="4079110" cy="148032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050" name="Picture 2" descr="Image result for ads-b canada">
            <a:extLst>
              <a:ext uri="{FF2B5EF4-FFF2-40B4-BE49-F238E27FC236}">
                <a16:creationId xmlns:a16="http://schemas.microsoft.com/office/drawing/2014/main" id="{EC9CD05D-26CB-401F-A225-D81A74DCB9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2458" y="1447347"/>
            <a:ext cx="5406976" cy="3371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4DF3F46-088E-4B2C-A1BB-0D8D49902E08}"/>
              </a:ext>
            </a:extLst>
          </p:cNvPr>
          <p:cNvPicPr>
            <a:picLocks noChangeAspect="1"/>
          </p:cNvPicPr>
          <p:nvPr/>
        </p:nvPicPr>
        <p:blipFill>
          <a:blip r:embed="rId4"/>
          <a:stretch>
            <a:fillRect/>
          </a:stretch>
        </p:blipFill>
        <p:spPr>
          <a:xfrm>
            <a:off x="5642109" y="827505"/>
            <a:ext cx="1091279" cy="609653"/>
          </a:xfrm>
          <a:prstGeom prst="rect">
            <a:avLst/>
          </a:prstGeom>
        </p:spPr>
      </p:pic>
    </p:spTree>
    <p:extLst>
      <p:ext uri="{BB962C8B-B14F-4D97-AF65-F5344CB8AC3E}">
        <p14:creationId xmlns:p14="http://schemas.microsoft.com/office/powerpoint/2010/main" val="2690430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CB7215-0F6A-4950-B20E-FD4BFD4391C0}"/>
              </a:ext>
            </a:extLst>
          </p:cNvPr>
          <p:cNvSpPr>
            <a:spLocks noGrp="1"/>
          </p:cNvSpPr>
          <p:nvPr>
            <p:ph type="title"/>
          </p:nvPr>
        </p:nvSpPr>
        <p:spPr>
          <a:xfrm>
            <a:off x="557212" y="742951"/>
            <a:ext cx="2607469" cy="4962524"/>
          </a:xfrm>
        </p:spPr>
        <p:txBody>
          <a:bodyPr vert="horz" lIns="91440" tIns="45720" rIns="91440" bIns="45720" rtlCol="0" anchor="ctr">
            <a:normAutofit/>
          </a:bodyPr>
          <a:lstStyle/>
          <a:p>
            <a:pPr>
              <a:lnSpc>
                <a:spcPct val="90000"/>
              </a:lnSpc>
            </a:pPr>
            <a:r>
              <a:rPr lang="en-US" sz="4200" kern="1200" dirty="0">
                <a:solidFill>
                  <a:srgbClr val="FFFFFF"/>
                </a:solidFill>
                <a:latin typeface="+mj-lt"/>
                <a:ea typeface="+mj-ea"/>
                <a:cs typeface="+mj-cs"/>
              </a:rPr>
              <a:t>Same Mandate as USA</a:t>
            </a:r>
          </a:p>
        </p:txBody>
      </p:sp>
      <p:pic>
        <p:nvPicPr>
          <p:cNvPr id="8" name="Picture 2" descr="Related image">
            <a:extLst>
              <a:ext uri="{FF2B5EF4-FFF2-40B4-BE49-F238E27FC236}">
                <a16:creationId xmlns:a16="http://schemas.microsoft.com/office/drawing/2014/main" id="{2A6E3F97-DEAF-4550-9324-2B2949401C12}"/>
              </a:ext>
            </a:extLst>
          </p:cNvPr>
          <p:cNvPicPr>
            <a:picLocks noGrp="1" noChangeAspect="1" noChangeArrowheads="1"/>
          </p:cNvPicPr>
          <p:nvPr>
            <p:ph idx="1"/>
          </p:nvPr>
        </p:nvPicPr>
        <p:blipFill>
          <a:blip r:embed="rId2" cstate="print"/>
          <a:srcRect l="8920" t="8571" r="10890"/>
          <a:stretch>
            <a:fillRect/>
          </a:stretch>
        </p:blipFill>
        <p:spPr bwMode="auto">
          <a:xfrm>
            <a:off x="3780982" y="1491169"/>
            <a:ext cx="5333704" cy="4214305"/>
          </a:xfrm>
          <a:prstGeom prst="rect">
            <a:avLst/>
          </a:prstGeom>
          <a:noFill/>
        </p:spPr>
      </p:pic>
      <p:sp>
        <p:nvSpPr>
          <p:cNvPr id="4" name="Slide Number Placeholder 3">
            <a:extLst>
              <a:ext uri="{FF2B5EF4-FFF2-40B4-BE49-F238E27FC236}">
                <a16:creationId xmlns:a16="http://schemas.microsoft.com/office/drawing/2014/main" id="{D298B9C3-1B23-40EA-9F74-35513BB99C2B}"/>
              </a:ext>
            </a:extLst>
          </p:cNvPr>
          <p:cNvSpPr>
            <a:spLocks noGrp="1"/>
          </p:cNvSpPr>
          <p:nvPr>
            <p:ph type="sldNum" sz="quarter" idx="12"/>
          </p:nvPr>
        </p:nvSpPr>
        <p:spPr>
          <a:xfrm>
            <a:off x="8194737" y="6423025"/>
            <a:ext cx="578644" cy="365125"/>
          </a:xfrm>
        </p:spPr>
        <p:txBody>
          <a:bodyPr vert="horz" lIns="91440" tIns="45720" rIns="91440" bIns="45720" rtlCol="0" anchor="ctr">
            <a:normAutofit/>
          </a:bodyPr>
          <a:lstStyle/>
          <a:p>
            <a:pPr>
              <a:spcAft>
                <a:spcPts val="600"/>
              </a:spcAft>
            </a:pPr>
            <a:fld id="{8CCC93C7-37EB-4A4E-85FC-B3A37BFCB519}" type="slidenum">
              <a:rPr lang="en-US" smtClean="0"/>
              <a:pPr>
                <a:spcAft>
                  <a:spcPts val="600"/>
                </a:spcAft>
              </a:pPr>
              <a:t>64</a:t>
            </a:fld>
            <a:endParaRPr lang="en-US"/>
          </a:p>
        </p:txBody>
      </p:sp>
      <p:sp>
        <p:nvSpPr>
          <p:cNvPr id="6" name="Rectangle 5">
            <a:extLst>
              <a:ext uri="{FF2B5EF4-FFF2-40B4-BE49-F238E27FC236}">
                <a16:creationId xmlns:a16="http://schemas.microsoft.com/office/drawing/2014/main" id="{4D7C9ECA-6963-4645-B6B0-A94D5CF79B72}"/>
              </a:ext>
            </a:extLst>
          </p:cNvPr>
          <p:cNvSpPr/>
          <p:nvPr/>
        </p:nvSpPr>
        <p:spPr>
          <a:xfrm>
            <a:off x="5105400" y="510021"/>
            <a:ext cx="161454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2020</a:t>
            </a:r>
          </a:p>
        </p:txBody>
      </p:sp>
      <p:pic>
        <p:nvPicPr>
          <p:cNvPr id="1026" name="Picture 2" descr="Image result for Garmin gtx 435">
            <a:extLst>
              <a:ext uri="{FF2B5EF4-FFF2-40B4-BE49-F238E27FC236}">
                <a16:creationId xmlns:a16="http://schemas.microsoft.com/office/drawing/2014/main" id="{4B9D6C23-8227-4FD1-9CD1-3130D6CCF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0374" y="5562600"/>
            <a:ext cx="3630914" cy="131767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098" name="Picture 2" descr="Image result for mexican flag gif">
            <a:extLst>
              <a:ext uri="{FF2B5EF4-FFF2-40B4-BE49-F238E27FC236}">
                <a16:creationId xmlns:a16="http://schemas.microsoft.com/office/drawing/2014/main" id="{F3F7957E-51C0-44F0-B951-464C64E71F3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1234107">
            <a:off x="136920" y="4463793"/>
            <a:ext cx="34480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072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9"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4" name="Picture 73">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25000"/>
          <a:stretch/>
        </p:blipFill>
        <p:spPr>
          <a:xfrm>
            <a:off x="0" y="0"/>
            <a:ext cx="9144000" cy="6858000"/>
          </a:xfrm>
          <a:prstGeom prst="rect">
            <a:avLst/>
          </a:prstGeom>
        </p:spPr>
      </p:pic>
      <p:sp>
        <p:nvSpPr>
          <p:cNvPr id="76"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5622"/>
            <a:ext cx="5534025" cy="6340936"/>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077" name="Picture 2" descr="http://3ukr694671p02fhcme3a1bsaiek-wpengine.netdna-ssl.com/wp-content/uploads/2017/08/HuertaAtOSH17.jpg">
            <a:extLst>
              <a:ext uri="{FF2B5EF4-FFF2-40B4-BE49-F238E27FC236}">
                <a16:creationId xmlns:a16="http://schemas.microsoft.com/office/drawing/2014/main" id="{A37B4CEF-3291-4C22-BB36-59208BE76A91}"/>
              </a:ext>
            </a:extLst>
          </p:cNvPr>
          <p:cNvPicPr>
            <a:picLocks noGrp="1" noChangeAspect="1" noChangeArrowheads="1"/>
          </p:cNvPicPr>
          <p:nvPr>
            <p:ph idx="1"/>
          </p:nvPr>
        </p:nvPicPr>
        <p:blipFill rotWithShape="1">
          <a:blip r:embed="rId3">
            <a:alphaModFix/>
            <a:extLst>
              <a:ext uri="{28A0092B-C50C-407E-A947-70E740481C1C}">
                <a14:useLocalDpi xmlns:a14="http://schemas.microsoft.com/office/drawing/2010/main" val="0"/>
              </a:ext>
            </a:extLst>
          </a:blip>
          <a:srcRect l="15496" r="26497" b="-1"/>
          <a:stretch/>
        </p:blipFill>
        <p:spPr bwMode="auto">
          <a:xfrm>
            <a:off x="-1" y="672598"/>
            <a:ext cx="5181601" cy="596270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6B20883-A887-4279-89E6-E2778CEC6764}"/>
              </a:ext>
            </a:extLst>
          </p:cNvPr>
          <p:cNvSpPr>
            <a:spLocks noGrp="1"/>
          </p:cNvSpPr>
          <p:nvPr>
            <p:ph type="title"/>
          </p:nvPr>
        </p:nvSpPr>
        <p:spPr>
          <a:xfrm>
            <a:off x="4636068" y="790576"/>
            <a:ext cx="4321001" cy="742949"/>
          </a:xfrm>
        </p:spPr>
        <p:txBody>
          <a:bodyPr vert="horz" lIns="91440" tIns="45720" rIns="91440" bIns="45720" rtlCol="0" anchor="t">
            <a:normAutofit fontScale="90000"/>
          </a:bodyPr>
          <a:lstStyle/>
          <a:p>
            <a:pPr algn="r">
              <a:lnSpc>
                <a:spcPct val="90000"/>
              </a:lnSpc>
            </a:pPr>
            <a:r>
              <a:rPr lang="en-US" sz="4000" b="1" kern="1200" dirty="0">
                <a:solidFill>
                  <a:srgbClr val="000000"/>
                </a:solidFill>
                <a:effectLst>
                  <a:outerShdw blurRad="38100" dist="38100" dir="2700000" algn="tl">
                    <a:srgbClr val="000000">
                      <a:alpha val="43137"/>
                    </a:srgbClr>
                  </a:outerShdw>
                </a:effectLst>
                <a:latin typeface="+mj-lt"/>
                <a:ea typeface="+mj-ea"/>
                <a:cs typeface="+mj-cs"/>
              </a:rPr>
              <a:t>“ADS-B deadline won’t change”, </a:t>
            </a:r>
            <a:r>
              <a:rPr lang="en-US" sz="3600" b="1" kern="1200" dirty="0">
                <a:solidFill>
                  <a:srgbClr val="000000"/>
                </a:solidFill>
                <a:effectLst>
                  <a:outerShdw blurRad="38100" dist="38100" dir="2700000" algn="tl">
                    <a:srgbClr val="000000">
                      <a:alpha val="43137"/>
                    </a:srgbClr>
                  </a:outerShdw>
                </a:effectLst>
                <a:latin typeface="+mj-lt"/>
                <a:ea typeface="+mj-ea"/>
                <a:cs typeface="+mj-cs"/>
              </a:rPr>
              <a:t>FAA administrator Huerta</a:t>
            </a:r>
            <a:br>
              <a:rPr lang="en-US" sz="1300" b="1" kern="1200" dirty="0">
                <a:solidFill>
                  <a:srgbClr val="000000"/>
                </a:solidFill>
                <a:effectLst>
                  <a:outerShdw blurRad="38100" dist="38100" dir="2700000" algn="tl">
                    <a:srgbClr val="000000">
                      <a:alpha val="43137"/>
                    </a:srgbClr>
                  </a:outerShdw>
                </a:effectLst>
                <a:latin typeface="+mj-lt"/>
                <a:ea typeface="+mj-ea"/>
                <a:cs typeface="+mj-cs"/>
              </a:rPr>
            </a:br>
            <a:endParaRPr lang="en-US" sz="1300" kern="1200" dirty="0">
              <a:solidFill>
                <a:srgbClr val="000000"/>
              </a:solidFill>
              <a:effectLst>
                <a:outerShdw blurRad="38100" dist="38100" dir="2700000" algn="tl">
                  <a:srgbClr val="000000">
                    <a:alpha val="43137"/>
                  </a:srgbClr>
                </a:outerShdw>
              </a:effectLst>
              <a:latin typeface="+mj-lt"/>
              <a:ea typeface="+mj-ea"/>
              <a:cs typeface="+mj-cs"/>
            </a:endParaRPr>
          </a:p>
        </p:txBody>
      </p:sp>
      <p:sp>
        <p:nvSpPr>
          <p:cNvPr id="4" name="Slide Number Placeholder 3">
            <a:extLst>
              <a:ext uri="{FF2B5EF4-FFF2-40B4-BE49-F238E27FC236}">
                <a16:creationId xmlns:a16="http://schemas.microsoft.com/office/drawing/2014/main" id="{0CC4A1C1-4543-4114-960F-D8ED1B40E21A}"/>
              </a:ext>
            </a:extLst>
          </p:cNvPr>
          <p:cNvSpPr>
            <a:spLocks noGrp="1"/>
          </p:cNvSpPr>
          <p:nvPr>
            <p:ph type="sldNum" sz="quarter" idx="12"/>
          </p:nvPr>
        </p:nvSpPr>
        <p:spPr>
          <a:xfrm>
            <a:off x="8529023" y="6553727"/>
            <a:ext cx="428046" cy="235550"/>
          </a:xfrm>
        </p:spPr>
        <p:txBody>
          <a:bodyPr vert="horz" lIns="91440" tIns="45720" rIns="91440" bIns="45720" rtlCol="0" anchor="ctr">
            <a:normAutofit/>
          </a:bodyPr>
          <a:lstStyle/>
          <a:p>
            <a:pPr>
              <a:spcAft>
                <a:spcPts val="600"/>
              </a:spcAft>
            </a:pPr>
            <a:fld id="{8CCC93C7-37EB-4A4E-85FC-B3A37BFCB519}" type="slidenum">
              <a:rPr lang="en-US" sz="825">
                <a:solidFill>
                  <a:srgbClr val="898989"/>
                </a:solidFill>
              </a:rPr>
              <a:pPr>
                <a:spcAft>
                  <a:spcPts val="600"/>
                </a:spcAft>
              </a:pPr>
              <a:t>65</a:t>
            </a:fld>
            <a:endParaRPr lang="en-US" sz="825">
              <a:solidFill>
                <a:srgbClr val="898989"/>
              </a:solidFill>
            </a:endParaRPr>
          </a:p>
        </p:txBody>
      </p:sp>
      <p:sp>
        <p:nvSpPr>
          <p:cNvPr id="5" name="AutoShape 4" descr="Image result for faa">
            <a:extLst>
              <a:ext uri="{FF2B5EF4-FFF2-40B4-BE49-F238E27FC236}">
                <a16:creationId xmlns:a16="http://schemas.microsoft.com/office/drawing/2014/main" id="{1AD40CD4-079A-4840-8192-D0AF422B628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39897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FECCA-82B8-44B6-8723-054C03FDFB1D}"/>
              </a:ext>
            </a:extLst>
          </p:cNvPr>
          <p:cNvSpPr>
            <a:spLocks noGrp="1"/>
          </p:cNvSpPr>
          <p:nvPr>
            <p:ph type="title"/>
          </p:nvPr>
        </p:nvSpPr>
        <p:spPr>
          <a:xfrm>
            <a:off x="533400" y="363439"/>
            <a:ext cx="8229600" cy="1143000"/>
          </a:xfrm>
        </p:spPr>
        <p:txBody>
          <a:bodyPr>
            <a:normAutofit fontScale="90000"/>
          </a:bodyPr>
          <a:lstStyle/>
          <a:p>
            <a:r>
              <a:rPr lang="en-US" b="1" i="1" dirty="0">
                <a:effectLst>
                  <a:outerShdw blurRad="38100" dist="38100" dir="2700000" algn="tl">
                    <a:srgbClr val="000000">
                      <a:alpha val="43137"/>
                    </a:srgbClr>
                  </a:outerShdw>
                </a:effectLst>
              </a:rPr>
              <a:t>FAA's James Marks, “Avionics for NextGen”, 2017 Nov. 15</a:t>
            </a:r>
            <a:endParaRPr lang="en-US"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A2B2256E-D6E8-4A84-9A80-A6587F960A0C}"/>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1D0BEFD9-1C20-4569-8FE7-A34349C4C293}"/>
              </a:ext>
            </a:extLst>
          </p:cNvPr>
          <p:cNvSpPr>
            <a:spLocks noGrp="1"/>
          </p:cNvSpPr>
          <p:nvPr>
            <p:ph type="sldNum" sz="quarter" idx="12"/>
          </p:nvPr>
        </p:nvSpPr>
        <p:spPr/>
        <p:txBody>
          <a:bodyPr/>
          <a:lstStyle/>
          <a:p>
            <a:fld id="{8CCC93C7-37EB-4A4E-85FC-B3A37BFCB519}" type="slidenum">
              <a:rPr lang="en-US" smtClean="0"/>
              <a:pPr/>
              <a:t>66</a:t>
            </a:fld>
            <a:endParaRPr lang="en-US" dirty="0"/>
          </a:p>
        </p:txBody>
      </p:sp>
      <p:pic>
        <p:nvPicPr>
          <p:cNvPr id="5" name="Picture 2" descr="Avionicsi for NextGen 2017 ADS-B Out panel">
            <a:extLst>
              <a:ext uri="{FF2B5EF4-FFF2-40B4-BE49-F238E27FC236}">
                <a16:creationId xmlns:a16="http://schemas.microsoft.com/office/drawing/2014/main" id="{938CB44E-1231-48D0-A739-FF7E7C267180}"/>
              </a:ext>
            </a:extLst>
          </p:cNvPr>
          <p:cNvPicPr>
            <a:picLocks noChangeAspect="1" noChangeArrowheads="1"/>
          </p:cNvPicPr>
          <p:nvPr/>
        </p:nvPicPr>
        <p:blipFill>
          <a:blip r:embed="rId2" cstate="print"/>
          <a:srcRect t="32000" r="70000" b="14667"/>
          <a:stretch>
            <a:fillRect/>
          </a:stretch>
        </p:blipFill>
        <p:spPr bwMode="auto">
          <a:xfrm>
            <a:off x="0" y="1473200"/>
            <a:ext cx="4038600" cy="5384800"/>
          </a:xfrm>
          <a:prstGeom prst="rect">
            <a:avLst/>
          </a:prstGeom>
          <a:noFill/>
        </p:spPr>
      </p:pic>
      <p:sp>
        <p:nvSpPr>
          <p:cNvPr id="6" name="Rectangle 5">
            <a:extLst>
              <a:ext uri="{FF2B5EF4-FFF2-40B4-BE49-F238E27FC236}">
                <a16:creationId xmlns:a16="http://schemas.microsoft.com/office/drawing/2014/main" id="{D686920B-9D11-4E5D-891E-F7A97DAD2C83}"/>
              </a:ext>
            </a:extLst>
          </p:cNvPr>
          <p:cNvSpPr/>
          <p:nvPr/>
        </p:nvSpPr>
        <p:spPr>
          <a:xfrm>
            <a:off x="4076700" y="1644512"/>
            <a:ext cx="4572000" cy="3970318"/>
          </a:xfrm>
          <a:prstGeom prst="rect">
            <a:avLst/>
          </a:prstGeom>
        </p:spPr>
        <p:txBody>
          <a:bodyPr>
            <a:spAutoFit/>
          </a:bodyPr>
          <a:lstStyle/>
          <a:p>
            <a:r>
              <a:rPr lang="en-US" sz="3600" dirty="0"/>
              <a:t>It may seem like the FAA’s  </a:t>
            </a:r>
            <a:r>
              <a:rPr lang="en-US" sz="3600" dirty="0">
                <a:hlinkClick r:id="rId3"/>
              </a:rPr>
              <a:t>Exemption 12555</a:t>
            </a:r>
            <a:r>
              <a:rPr lang="en-US" sz="3600" dirty="0"/>
              <a:t>, gives airlines an extra five years to equip with ADS-B Out. That, however, is not the case.</a:t>
            </a:r>
          </a:p>
        </p:txBody>
      </p:sp>
    </p:spTree>
    <p:extLst>
      <p:ext uri="{BB962C8B-B14F-4D97-AF65-F5344CB8AC3E}">
        <p14:creationId xmlns:p14="http://schemas.microsoft.com/office/powerpoint/2010/main" val="2582067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FECCA-82B8-44B6-8723-054C03FDFB1D}"/>
              </a:ext>
            </a:extLst>
          </p:cNvPr>
          <p:cNvSpPr>
            <a:spLocks noGrp="1"/>
          </p:cNvSpPr>
          <p:nvPr>
            <p:ph type="title"/>
          </p:nvPr>
        </p:nvSpPr>
        <p:spPr>
          <a:xfrm>
            <a:off x="533400" y="363439"/>
            <a:ext cx="8229600" cy="1143000"/>
          </a:xfrm>
        </p:spPr>
        <p:txBody>
          <a:bodyPr>
            <a:normAutofit fontScale="90000"/>
          </a:bodyPr>
          <a:lstStyle/>
          <a:p>
            <a:r>
              <a:rPr lang="en-US" b="1" i="1" dirty="0">
                <a:effectLst>
                  <a:outerShdw blurRad="38100" dist="38100" dir="2700000" algn="tl">
                    <a:srgbClr val="000000">
                      <a:alpha val="43137"/>
                    </a:srgbClr>
                  </a:outerShdw>
                </a:effectLst>
              </a:rPr>
              <a:t>FAA's James Marks, “Avionics for NextGen”, 2017 Nov. 15</a:t>
            </a:r>
            <a:endParaRPr lang="en-US"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A2B2256E-D6E8-4A84-9A80-A6587F960A0C}"/>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1D0BEFD9-1C20-4569-8FE7-A34349C4C293}"/>
              </a:ext>
            </a:extLst>
          </p:cNvPr>
          <p:cNvSpPr>
            <a:spLocks noGrp="1"/>
          </p:cNvSpPr>
          <p:nvPr>
            <p:ph type="sldNum" sz="quarter" idx="12"/>
          </p:nvPr>
        </p:nvSpPr>
        <p:spPr/>
        <p:txBody>
          <a:bodyPr/>
          <a:lstStyle/>
          <a:p>
            <a:fld id="{8CCC93C7-37EB-4A4E-85FC-B3A37BFCB519}" type="slidenum">
              <a:rPr lang="en-US" smtClean="0"/>
              <a:pPr/>
              <a:t>67</a:t>
            </a:fld>
            <a:endParaRPr lang="en-US" dirty="0"/>
          </a:p>
        </p:txBody>
      </p:sp>
      <p:pic>
        <p:nvPicPr>
          <p:cNvPr id="5" name="Picture 2" descr="Avionicsi for NextGen 2017 ADS-B Out panel">
            <a:extLst>
              <a:ext uri="{FF2B5EF4-FFF2-40B4-BE49-F238E27FC236}">
                <a16:creationId xmlns:a16="http://schemas.microsoft.com/office/drawing/2014/main" id="{938CB44E-1231-48D0-A739-FF7E7C267180}"/>
              </a:ext>
            </a:extLst>
          </p:cNvPr>
          <p:cNvPicPr>
            <a:picLocks noChangeAspect="1" noChangeArrowheads="1"/>
          </p:cNvPicPr>
          <p:nvPr/>
        </p:nvPicPr>
        <p:blipFill>
          <a:blip r:embed="rId2" cstate="print"/>
          <a:srcRect t="32000" r="70000" b="14667"/>
          <a:stretch>
            <a:fillRect/>
          </a:stretch>
        </p:blipFill>
        <p:spPr bwMode="auto">
          <a:xfrm>
            <a:off x="0" y="1473200"/>
            <a:ext cx="4038600" cy="5384800"/>
          </a:xfrm>
          <a:prstGeom prst="rect">
            <a:avLst/>
          </a:prstGeom>
          <a:noFill/>
        </p:spPr>
      </p:pic>
      <p:sp>
        <p:nvSpPr>
          <p:cNvPr id="6" name="Rectangle 5">
            <a:extLst>
              <a:ext uri="{FF2B5EF4-FFF2-40B4-BE49-F238E27FC236}">
                <a16:creationId xmlns:a16="http://schemas.microsoft.com/office/drawing/2014/main" id="{D686920B-9D11-4E5D-891E-F7A97DAD2C83}"/>
              </a:ext>
            </a:extLst>
          </p:cNvPr>
          <p:cNvSpPr/>
          <p:nvPr/>
        </p:nvSpPr>
        <p:spPr>
          <a:xfrm>
            <a:off x="4076700" y="1644512"/>
            <a:ext cx="4914900" cy="4524315"/>
          </a:xfrm>
          <a:prstGeom prst="rect">
            <a:avLst/>
          </a:prstGeom>
        </p:spPr>
        <p:txBody>
          <a:bodyPr wrap="square">
            <a:spAutoFit/>
          </a:bodyPr>
          <a:lstStyle/>
          <a:p>
            <a:r>
              <a:rPr lang="en-US" sz="3200" b="1" dirty="0"/>
              <a:t>“All the exemption does is buy [the airlines] five more years to replace those old positioning sources with one of the new positioning sources,” </a:t>
            </a:r>
          </a:p>
          <a:p>
            <a:r>
              <a:rPr lang="en-US" sz="3200" b="1" dirty="0"/>
              <a:t>“[They’ll] still have to have an ADS-B Out system come 2020.”</a:t>
            </a:r>
          </a:p>
        </p:txBody>
      </p:sp>
    </p:spTree>
    <p:extLst>
      <p:ext uri="{BB962C8B-B14F-4D97-AF65-F5344CB8AC3E}">
        <p14:creationId xmlns:p14="http://schemas.microsoft.com/office/powerpoint/2010/main" val="1693724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2" name="Picture 2" descr="MILLINGTON, Tenn., (Aug. 28, 2012) T-6B Texan II training aircraft assigned to Training Wing (TRAWING) 5 from Pensacola, Fla., are staged on the tarmac at Millington Regional Jetport after being evacuated from their home station in preparation for Hurricane Isaac. The aircraft will remain in Millington until the storm passes. U.S. Navy photo by Mass Communication Specialist 3rd Class Ty C. Connors">
            <a:extLst>
              <a:ext uri="{FF2B5EF4-FFF2-40B4-BE49-F238E27FC236}">
                <a16:creationId xmlns:a16="http://schemas.microsoft.com/office/drawing/2014/main" id="{57105811-18D6-4A34-B3D7-32B6F1EE9F76}"/>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1949" r="19644" b="-1"/>
          <a:stretch/>
        </p:blipFill>
        <p:spPr bwMode="auto">
          <a:xfrm>
            <a:off x="-4665" y="0"/>
            <a:ext cx="9144000" cy="6564281"/>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134">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9144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BC8BA5B-F665-4778-92A4-0C2162566779}"/>
              </a:ext>
            </a:extLst>
          </p:cNvPr>
          <p:cNvSpPr>
            <a:spLocks noGrp="1"/>
          </p:cNvSpPr>
          <p:nvPr>
            <p:ph type="sldNum" sz="quarter" idx="12"/>
          </p:nvPr>
        </p:nvSpPr>
        <p:spPr>
          <a:xfrm>
            <a:off x="6457950" y="6356350"/>
            <a:ext cx="2057400" cy="365125"/>
          </a:xfrm>
          <a:prstGeom prst="ellipse">
            <a:avLst/>
          </a:prstGeom>
        </p:spPr>
        <p:txBody>
          <a:bodyPr vert="horz" lIns="91440" tIns="45720" rIns="91440" bIns="45720" rtlCol="0" anchor="ctr">
            <a:normAutofit/>
          </a:bodyPr>
          <a:lstStyle/>
          <a:p>
            <a:pPr>
              <a:spcAft>
                <a:spcPts val="600"/>
              </a:spcAft>
              <a:defRPr/>
            </a:pPr>
            <a:fld id="{8CCC93C7-37EB-4A4E-85FC-B3A37BFCB519}" type="slidenum">
              <a:rPr lang="en-US" sz="1000">
                <a:solidFill>
                  <a:prstClr val="white">
                    <a:tint val="75000"/>
                    <a:alpha val="80000"/>
                  </a:prstClr>
                </a:solidFill>
              </a:rPr>
              <a:pPr>
                <a:spcAft>
                  <a:spcPts val="600"/>
                </a:spcAft>
                <a:defRPr/>
              </a:pPr>
              <a:t>68</a:t>
            </a:fld>
            <a:endParaRPr lang="en-US" sz="1000">
              <a:solidFill>
                <a:prstClr val="white">
                  <a:tint val="75000"/>
                  <a:alpha val="80000"/>
                </a:prstClr>
              </a:solidFill>
            </a:endParaRPr>
          </a:p>
        </p:txBody>
      </p:sp>
      <p:sp>
        <p:nvSpPr>
          <p:cNvPr id="5" name="TextBox 4">
            <a:extLst>
              <a:ext uri="{FF2B5EF4-FFF2-40B4-BE49-F238E27FC236}">
                <a16:creationId xmlns:a16="http://schemas.microsoft.com/office/drawing/2014/main" id="{BF9E9708-E75E-4AC5-B165-697EBAA1B7CB}"/>
              </a:ext>
            </a:extLst>
          </p:cNvPr>
          <p:cNvSpPr txBox="1"/>
          <p:nvPr/>
        </p:nvSpPr>
        <p:spPr>
          <a:xfrm>
            <a:off x="1175268" y="4999286"/>
            <a:ext cx="7315200" cy="1569660"/>
          </a:xfrm>
          <a:prstGeom prst="rect">
            <a:avLst/>
          </a:prstGeom>
          <a:noFill/>
        </p:spPr>
        <p:txBody>
          <a:bodyPr wrap="square" rtlCol="0">
            <a:spAutoFit/>
          </a:bodyPr>
          <a:lstStyle/>
          <a:p>
            <a:r>
              <a:rPr lang="en-US" sz="4800" dirty="0">
                <a:solidFill>
                  <a:schemeClr val="bg1"/>
                </a:solidFill>
              </a:rPr>
              <a:t>US Navy to Procure $7M Worth of ADS-B for T-6s</a:t>
            </a:r>
          </a:p>
        </p:txBody>
      </p:sp>
      <p:sp>
        <p:nvSpPr>
          <p:cNvPr id="8" name="Title 7">
            <a:extLst>
              <a:ext uri="{FF2B5EF4-FFF2-40B4-BE49-F238E27FC236}">
                <a16:creationId xmlns:a16="http://schemas.microsoft.com/office/drawing/2014/main" id="{1D7534B6-A14C-47D6-AF9D-ACB02410E2D6}"/>
              </a:ext>
            </a:extLst>
          </p:cNvPr>
          <p:cNvSpPr>
            <a:spLocks noGrp="1"/>
          </p:cNvSpPr>
          <p:nvPr>
            <p:ph type="title"/>
          </p:nvPr>
        </p:nvSpPr>
        <p:spPr/>
        <p:txBody>
          <a:bodyPr/>
          <a:lstStyle/>
          <a:p>
            <a:endParaRPr lang="en-US" dirty="0"/>
          </a:p>
        </p:txBody>
      </p:sp>
      <p:pic>
        <p:nvPicPr>
          <p:cNvPr id="11268" name="Picture 4" descr="Image result for 2017">
            <a:extLst>
              <a:ext uri="{FF2B5EF4-FFF2-40B4-BE49-F238E27FC236}">
                <a16:creationId xmlns:a16="http://schemas.microsoft.com/office/drawing/2014/main" id="{C98E6E6D-D477-4E7A-8305-4FD37D75AA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93719"/>
            <a:ext cx="6347821" cy="2737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705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B9623-C046-4681-9ABE-46D701F37EC8}"/>
              </a:ext>
            </a:extLst>
          </p:cNvPr>
          <p:cNvSpPr>
            <a:spLocks noGrp="1"/>
          </p:cNvSpPr>
          <p:nvPr>
            <p:ph type="title"/>
          </p:nvPr>
        </p:nvSpPr>
        <p:spPr/>
        <p:txBody>
          <a:bodyPr/>
          <a:lstStyle/>
          <a:p>
            <a:r>
              <a:rPr lang="en-US" dirty="0"/>
              <a:t>Poll, 27 September 2019</a:t>
            </a:r>
          </a:p>
        </p:txBody>
      </p:sp>
      <p:pic>
        <p:nvPicPr>
          <p:cNvPr id="6" name="Content Placeholder 5" descr="A screenshot of a cell phone&#10;&#10;Description automatically generated">
            <a:extLst>
              <a:ext uri="{FF2B5EF4-FFF2-40B4-BE49-F238E27FC236}">
                <a16:creationId xmlns:a16="http://schemas.microsoft.com/office/drawing/2014/main" id="{6E4F1DAA-6D84-4F38-B993-5FF5627D0D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295400"/>
            <a:ext cx="8285728" cy="5503747"/>
          </a:xfrm>
        </p:spPr>
      </p:pic>
      <p:sp>
        <p:nvSpPr>
          <p:cNvPr id="4" name="Slide Number Placeholder 3">
            <a:extLst>
              <a:ext uri="{FF2B5EF4-FFF2-40B4-BE49-F238E27FC236}">
                <a16:creationId xmlns:a16="http://schemas.microsoft.com/office/drawing/2014/main" id="{3E40D704-B692-459B-A39D-15684696903A}"/>
              </a:ext>
            </a:extLst>
          </p:cNvPr>
          <p:cNvSpPr>
            <a:spLocks noGrp="1"/>
          </p:cNvSpPr>
          <p:nvPr>
            <p:ph type="sldNum" sz="quarter" idx="12"/>
          </p:nvPr>
        </p:nvSpPr>
        <p:spPr/>
        <p:txBody>
          <a:bodyPr/>
          <a:lstStyle/>
          <a:p>
            <a:fld id="{8CCC93C7-37EB-4A4E-85FC-B3A37BFCB519}" type="slidenum">
              <a:rPr lang="en-US" smtClean="0"/>
              <a:pPr/>
              <a:t>69</a:t>
            </a:fld>
            <a:endParaRPr lang="en-US" dirty="0"/>
          </a:p>
        </p:txBody>
      </p:sp>
      <p:sp>
        <p:nvSpPr>
          <p:cNvPr id="3" name="Rectangle 2">
            <a:extLst>
              <a:ext uri="{FF2B5EF4-FFF2-40B4-BE49-F238E27FC236}">
                <a16:creationId xmlns:a16="http://schemas.microsoft.com/office/drawing/2014/main" id="{FC04C0A0-8831-4A84-A0BA-82C6E82953A3}"/>
              </a:ext>
            </a:extLst>
          </p:cNvPr>
          <p:cNvSpPr/>
          <p:nvPr/>
        </p:nvSpPr>
        <p:spPr>
          <a:xfrm>
            <a:off x="4267200" y="5100935"/>
            <a:ext cx="1391728"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29%</a:t>
            </a:r>
          </a:p>
        </p:txBody>
      </p:sp>
      <p:sp>
        <p:nvSpPr>
          <p:cNvPr id="5" name="Right Brace 4">
            <a:extLst>
              <a:ext uri="{FF2B5EF4-FFF2-40B4-BE49-F238E27FC236}">
                <a16:creationId xmlns:a16="http://schemas.microsoft.com/office/drawing/2014/main" id="{4CBA039A-1262-43AF-A702-A92306902150}"/>
              </a:ext>
            </a:extLst>
          </p:cNvPr>
          <p:cNvSpPr/>
          <p:nvPr/>
        </p:nvSpPr>
        <p:spPr>
          <a:xfrm>
            <a:off x="3581400" y="4648200"/>
            <a:ext cx="457200" cy="2073275"/>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00858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F9A41-293E-4E91-B452-A4A1588120F3}"/>
              </a:ext>
            </a:extLst>
          </p:cNvPr>
          <p:cNvSpPr>
            <a:spLocks noGrp="1"/>
          </p:cNvSpPr>
          <p:nvPr>
            <p:ph type="title"/>
          </p:nvPr>
        </p:nvSpPr>
        <p:spPr>
          <a:xfrm>
            <a:off x="76200" y="3124200"/>
            <a:ext cx="4648200" cy="1946274"/>
          </a:xfrm>
        </p:spPr>
        <p:txBody>
          <a:bodyPr anchor="b">
            <a:noAutofit/>
          </a:bodyPr>
          <a:lstStyle/>
          <a:p>
            <a:r>
              <a:rPr lang="en-US" sz="6600" b="1" dirty="0">
                <a:solidFill>
                  <a:srgbClr val="0070C0"/>
                </a:solidFill>
                <a:effectLst>
                  <a:outerShdw blurRad="38100" dist="38100" dir="2700000" algn="tl">
                    <a:srgbClr val="000000">
                      <a:alpha val="43137"/>
                    </a:srgbClr>
                  </a:outerShdw>
                </a:effectLst>
              </a:rPr>
              <a:t>1960</a:t>
            </a:r>
            <a:r>
              <a:rPr lang="en-US" sz="6600" b="1" dirty="0">
                <a:effectLst>
                  <a:outerShdw blurRad="38100" dist="38100" dir="2700000" algn="tl">
                    <a:srgbClr val="000000">
                      <a:alpha val="43137"/>
                    </a:srgbClr>
                  </a:outerShdw>
                </a:effectLst>
              </a:rPr>
              <a:t> </a:t>
            </a:r>
            <a:r>
              <a:rPr lang="en-US" sz="6000" b="1" dirty="0">
                <a:effectLst>
                  <a:outerShdw blurRad="38100" dist="38100" dir="2700000" algn="tl">
                    <a:srgbClr val="000000">
                      <a:alpha val="43137"/>
                    </a:srgbClr>
                  </a:outerShdw>
                </a:effectLst>
              </a:rPr>
              <a:t>Transponder Mandate</a:t>
            </a:r>
          </a:p>
        </p:txBody>
      </p:sp>
      <p:pic>
        <p:nvPicPr>
          <p:cNvPr id="5" name="Picture 2" descr="Image result for aircraft transponder old">
            <a:extLst>
              <a:ext uri="{FF2B5EF4-FFF2-40B4-BE49-F238E27FC236}">
                <a16:creationId xmlns:a16="http://schemas.microsoft.com/office/drawing/2014/main" id="{04ED3A41-D6A8-4712-89E3-55063EBABECC}"/>
              </a:ext>
            </a:extLst>
          </p:cNvPr>
          <p:cNvPicPr>
            <a:picLocks noChangeAspect="1" noChangeArrowheads="1"/>
          </p:cNvPicPr>
          <p:nvPr/>
        </p:nvPicPr>
        <p:blipFill rotWithShape="1">
          <a:blip r:embed="rId3" cstate="print"/>
          <a:srcRect l="10801" r="40008" b="5533"/>
          <a:stretch/>
        </p:blipFill>
        <p:spPr bwMode="auto">
          <a:xfrm>
            <a:off x="3962400" y="1"/>
            <a:ext cx="5181600" cy="6915778"/>
          </a:xfrm>
          <a:custGeom>
            <a:avLst/>
            <a:gdLst>
              <a:gd name="connsiteX0" fmla="*/ 0 w 6470464"/>
              <a:gd name="connsiteY0" fmla="*/ 0 h 6856412"/>
              <a:gd name="connsiteX1" fmla="*/ 6470464 w 6470464"/>
              <a:gd name="connsiteY1" fmla="*/ 0 h 6856412"/>
              <a:gd name="connsiteX2" fmla="*/ 6470464 w 6470464"/>
              <a:gd name="connsiteY2" fmla="*/ 6856412 h 6856412"/>
              <a:gd name="connsiteX3" fmla="*/ 753 w 6470464"/>
              <a:gd name="connsiteY3" fmla="*/ 6856412 h 6856412"/>
              <a:gd name="connsiteX4" fmla="*/ 83736 w 6470464"/>
              <a:gd name="connsiteY4" fmla="*/ 6682434 h 6856412"/>
              <a:gd name="connsiteX5" fmla="*/ 777103 w 6470464"/>
              <a:gd name="connsiteY5" fmla="*/ 3428997 h 6856412"/>
              <a:gd name="connsiteX6" fmla="*/ 83736 w 6470464"/>
              <a:gd name="connsiteY6" fmla="*/ 175558 h 685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a:noFill/>
        </p:spPr>
      </p:pic>
      <p:sp>
        <p:nvSpPr>
          <p:cNvPr id="4" name="Slide Number Placeholder 3">
            <a:extLst>
              <a:ext uri="{FF2B5EF4-FFF2-40B4-BE49-F238E27FC236}">
                <a16:creationId xmlns:a16="http://schemas.microsoft.com/office/drawing/2014/main" id="{F2B0C264-06E7-47C2-BD5A-D8A3760F715C}"/>
              </a:ext>
            </a:extLst>
          </p:cNvPr>
          <p:cNvSpPr>
            <a:spLocks noGrp="1"/>
          </p:cNvSpPr>
          <p:nvPr>
            <p:ph type="sldNum" sz="quarter" idx="12"/>
          </p:nvPr>
        </p:nvSpPr>
        <p:spPr>
          <a:xfrm>
            <a:off x="8166496" y="6356350"/>
            <a:ext cx="614390" cy="365125"/>
          </a:xfrm>
        </p:spPr>
        <p:txBody>
          <a:bodyPr>
            <a:normAutofit/>
          </a:bodyPr>
          <a:lstStyle/>
          <a:p>
            <a:pPr>
              <a:spcAft>
                <a:spcPts val="600"/>
              </a:spcAft>
            </a:pPr>
            <a:fld id="{8CCC93C7-37EB-4A4E-85FC-B3A37BFCB519}" type="slidenum">
              <a:rPr lang="en-US" sz="1000">
                <a:solidFill>
                  <a:prstClr val="white"/>
                </a:solidFill>
              </a:rPr>
              <a:pPr>
                <a:spcAft>
                  <a:spcPts val="600"/>
                </a:spcAft>
              </a:pPr>
              <a:t>7</a:t>
            </a:fld>
            <a:endParaRPr lang="en-US" sz="1000">
              <a:solidFill>
                <a:prstClr val="white"/>
              </a:solidFill>
            </a:endParaRPr>
          </a:p>
        </p:txBody>
      </p:sp>
      <p:pic>
        <p:nvPicPr>
          <p:cNvPr id="6" name="Picture 4" descr="http://mysite.verizon.net/helen_woods/Educator/event2_details.aspx_files/h_logo.jpg">
            <a:extLst>
              <a:ext uri="{FF2B5EF4-FFF2-40B4-BE49-F238E27FC236}">
                <a16:creationId xmlns:a16="http://schemas.microsoft.com/office/drawing/2014/main" id="{B48608B6-BA55-4689-93A1-495A88527F1B}"/>
              </a:ext>
            </a:extLst>
          </p:cNvPr>
          <p:cNvPicPr>
            <a:picLocks noChangeAspect="1" noChangeArrowheads="1"/>
          </p:cNvPicPr>
          <p:nvPr/>
        </p:nvPicPr>
        <p:blipFill>
          <a:blip r:embed="rId4" cstate="print"/>
          <a:srcRect/>
          <a:stretch>
            <a:fillRect/>
          </a:stretch>
        </p:blipFill>
        <p:spPr bwMode="auto">
          <a:xfrm>
            <a:off x="0" y="6324600"/>
            <a:ext cx="1492320" cy="53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89225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39AEB-5525-4C47-AF6F-B2AC6AF4F432}"/>
              </a:ext>
            </a:extLst>
          </p:cNvPr>
          <p:cNvSpPr>
            <a:spLocks noGrp="1"/>
          </p:cNvSpPr>
          <p:nvPr>
            <p:ph type="title"/>
          </p:nvPr>
        </p:nvSpPr>
        <p:spPr>
          <a:xfrm>
            <a:off x="360760" y="647700"/>
            <a:ext cx="2126666" cy="5557838"/>
          </a:xfrm>
        </p:spPr>
        <p:txBody>
          <a:bodyPr anchor="ctr">
            <a:normAutofit/>
          </a:bodyPr>
          <a:lstStyle/>
          <a:p>
            <a:r>
              <a:rPr lang="en-US" sz="3200" b="1" dirty="0"/>
              <a:t>July 2019: </a:t>
            </a:r>
            <a:endParaRPr lang="en-US" sz="3100" dirty="0"/>
          </a:p>
        </p:txBody>
      </p:sp>
      <p:sp>
        <p:nvSpPr>
          <p:cNvPr id="3" name="Content Placeholder 2">
            <a:extLst>
              <a:ext uri="{FF2B5EF4-FFF2-40B4-BE49-F238E27FC236}">
                <a16:creationId xmlns:a16="http://schemas.microsoft.com/office/drawing/2014/main" id="{6D9280B6-D15C-4913-8244-A1C0EC293CB2}"/>
              </a:ext>
            </a:extLst>
          </p:cNvPr>
          <p:cNvSpPr>
            <a:spLocks noGrp="1"/>
          </p:cNvSpPr>
          <p:nvPr>
            <p:ph idx="1"/>
          </p:nvPr>
        </p:nvSpPr>
        <p:spPr>
          <a:xfrm>
            <a:off x="2487426" y="647700"/>
            <a:ext cx="3227574" cy="5557838"/>
          </a:xfrm>
        </p:spPr>
        <p:txBody>
          <a:bodyPr anchor="ctr">
            <a:noAutofit/>
          </a:bodyPr>
          <a:lstStyle/>
          <a:p>
            <a:pPr marL="0" indent="0">
              <a:buNone/>
            </a:pPr>
            <a:r>
              <a:rPr lang="en-US" sz="2800" dirty="0">
                <a:solidFill>
                  <a:srgbClr val="FF0000"/>
                </a:solidFill>
              </a:rPr>
              <a:t>106,000 </a:t>
            </a:r>
            <a:r>
              <a:rPr lang="en-US" sz="2800" dirty="0"/>
              <a:t>– </a:t>
            </a:r>
            <a:r>
              <a:rPr lang="en-US" sz="2800" dirty="0">
                <a:solidFill>
                  <a:srgbClr val="7030A0"/>
                </a:solidFill>
              </a:rPr>
              <a:t>167,000</a:t>
            </a:r>
            <a:r>
              <a:rPr lang="en-US" sz="2800" dirty="0"/>
              <a:t> general </a:t>
            </a:r>
            <a:r>
              <a:rPr lang="en-US" sz="2800" b="1" dirty="0"/>
              <a:t>aviation aircraft may </a:t>
            </a:r>
            <a:r>
              <a:rPr lang="en-US" sz="4000" b="1" dirty="0">
                <a:solidFill>
                  <a:srgbClr val="FF0000"/>
                </a:solidFill>
              </a:rPr>
              <a:t>need</a:t>
            </a:r>
            <a:r>
              <a:rPr lang="en-US" sz="4000" dirty="0">
                <a:solidFill>
                  <a:srgbClr val="FF0000"/>
                </a:solidFill>
              </a:rPr>
              <a:t> to </a:t>
            </a:r>
            <a:r>
              <a:rPr lang="en-US" sz="4000" b="1" dirty="0">
                <a:solidFill>
                  <a:srgbClr val="FF0000"/>
                </a:solidFill>
              </a:rPr>
              <a:t>equip </a:t>
            </a:r>
            <a:r>
              <a:rPr lang="en-US" sz="2800" b="1" dirty="0"/>
              <a:t>with ADS</a:t>
            </a:r>
            <a:r>
              <a:rPr lang="en-US" sz="2800" dirty="0"/>
              <a:t>-</a:t>
            </a:r>
            <a:r>
              <a:rPr lang="en-US" sz="2800" b="1" dirty="0"/>
              <a:t>B</a:t>
            </a:r>
          </a:p>
          <a:p>
            <a:pPr marL="0" indent="0">
              <a:buNone/>
            </a:pPr>
            <a:endParaRPr lang="en-US" sz="2800" b="1" dirty="0"/>
          </a:p>
          <a:p>
            <a:pPr marL="0" indent="0">
              <a:buNone/>
            </a:pPr>
            <a:r>
              <a:rPr lang="en-US" sz="2800" dirty="0"/>
              <a:t>60,000 </a:t>
            </a:r>
            <a:r>
              <a:rPr lang="en-US" sz="2800" b="1" dirty="0"/>
              <a:t>aircraft have</a:t>
            </a:r>
            <a:r>
              <a:rPr lang="en-US" sz="2800" dirty="0"/>
              <a:t> been </a:t>
            </a:r>
            <a:r>
              <a:rPr lang="en-US" sz="2800" b="1" dirty="0"/>
              <a:t>equipped</a:t>
            </a:r>
            <a:endParaRPr lang="en-US" sz="2800" dirty="0"/>
          </a:p>
        </p:txBody>
      </p:sp>
      <p:pic>
        <p:nvPicPr>
          <p:cNvPr id="7170" name="Picture 2" descr="Image result for how many aircraft need to be equipped with ads-b?">
            <a:extLst>
              <a:ext uri="{FF2B5EF4-FFF2-40B4-BE49-F238E27FC236}">
                <a16:creationId xmlns:a16="http://schemas.microsoft.com/office/drawing/2014/main" id="{E809122D-5F14-4FBD-928E-80B9ACBF3C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69" r="29791"/>
          <a:stretch/>
        </p:blipFill>
        <p:spPr bwMode="auto">
          <a:xfrm>
            <a:off x="5573474" y="1"/>
            <a:ext cx="3570526" cy="6856413"/>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05CB12E-D2C2-40FD-BD81-E644EE850B3D}"/>
              </a:ext>
            </a:extLst>
          </p:cNvPr>
          <p:cNvSpPr>
            <a:spLocks noGrp="1"/>
          </p:cNvSpPr>
          <p:nvPr>
            <p:ph type="sldNum" sz="quarter" idx="12"/>
          </p:nvPr>
        </p:nvSpPr>
        <p:spPr>
          <a:xfrm>
            <a:off x="8220141" y="6356350"/>
            <a:ext cx="561909" cy="365125"/>
          </a:xfrm>
        </p:spPr>
        <p:txBody>
          <a:bodyPr>
            <a:normAutofit/>
          </a:bodyPr>
          <a:lstStyle/>
          <a:p>
            <a:pPr>
              <a:spcAft>
                <a:spcPts val="600"/>
              </a:spcAft>
            </a:pPr>
            <a:fld id="{8CCC93C7-37EB-4A4E-85FC-B3A37BFCB519}" type="slidenum">
              <a:rPr lang="en-US" sz="1000">
                <a:solidFill>
                  <a:prstClr val="white"/>
                </a:solidFill>
              </a:rPr>
              <a:pPr>
                <a:spcAft>
                  <a:spcPts val="600"/>
                </a:spcAft>
              </a:pPr>
              <a:t>70</a:t>
            </a:fld>
            <a:endParaRPr lang="en-US" sz="1000">
              <a:solidFill>
                <a:prstClr val="white"/>
              </a:solidFill>
            </a:endParaRPr>
          </a:p>
        </p:txBody>
      </p:sp>
      <p:sp>
        <p:nvSpPr>
          <p:cNvPr id="5" name="Rectangle 4">
            <a:extLst>
              <a:ext uri="{FF2B5EF4-FFF2-40B4-BE49-F238E27FC236}">
                <a16:creationId xmlns:a16="http://schemas.microsoft.com/office/drawing/2014/main" id="{BC70E28C-7302-41FC-B331-38ABCD04E8BD}"/>
              </a:ext>
            </a:extLst>
          </p:cNvPr>
          <p:cNvSpPr/>
          <p:nvPr/>
        </p:nvSpPr>
        <p:spPr>
          <a:xfrm>
            <a:off x="457200" y="381000"/>
            <a:ext cx="1391728"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56%</a:t>
            </a:r>
          </a:p>
        </p:txBody>
      </p:sp>
      <p:sp>
        <p:nvSpPr>
          <p:cNvPr id="6" name="Rectangle 5">
            <a:extLst>
              <a:ext uri="{FF2B5EF4-FFF2-40B4-BE49-F238E27FC236}">
                <a16:creationId xmlns:a16="http://schemas.microsoft.com/office/drawing/2014/main" id="{F7FD1B1E-994D-4E5C-B578-DDC2EB0DC46B}"/>
              </a:ext>
            </a:extLst>
          </p:cNvPr>
          <p:cNvSpPr/>
          <p:nvPr/>
        </p:nvSpPr>
        <p:spPr>
          <a:xfrm>
            <a:off x="3994255" y="457200"/>
            <a:ext cx="1391728"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36%</a:t>
            </a:r>
          </a:p>
        </p:txBody>
      </p:sp>
      <p:cxnSp>
        <p:nvCxnSpPr>
          <p:cNvPr id="8" name="Straight Arrow Connector 7">
            <a:extLst>
              <a:ext uri="{FF2B5EF4-FFF2-40B4-BE49-F238E27FC236}">
                <a16:creationId xmlns:a16="http://schemas.microsoft.com/office/drawing/2014/main" id="{6419B9BC-D655-42D9-A3F6-A7183FD10BE9}"/>
              </a:ext>
            </a:extLst>
          </p:cNvPr>
          <p:cNvCxnSpPr/>
          <p:nvPr/>
        </p:nvCxnSpPr>
        <p:spPr>
          <a:xfrm>
            <a:off x="1752600" y="1143000"/>
            <a:ext cx="831266" cy="5334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EC468C7B-69D3-4080-A6FD-296D63A3D888}"/>
              </a:ext>
            </a:extLst>
          </p:cNvPr>
          <p:cNvCxnSpPr/>
          <p:nvPr/>
        </p:nvCxnSpPr>
        <p:spPr>
          <a:xfrm flipH="1">
            <a:off x="4611074" y="1151930"/>
            <a:ext cx="118119" cy="45720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1" name="Rectangle 10">
            <a:extLst>
              <a:ext uri="{FF2B5EF4-FFF2-40B4-BE49-F238E27FC236}">
                <a16:creationId xmlns:a16="http://schemas.microsoft.com/office/drawing/2014/main" id="{E0934E38-1631-49E1-A200-CD50628458B3}"/>
              </a:ext>
            </a:extLst>
          </p:cNvPr>
          <p:cNvSpPr/>
          <p:nvPr/>
        </p:nvSpPr>
        <p:spPr>
          <a:xfrm>
            <a:off x="281426" y="5894685"/>
            <a:ext cx="930063"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X1</a:t>
            </a:r>
          </a:p>
        </p:txBody>
      </p:sp>
      <p:pic>
        <p:nvPicPr>
          <p:cNvPr id="2050" name="Picture 2" descr="Related image">
            <a:extLst>
              <a:ext uri="{FF2B5EF4-FFF2-40B4-BE49-F238E27FC236}">
                <a16:creationId xmlns:a16="http://schemas.microsoft.com/office/drawing/2014/main" id="{63963D9C-600A-4851-ADE9-2F26D1D6D5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42" y="1943100"/>
            <a:ext cx="2126666" cy="746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47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par>
                                <p:cTn id="12" presetID="6" presetClass="entr" presetSubtype="1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par>
                          <p:cTn id="15" fill="hold">
                            <p:stCondLst>
                              <p:cond delay="4000"/>
                            </p:stCondLst>
                            <p:childTnLst>
                              <p:par>
                                <p:cTn id="16" presetID="31"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par>
                          <p:cTn id="22" fill="hold">
                            <p:stCondLst>
                              <p:cond delay="5000"/>
                            </p:stCondLst>
                            <p:childTnLst>
                              <p:par>
                                <p:cTn id="23" presetID="31"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C1C1761E-601F-4863-BAE5-4F2494FD0ED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11" name="Picture 2" descr="http://www.exelisinc.com/solutions/ADS-B/PublishingImages/ADS-B/Boca%20082.jpg"/>
          <p:cNvPicPr>
            <a:picLocks noChangeAspect="1" noChangeArrowheads="1"/>
          </p:cNvPicPr>
          <p:nvPr/>
        </p:nvPicPr>
        <p:blipFill>
          <a:blip r:embed="rId4" cstate="print"/>
          <a:srcRect l="31915" r="27660"/>
          <a:stretch>
            <a:fillRect/>
          </a:stretch>
        </p:blipFill>
        <p:spPr bwMode="auto">
          <a:xfrm>
            <a:off x="6227862" y="1447800"/>
            <a:ext cx="2916137" cy="5410200"/>
          </a:xfrm>
          <a:prstGeom prst="rect">
            <a:avLst/>
          </a:prstGeom>
          <a:ln>
            <a:noFill/>
          </a:ln>
          <a:effectLst/>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71</a:t>
            </a:fld>
            <a:endParaRPr lang="en-US" sz="2400" b="1" dirty="0"/>
          </a:p>
        </p:txBody>
      </p:sp>
      <p:sp>
        <p:nvSpPr>
          <p:cNvPr id="10" name="Rectangle 9"/>
          <p:cNvSpPr/>
          <p:nvPr/>
        </p:nvSpPr>
        <p:spPr>
          <a:xfrm>
            <a:off x="0" y="3505200"/>
            <a:ext cx="6096000" cy="1938992"/>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000" b="1" cap="none" spc="0" dirty="0">
                <a:ln w="50800"/>
                <a:solidFill>
                  <a:srgbClr val="FF0000"/>
                </a:solidFill>
                <a:effectLst>
                  <a:outerShdw blurRad="38100" dist="38100" dir="2700000" algn="tl">
                    <a:srgbClr val="000000">
                      <a:alpha val="43137"/>
                    </a:srgbClr>
                  </a:outerShdw>
                </a:effectLst>
              </a:rPr>
              <a:t>ADS-B </a:t>
            </a:r>
          </a:p>
          <a:p>
            <a:pPr algn="ctr"/>
            <a:r>
              <a:rPr lang="en-US" sz="6000" b="1" cap="none" spc="0" dirty="0">
                <a:ln w="50800"/>
                <a:solidFill>
                  <a:srgbClr val="FF0000"/>
                </a:solidFill>
                <a:effectLst>
                  <a:outerShdw blurRad="38100" dist="38100" dir="2700000" algn="tl">
                    <a:srgbClr val="000000">
                      <a:alpha val="43137"/>
                    </a:srgbClr>
                  </a:outerShdw>
                </a:effectLst>
              </a:rPr>
              <a:t>Ground Towers</a:t>
            </a:r>
          </a:p>
        </p:txBody>
      </p:sp>
      <p:pic>
        <p:nvPicPr>
          <p:cNvPr id="12" name="Picture 2" descr="Image result for puzzle transparent"/>
          <p:cNvPicPr>
            <a:picLocks noChangeAspect="1" noChangeArrowheads="1"/>
          </p:cNvPicPr>
          <p:nvPr/>
        </p:nvPicPr>
        <p:blipFill>
          <a:blip r:embed="rId6" cstate="print"/>
          <a:srcRect/>
          <a:stretch>
            <a:fillRect/>
          </a:stretch>
        </p:blipFill>
        <p:spPr bwMode="auto">
          <a:xfrm>
            <a:off x="0" y="1524000"/>
            <a:ext cx="1828800" cy="1828800"/>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D412113-CA01-4ED6-87B7-6529F2C9B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562"/>
            <a:ext cx="9144000" cy="6181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9139468-A8FE-4449-A5CB-2CE69371E02A}"/>
              </a:ext>
            </a:extLst>
          </p:cNvPr>
          <p:cNvSpPr>
            <a:spLocks noGrp="1"/>
          </p:cNvSpPr>
          <p:nvPr>
            <p:ph type="title"/>
          </p:nvPr>
        </p:nvSpPr>
        <p:spPr/>
        <p:txBody>
          <a:bodyPr/>
          <a:lstStyle/>
          <a:p>
            <a:endParaRPr lang="en-US"/>
          </a:p>
        </p:txBody>
      </p:sp>
      <p:pic>
        <p:nvPicPr>
          <p:cNvPr id="6" name="Content Placeholder 5" descr="A close up of a sign&#10;&#10;Description automatically generated">
            <a:extLst>
              <a:ext uri="{FF2B5EF4-FFF2-40B4-BE49-F238E27FC236}">
                <a16:creationId xmlns:a16="http://schemas.microsoft.com/office/drawing/2014/main" id="{FA5A7C8D-8650-4C49-9EC4-E1AB13EC881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15139" y="5234408"/>
            <a:ext cx="1981200" cy="1521279"/>
          </a:xfrm>
        </p:spPr>
      </p:pic>
      <p:sp>
        <p:nvSpPr>
          <p:cNvPr id="4" name="Slide Number Placeholder 3">
            <a:extLst>
              <a:ext uri="{FF2B5EF4-FFF2-40B4-BE49-F238E27FC236}">
                <a16:creationId xmlns:a16="http://schemas.microsoft.com/office/drawing/2014/main" id="{DC00C93F-6C94-46FA-ABFB-A5D16CF3B8AE}"/>
              </a:ext>
            </a:extLst>
          </p:cNvPr>
          <p:cNvSpPr>
            <a:spLocks noGrp="1"/>
          </p:cNvSpPr>
          <p:nvPr>
            <p:ph type="sldNum" sz="quarter" idx="12"/>
          </p:nvPr>
        </p:nvSpPr>
        <p:spPr/>
        <p:txBody>
          <a:bodyPr/>
          <a:lstStyle/>
          <a:p>
            <a:fld id="{8CCC93C7-37EB-4A4E-85FC-B3A37BFCB519}" type="slidenum">
              <a:rPr lang="en-US" smtClean="0"/>
              <a:pPr/>
              <a:t>72</a:t>
            </a:fld>
            <a:endParaRPr lang="en-US" dirty="0"/>
          </a:p>
        </p:txBody>
      </p:sp>
    </p:spTree>
    <p:extLst>
      <p:ext uri="{BB962C8B-B14F-4D97-AF65-F5344CB8AC3E}">
        <p14:creationId xmlns:p14="http://schemas.microsoft.com/office/powerpoint/2010/main" val="5169810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descr="RadioStations.jpg">
            <a:extLst>
              <a:ext uri="{FF2B5EF4-FFF2-40B4-BE49-F238E27FC236}">
                <a16:creationId xmlns:a16="http://schemas.microsoft.com/office/drawing/2014/main" id="{2D3D743A-5679-4ADE-8E7F-CE1BB23F5F7F}"/>
              </a:ext>
            </a:extLst>
          </p:cNvPr>
          <p:cNvPicPr>
            <a:picLocks noGrp="1" noChangeAspect="1"/>
          </p:cNvPicPr>
          <p:nvPr>
            <p:ph idx="1"/>
          </p:nvPr>
        </p:nvPicPr>
        <p:blipFill rotWithShape="1">
          <a:blip r:embed="rId2" cstate="print"/>
          <a:srcRect t="8849" b="11505"/>
          <a:stretch/>
        </p:blipFill>
        <p:spPr>
          <a:xfrm>
            <a:off x="-9311" y="457200"/>
            <a:ext cx="9143980" cy="6172200"/>
          </a:xfrm>
          <a:prstGeom prst="rect">
            <a:avLst/>
          </a:prstGeom>
        </p:spPr>
      </p:pic>
      <p:sp>
        <p:nvSpPr>
          <p:cNvPr id="4" name="Slide Number Placeholder 3">
            <a:extLst>
              <a:ext uri="{FF2B5EF4-FFF2-40B4-BE49-F238E27FC236}">
                <a16:creationId xmlns:a16="http://schemas.microsoft.com/office/drawing/2014/main" id="{E67FDEDF-8E2D-4C59-B3BE-01A4548B1198}"/>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8CCC93C7-37EB-4A4E-85FC-B3A37BFCB519}" type="slidenum">
              <a:rPr lang="en-US">
                <a:solidFill>
                  <a:srgbClr val="FFFFFF"/>
                </a:solidFill>
              </a:rPr>
              <a:pPr>
                <a:spcAft>
                  <a:spcPts val="600"/>
                </a:spcAft>
              </a:pPr>
              <a:t>73</a:t>
            </a:fld>
            <a:endParaRPr lang="en-US">
              <a:solidFill>
                <a:srgbClr val="FFFFFF"/>
              </a:solidFill>
            </a:endParaRPr>
          </a:p>
        </p:txBody>
      </p:sp>
    </p:spTree>
    <p:extLst>
      <p:ext uri="{BB962C8B-B14F-4D97-AF65-F5344CB8AC3E}">
        <p14:creationId xmlns:p14="http://schemas.microsoft.com/office/powerpoint/2010/main" val="2511588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descr="Coverage Map">
            <a:extLst>
              <a:ext uri="{FF2B5EF4-FFF2-40B4-BE49-F238E27FC236}">
                <a16:creationId xmlns:a16="http://schemas.microsoft.com/office/drawing/2014/main" id="{A19846D7-8327-4379-A208-8530373F34F3}"/>
              </a:ext>
            </a:extLst>
          </p:cNvPr>
          <p:cNvPicPr>
            <a:picLocks noGrp="1" noChangeAspect="1" noChangeArrowheads="1"/>
          </p:cNvPicPr>
          <p:nvPr>
            <p:ph idx="1"/>
          </p:nvPr>
        </p:nvPicPr>
        <p:blipFill>
          <a:blip r:embed="rId2" cstate="print"/>
          <a:stretch>
            <a:fillRect/>
          </a:stretch>
        </p:blipFill>
        <p:spPr bwMode="auto">
          <a:xfrm>
            <a:off x="838200" y="643466"/>
            <a:ext cx="6846127" cy="6127285"/>
          </a:xfrm>
          <a:prstGeom prst="rect">
            <a:avLst/>
          </a:prstGeom>
          <a:noFill/>
        </p:spPr>
      </p:pic>
      <p:sp>
        <p:nvSpPr>
          <p:cNvPr id="4" name="Slide Number Placeholder 3">
            <a:extLst>
              <a:ext uri="{FF2B5EF4-FFF2-40B4-BE49-F238E27FC236}">
                <a16:creationId xmlns:a16="http://schemas.microsoft.com/office/drawing/2014/main" id="{77CA6F80-4EE6-4000-8B8D-8C0E1CE4C7DD}"/>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8CCC93C7-37EB-4A4E-85FC-B3A37BFCB519}" type="slidenum">
              <a:rPr lang="en-US" smtClean="0"/>
              <a:pPr>
                <a:spcAft>
                  <a:spcPts val="600"/>
                </a:spcAft>
              </a:pPr>
              <a:t>74</a:t>
            </a:fld>
            <a:endParaRPr lang="en-US"/>
          </a:p>
        </p:txBody>
      </p:sp>
      <p:pic>
        <p:nvPicPr>
          <p:cNvPr id="7" name="Picture 2" descr="http://www.ninfinger.org/models/vault2011/GLORY%20satellite%20info./GLORY%20satellite.gif">
            <a:extLst>
              <a:ext uri="{FF2B5EF4-FFF2-40B4-BE49-F238E27FC236}">
                <a16:creationId xmlns:a16="http://schemas.microsoft.com/office/drawing/2014/main" id="{54E65E39-E50F-4BF6-8C6C-DB9BBD260283}"/>
              </a:ext>
            </a:extLst>
          </p:cNvPr>
          <p:cNvPicPr>
            <a:picLocks noChangeAspect="1" noChangeArrowheads="1"/>
          </p:cNvPicPr>
          <p:nvPr/>
        </p:nvPicPr>
        <p:blipFill>
          <a:blip r:embed="rId3" cstate="print"/>
          <a:srcRect/>
          <a:stretch>
            <a:fillRect/>
          </a:stretch>
        </p:blipFill>
        <p:spPr bwMode="auto">
          <a:xfrm>
            <a:off x="6019800" y="381000"/>
            <a:ext cx="2804054" cy="1403351"/>
          </a:xfrm>
          <a:prstGeom prst="rect">
            <a:avLst/>
          </a:prstGeom>
          <a:noFill/>
        </p:spPr>
      </p:pic>
    </p:spTree>
    <p:extLst>
      <p:ext uri="{BB962C8B-B14F-4D97-AF65-F5344CB8AC3E}">
        <p14:creationId xmlns:p14="http://schemas.microsoft.com/office/powerpoint/2010/main" val="1916241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2E7098-182B-4A14-A389-D0A275A63FD1}"/>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nSpc>
                <a:spcPct val="90000"/>
              </a:lnSpc>
            </a:pPr>
            <a:r>
              <a:rPr lang="en-US" sz="2800" b="1" kern="1200" dirty="0">
                <a:solidFill>
                  <a:schemeClr val="bg1"/>
                </a:solidFill>
                <a:effectLst>
                  <a:outerShdw blurRad="38100" dist="38100" dir="2700000" algn="tl">
                    <a:srgbClr val="000000">
                      <a:alpha val="43137"/>
                    </a:srgbClr>
                  </a:outerShdw>
                </a:effectLst>
                <a:latin typeface="+mj-lt"/>
                <a:ea typeface="+mj-ea"/>
                <a:cs typeface="+mj-cs"/>
              </a:rPr>
              <a:t>10,500 MSL – Receiving 7 Towers</a:t>
            </a:r>
          </a:p>
        </p:txBody>
      </p:sp>
      <p:pic>
        <p:nvPicPr>
          <p:cNvPr id="8" name="Content Placeholder 4" descr="towers.png">
            <a:extLst>
              <a:ext uri="{FF2B5EF4-FFF2-40B4-BE49-F238E27FC236}">
                <a16:creationId xmlns:a16="http://schemas.microsoft.com/office/drawing/2014/main" id="{F0F5FA2C-36F4-41CC-BDE4-DA3B30A18DD4}"/>
              </a:ext>
            </a:extLst>
          </p:cNvPr>
          <p:cNvPicPr>
            <a:picLocks noGrp="1" noChangeAspect="1"/>
          </p:cNvPicPr>
          <p:nvPr>
            <p:ph idx="1"/>
          </p:nvPr>
        </p:nvPicPr>
        <p:blipFill>
          <a:blip r:embed="rId2" cstate="print"/>
          <a:srcRect t="8844" b="16656"/>
          <a:stretch>
            <a:fillRect/>
          </a:stretch>
        </p:blipFill>
        <p:spPr>
          <a:xfrm>
            <a:off x="-7958" y="1600200"/>
            <a:ext cx="9165596" cy="5121275"/>
          </a:xfrm>
          <a:prstGeom prst="rect">
            <a:avLst/>
          </a:prstGeom>
        </p:spPr>
      </p:pic>
      <p:sp>
        <p:nvSpPr>
          <p:cNvPr id="4" name="Slide Number Placeholder 3">
            <a:extLst>
              <a:ext uri="{FF2B5EF4-FFF2-40B4-BE49-F238E27FC236}">
                <a16:creationId xmlns:a16="http://schemas.microsoft.com/office/drawing/2014/main" id="{5A54C398-897B-4A35-ABB1-9E70E94B7C8F}"/>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8CCC93C7-37EB-4A4E-85FC-B3A37BFCB519}" type="slidenum">
              <a:rPr lang="en-US" smtClean="0"/>
              <a:pPr>
                <a:spcAft>
                  <a:spcPts val="600"/>
                </a:spcAft>
              </a:pPr>
              <a:t>75</a:t>
            </a:fld>
            <a:endParaRPr lang="en-US"/>
          </a:p>
        </p:txBody>
      </p:sp>
    </p:spTree>
    <p:extLst>
      <p:ext uri="{BB962C8B-B14F-4D97-AF65-F5344CB8AC3E}">
        <p14:creationId xmlns:p14="http://schemas.microsoft.com/office/powerpoint/2010/main" val="1563422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9"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25000"/>
          <a:stretch/>
        </p:blipFill>
        <p:spPr>
          <a:xfrm>
            <a:off x="0" y="0"/>
            <a:ext cx="9144000" cy="6858000"/>
          </a:xfrm>
          <a:prstGeom prst="rect">
            <a:avLst/>
          </a:prstGeom>
        </p:spPr>
      </p:pic>
      <p:sp>
        <p:nvSpPr>
          <p:cNvPr id="15"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5622"/>
            <a:ext cx="5534025" cy="6340936"/>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8" name="Content Placeholder 4" descr="ArizonaADS-B.jpg">
            <a:extLst>
              <a:ext uri="{FF2B5EF4-FFF2-40B4-BE49-F238E27FC236}">
                <a16:creationId xmlns:a16="http://schemas.microsoft.com/office/drawing/2014/main" id="{9251E36B-1565-4A50-AA69-B5441E7522B2}"/>
              </a:ext>
            </a:extLst>
          </p:cNvPr>
          <p:cNvPicPr>
            <a:picLocks noGrp="1" noChangeAspect="1"/>
          </p:cNvPicPr>
          <p:nvPr>
            <p:ph idx="1"/>
          </p:nvPr>
        </p:nvPicPr>
        <p:blipFill rotWithShape="1">
          <a:blip r:embed="rId3" cstate="print">
            <a:alphaModFix/>
          </a:blip>
          <a:srcRect l="2905" r="-1" b="-1"/>
          <a:stretch/>
        </p:blipFill>
        <p:spPr>
          <a:xfrm>
            <a:off x="-1" y="672598"/>
            <a:ext cx="5381626" cy="6192886"/>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2" name="Title 1">
            <a:extLst>
              <a:ext uri="{FF2B5EF4-FFF2-40B4-BE49-F238E27FC236}">
                <a16:creationId xmlns:a16="http://schemas.microsoft.com/office/drawing/2014/main" id="{84D31128-8F84-4F3E-8B07-16E8D46268EF}"/>
              </a:ext>
            </a:extLst>
          </p:cNvPr>
          <p:cNvSpPr>
            <a:spLocks noGrp="1"/>
          </p:cNvSpPr>
          <p:nvPr>
            <p:ph type="title"/>
          </p:nvPr>
        </p:nvSpPr>
        <p:spPr>
          <a:xfrm>
            <a:off x="4505326" y="335852"/>
            <a:ext cx="4321001" cy="742949"/>
          </a:xfrm>
        </p:spPr>
        <p:txBody>
          <a:bodyPr vert="horz" lIns="91440" tIns="45720" rIns="91440" bIns="45720" rtlCol="0" anchor="t">
            <a:normAutofit/>
          </a:bodyPr>
          <a:lstStyle/>
          <a:p>
            <a:pPr algn="r">
              <a:lnSpc>
                <a:spcPct val="90000"/>
              </a:lnSpc>
            </a:pPr>
            <a:r>
              <a:rPr lang="en-US" sz="4000" b="1" kern="1200" dirty="0">
                <a:solidFill>
                  <a:srgbClr val="000000"/>
                </a:solidFill>
                <a:effectLst>
                  <a:outerShdw blurRad="38100" dist="38100" dir="2700000" algn="tl">
                    <a:srgbClr val="000000">
                      <a:alpha val="43137"/>
                    </a:srgbClr>
                  </a:outerShdw>
                </a:effectLst>
                <a:latin typeface="+mj-lt"/>
                <a:ea typeface="+mj-ea"/>
                <a:cs typeface="+mj-cs"/>
              </a:rPr>
              <a:t>18 Arizona Towers</a:t>
            </a:r>
          </a:p>
        </p:txBody>
      </p:sp>
      <p:sp>
        <p:nvSpPr>
          <p:cNvPr id="4" name="Slide Number Placeholder 3">
            <a:extLst>
              <a:ext uri="{FF2B5EF4-FFF2-40B4-BE49-F238E27FC236}">
                <a16:creationId xmlns:a16="http://schemas.microsoft.com/office/drawing/2014/main" id="{43704940-8643-44F5-8941-BB74794B11CA}"/>
              </a:ext>
            </a:extLst>
          </p:cNvPr>
          <p:cNvSpPr>
            <a:spLocks noGrp="1"/>
          </p:cNvSpPr>
          <p:nvPr>
            <p:ph type="sldNum" sz="quarter" idx="12"/>
          </p:nvPr>
        </p:nvSpPr>
        <p:spPr>
          <a:xfrm>
            <a:off x="8529023" y="6553727"/>
            <a:ext cx="428046" cy="235550"/>
          </a:xfrm>
        </p:spPr>
        <p:txBody>
          <a:bodyPr vert="horz" lIns="91440" tIns="45720" rIns="91440" bIns="45720" rtlCol="0" anchor="ctr">
            <a:normAutofit/>
          </a:bodyPr>
          <a:lstStyle/>
          <a:p>
            <a:pPr>
              <a:spcAft>
                <a:spcPts val="600"/>
              </a:spcAft>
            </a:pPr>
            <a:fld id="{8CCC93C7-37EB-4A4E-85FC-B3A37BFCB519}" type="slidenum">
              <a:rPr lang="en-US" sz="825">
                <a:solidFill>
                  <a:srgbClr val="898989"/>
                </a:solidFill>
              </a:rPr>
              <a:pPr>
                <a:spcAft>
                  <a:spcPts val="600"/>
                </a:spcAft>
              </a:pPr>
              <a:t>76</a:t>
            </a:fld>
            <a:endParaRPr lang="en-US" sz="825">
              <a:solidFill>
                <a:srgbClr val="898989"/>
              </a:solidFill>
            </a:endParaRPr>
          </a:p>
        </p:txBody>
      </p:sp>
      <p:sp>
        <p:nvSpPr>
          <p:cNvPr id="3" name="Rectangle 2">
            <a:extLst>
              <a:ext uri="{FF2B5EF4-FFF2-40B4-BE49-F238E27FC236}">
                <a16:creationId xmlns:a16="http://schemas.microsoft.com/office/drawing/2014/main" id="{B54C3926-12CA-440A-B20C-B15091957929}"/>
              </a:ext>
            </a:extLst>
          </p:cNvPr>
          <p:cNvSpPr/>
          <p:nvPr/>
        </p:nvSpPr>
        <p:spPr>
          <a:xfrm>
            <a:off x="5715000" y="883958"/>
            <a:ext cx="2609112" cy="369332"/>
          </a:xfrm>
          <a:prstGeom prst="rect">
            <a:avLst/>
          </a:prstGeom>
        </p:spPr>
        <p:txBody>
          <a:bodyPr wrap="none">
            <a:spAutoFit/>
          </a:bodyPr>
          <a:lstStyle/>
          <a:p>
            <a:r>
              <a:rPr lang="en-US" dirty="0">
                <a:solidFill>
                  <a:srgbClr val="222222"/>
                </a:solidFill>
                <a:latin typeface="Hind"/>
              </a:rPr>
              <a:t> </a:t>
            </a:r>
            <a:r>
              <a:rPr lang="en-US" b="1" dirty="0">
                <a:solidFill>
                  <a:srgbClr val="222222"/>
                </a:solidFill>
                <a:latin typeface="Hind"/>
              </a:rPr>
              <a:t>C</a:t>
            </a:r>
            <a:r>
              <a:rPr lang="en-US" dirty="0">
                <a:solidFill>
                  <a:srgbClr val="222222"/>
                </a:solidFill>
                <a:latin typeface="Hind"/>
              </a:rPr>
              <a:t>overage at 1,500 ft. AGL</a:t>
            </a:r>
            <a:endParaRPr lang="en-US" dirty="0"/>
          </a:p>
        </p:txBody>
      </p:sp>
      <p:cxnSp>
        <p:nvCxnSpPr>
          <p:cNvPr id="6" name="Straight Arrow Connector 5">
            <a:extLst>
              <a:ext uri="{FF2B5EF4-FFF2-40B4-BE49-F238E27FC236}">
                <a16:creationId xmlns:a16="http://schemas.microsoft.com/office/drawing/2014/main" id="{429819BA-24E7-4948-8902-E3CFE0AC0CA1}"/>
              </a:ext>
            </a:extLst>
          </p:cNvPr>
          <p:cNvCxnSpPr>
            <a:cxnSpLocks/>
          </p:cNvCxnSpPr>
          <p:nvPr/>
        </p:nvCxnSpPr>
        <p:spPr>
          <a:xfrm flipH="1" flipV="1">
            <a:off x="4419600" y="1905000"/>
            <a:ext cx="1689964" cy="126691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A81D8A56-786C-40F1-9105-A65F596BF1A7}"/>
              </a:ext>
            </a:extLst>
          </p:cNvPr>
          <p:cNvCxnSpPr>
            <a:cxnSpLocks/>
          </p:cNvCxnSpPr>
          <p:nvPr/>
        </p:nvCxnSpPr>
        <p:spPr>
          <a:xfrm flipH="1">
            <a:off x="4505326" y="3686090"/>
            <a:ext cx="1523099" cy="42871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5" name="Rectangle 4">
            <a:extLst>
              <a:ext uri="{FF2B5EF4-FFF2-40B4-BE49-F238E27FC236}">
                <a16:creationId xmlns:a16="http://schemas.microsoft.com/office/drawing/2014/main" id="{46B839DC-888C-4E80-B2E0-2D50752D3056}"/>
              </a:ext>
            </a:extLst>
          </p:cNvPr>
          <p:cNvSpPr/>
          <p:nvPr/>
        </p:nvSpPr>
        <p:spPr>
          <a:xfrm>
            <a:off x="5881633" y="2946457"/>
            <a:ext cx="2832186" cy="1754326"/>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Coverage</a:t>
            </a:r>
          </a:p>
          <a:p>
            <a:pPr algn="ctr"/>
            <a:r>
              <a:rPr lang="en-US" sz="5400" b="1" cap="none" spc="0" dirty="0">
                <a:ln w="22225">
                  <a:solidFill>
                    <a:schemeClr val="accent2"/>
                  </a:solidFill>
                  <a:prstDash val="solid"/>
                </a:ln>
                <a:solidFill>
                  <a:schemeClr val="accent2">
                    <a:lumMod val="40000"/>
                    <a:lumOff val="60000"/>
                  </a:schemeClr>
                </a:solidFill>
                <a:effectLst/>
              </a:rPr>
              <a:t>Gaps</a:t>
            </a:r>
          </a:p>
        </p:txBody>
      </p:sp>
    </p:spTree>
    <p:extLst>
      <p:ext uri="{BB962C8B-B14F-4D97-AF65-F5344CB8AC3E}">
        <p14:creationId xmlns:p14="http://schemas.microsoft.com/office/powerpoint/2010/main" val="4126870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B7941DD2-5FF3-4A47-BB60-64D79D0E4F5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271362" name="Picture 2" descr="http://upload.wikimedia.org/wikipedia/commons/2/2b/GoraBeluha.jpg"/>
          <p:cNvPicPr>
            <a:picLocks noChangeAspect="1" noChangeArrowheads="1"/>
          </p:cNvPicPr>
          <p:nvPr/>
        </p:nvPicPr>
        <p:blipFill>
          <a:blip r:embed="rId4" cstate="print"/>
          <a:srcRect/>
          <a:stretch>
            <a:fillRect/>
          </a:stretch>
        </p:blipFill>
        <p:spPr bwMode="auto">
          <a:xfrm>
            <a:off x="0" y="1524000"/>
            <a:ext cx="9144000" cy="5334000"/>
          </a:xfrm>
          <a:prstGeom prst="rect">
            <a:avLst/>
          </a:prstGeom>
          <a:noFill/>
        </p:spPr>
      </p:pic>
      <p:sp>
        <p:nvSpPr>
          <p:cNvPr id="2" name="Title 1"/>
          <p:cNvSpPr>
            <a:spLocks noGrp="1"/>
          </p:cNvSpPr>
          <p:nvPr>
            <p:ph type="title"/>
          </p:nvPr>
        </p:nvSpPr>
        <p:spPr/>
        <p:txBody>
          <a:bodyPr/>
          <a:lstStyle/>
          <a:p>
            <a:endParaRPr lang="en-US" dirty="0"/>
          </a:p>
        </p:txBody>
      </p:sp>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77</a:t>
            </a:fld>
            <a:endParaRPr lang="en-US" sz="2400" b="1" dirty="0"/>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2" descr="http://www.donmaxwell.com/masters/Mooney%20image%20no%20background%20copy.gif"/>
          <p:cNvPicPr>
            <a:picLocks noChangeAspect="1" noChangeArrowheads="1"/>
          </p:cNvPicPr>
          <p:nvPr/>
        </p:nvPicPr>
        <p:blipFill>
          <a:blip r:embed="rId6" cstate="print"/>
          <a:srcRect/>
          <a:stretch>
            <a:fillRect/>
          </a:stretch>
        </p:blipFill>
        <p:spPr bwMode="auto">
          <a:xfrm rot="20422352">
            <a:off x="54840" y="2756383"/>
            <a:ext cx="1493761" cy="646334"/>
          </a:xfrm>
          <a:prstGeom prst="rect">
            <a:avLst/>
          </a:prstGeom>
          <a:noFill/>
        </p:spPr>
      </p:pic>
      <p:sp>
        <p:nvSpPr>
          <p:cNvPr id="12" name="Rectangle 11"/>
          <p:cNvSpPr/>
          <p:nvPr/>
        </p:nvSpPr>
        <p:spPr>
          <a:xfrm>
            <a:off x="2362200" y="1600200"/>
            <a:ext cx="3954929"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Line of Sight</a:t>
            </a:r>
          </a:p>
        </p:txBody>
      </p:sp>
      <p:sp>
        <p:nvSpPr>
          <p:cNvPr id="14" name="Rectangle 13"/>
          <p:cNvSpPr/>
          <p:nvPr/>
        </p:nvSpPr>
        <p:spPr>
          <a:xfrm>
            <a:off x="7086600" y="5934670"/>
            <a:ext cx="955711"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X1</a:t>
            </a:r>
          </a:p>
        </p:txBody>
      </p:sp>
      <p:pic>
        <p:nvPicPr>
          <p:cNvPr id="15" name="Picture 2" descr="http://www.advantagebroadcasting.tv/wp-content/uploads/2015/08/mytower.gif"/>
          <p:cNvPicPr>
            <a:picLocks noChangeAspect="1" noChangeArrowheads="1" noCrop="1"/>
          </p:cNvPicPr>
          <p:nvPr/>
        </p:nvPicPr>
        <p:blipFill>
          <a:blip r:embed="rId7" cstate="print"/>
          <a:srcRect/>
          <a:stretch>
            <a:fillRect/>
          </a:stretch>
        </p:blipFill>
        <p:spPr bwMode="auto">
          <a:xfrm>
            <a:off x="3505200" y="4607169"/>
            <a:ext cx="1828800" cy="2250831"/>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lide(fromBottom)">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976FDA00-D2CA-463E-9055-900E53D333D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78</a:t>
            </a:fld>
            <a:endParaRPr lang="en-US" sz="2400" b="1" dirty="0"/>
          </a:p>
        </p:txBody>
      </p:sp>
      <p:pic>
        <p:nvPicPr>
          <p:cNvPr id="10" name="Picture 9" descr="2ADS-B.jpg"/>
          <p:cNvPicPr>
            <a:picLocks noChangeAspect="1"/>
          </p:cNvPicPr>
          <p:nvPr/>
        </p:nvPicPr>
        <p:blipFill>
          <a:blip r:embed="rId5" cstate="print"/>
          <a:stretch>
            <a:fillRect/>
          </a:stretch>
        </p:blipFill>
        <p:spPr>
          <a:xfrm>
            <a:off x="152400" y="1524000"/>
            <a:ext cx="4837667" cy="2662238"/>
          </a:xfrm>
          <a:prstGeom prst="rect">
            <a:avLst/>
          </a:prstGeom>
        </p:spPr>
      </p:pic>
      <p:sp>
        <p:nvSpPr>
          <p:cNvPr id="11" name="Rectangle 10"/>
          <p:cNvSpPr/>
          <p:nvPr/>
        </p:nvSpPr>
        <p:spPr>
          <a:xfrm>
            <a:off x="4191000" y="2286000"/>
            <a:ext cx="4724400" cy="1477328"/>
          </a:xfrm>
          <a:prstGeom prst="rect">
            <a:avLst/>
          </a:prstGeom>
        </p:spPr>
        <p:txBody>
          <a:bodyPr wrap="square">
            <a:spAutoFit/>
          </a:bodyPr>
          <a:lstStyle/>
          <a:p>
            <a:r>
              <a:rPr lang="en-US" b="1" dirty="0"/>
              <a:t>If you have experienced problems </a:t>
            </a:r>
            <a:r>
              <a:rPr lang="en-US" b="1" dirty="0">
                <a:solidFill>
                  <a:srgbClr val="FF0000"/>
                </a:solidFill>
              </a:rPr>
              <a:t>receiving ADS-B  Weather or Traffic in a particular area</a:t>
            </a:r>
            <a:r>
              <a:rPr lang="en-US" b="1" dirty="0"/>
              <a:t>, or have any other ADS-B problems, </a:t>
            </a:r>
          </a:p>
          <a:p>
            <a:r>
              <a:rPr lang="en-US" b="1" dirty="0"/>
              <a:t> </a:t>
            </a:r>
          </a:p>
          <a:p>
            <a:r>
              <a:rPr lang="en-US" b="1" dirty="0">
                <a:hlinkClick r:id="rId6"/>
              </a:rPr>
              <a:t>https://www.faa.gov/nextgen/programs/adsb/</a:t>
            </a:r>
            <a:endParaRPr lang="en-US" b="1" dirty="0"/>
          </a:p>
        </p:txBody>
      </p:sp>
      <p:pic>
        <p:nvPicPr>
          <p:cNvPr id="12" name="Picture 11" descr="ADS-Baa.jpg"/>
          <p:cNvPicPr>
            <a:picLocks noChangeAspect="1"/>
          </p:cNvPicPr>
          <p:nvPr/>
        </p:nvPicPr>
        <p:blipFill>
          <a:blip r:embed="rId7" cstate="print"/>
          <a:stretch>
            <a:fillRect/>
          </a:stretch>
        </p:blipFill>
        <p:spPr>
          <a:xfrm>
            <a:off x="762000" y="4267200"/>
            <a:ext cx="7137647" cy="1371600"/>
          </a:xfrm>
          <a:prstGeom prst="rect">
            <a:avLst/>
          </a:prstGeom>
        </p:spPr>
      </p:pic>
      <p:sp>
        <p:nvSpPr>
          <p:cNvPr id="13" name="Oval 12"/>
          <p:cNvSpPr/>
          <p:nvPr/>
        </p:nvSpPr>
        <p:spPr>
          <a:xfrm>
            <a:off x="5181600" y="4724400"/>
            <a:ext cx="16764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057400" y="3886200"/>
            <a:ext cx="1066800" cy="369332"/>
          </a:xfrm>
          <a:prstGeom prst="rect">
            <a:avLst/>
          </a:prstGeom>
          <a:noFill/>
        </p:spPr>
        <p:txBody>
          <a:bodyPr wrap="square" rtlCol="0">
            <a:spAutoFit/>
          </a:bodyPr>
          <a:lstStyle/>
          <a:p>
            <a:r>
              <a:rPr lang="en-US" dirty="0"/>
              <a:t>Traffic</a:t>
            </a:r>
          </a:p>
        </p:txBody>
      </p:sp>
      <p:sp>
        <p:nvSpPr>
          <p:cNvPr id="15" name="TextBox 14"/>
          <p:cNvSpPr txBox="1"/>
          <p:nvPr/>
        </p:nvSpPr>
        <p:spPr>
          <a:xfrm>
            <a:off x="2895600" y="3886200"/>
            <a:ext cx="1143000" cy="369332"/>
          </a:xfrm>
          <a:prstGeom prst="rect">
            <a:avLst/>
          </a:prstGeom>
          <a:noFill/>
        </p:spPr>
        <p:txBody>
          <a:bodyPr wrap="square" rtlCol="0">
            <a:spAutoFit/>
          </a:bodyPr>
          <a:lstStyle/>
          <a:p>
            <a:r>
              <a:rPr lang="en-US" dirty="0"/>
              <a:t>Weather</a:t>
            </a:r>
          </a:p>
        </p:txBody>
      </p:sp>
      <p:sp>
        <p:nvSpPr>
          <p:cNvPr id="16" name="Down Arrow 15"/>
          <p:cNvSpPr/>
          <p:nvPr/>
        </p:nvSpPr>
        <p:spPr>
          <a:xfrm>
            <a:off x="2286000" y="4267200"/>
            <a:ext cx="152400" cy="76200"/>
          </a:xfrm>
          <a:prstGeom prst="downArrow">
            <a:avLst/>
          </a:prstGeom>
          <a:solidFill>
            <a:schemeClr val="accent6">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3276600" y="4267200"/>
            <a:ext cx="152400" cy="76200"/>
          </a:xfrm>
          <a:prstGeom prst="downArrow">
            <a:avLst/>
          </a:prstGeom>
          <a:solidFill>
            <a:schemeClr val="accent6">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88D18E2C-6F2B-42E1-AADC-628A44D6047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79</a:t>
            </a:fld>
            <a:endParaRPr lang="en-US" sz="2400" b="1" dirty="0"/>
          </a:p>
        </p:txBody>
      </p:sp>
      <p:sp>
        <p:nvSpPr>
          <p:cNvPr id="10" name="Rectangle 9"/>
          <p:cNvSpPr/>
          <p:nvPr/>
        </p:nvSpPr>
        <p:spPr>
          <a:xfrm>
            <a:off x="3962400" y="3048000"/>
            <a:ext cx="3888636" cy="2677656"/>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7200" b="1" cap="none" spc="0" dirty="0">
                <a:ln w="50800"/>
                <a:solidFill>
                  <a:srgbClr val="FF0000"/>
                </a:solidFill>
                <a:effectLst>
                  <a:outerShdw blurRad="38100" dist="38100" dir="2700000" algn="tl">
                    <a:srgbClr val="000000">
                      <a:alpha val="43137"/>
                    </a:srgbClr>
                  </a:outerShdw>
                </a:effectLst>
              </a:rPr>
              <a:t> </a:t>
            </a:r>
          </a:p>
          <a:p>
            <a:pPr algn="ctr"/>
            <a:r>
              <a:rPr lang="en-US" sz="9600" b="1" cap="none" spc="0" dirty="0">
                <a:ln w="50800"/>
                <a:solidFill>
                  <a:srgbClr val="FF0000"/>
                </a:solidFill>
                <a:effectLst>
                  <a:outerShdw blurRad="38100" dist="38100" dir="2700000" algn="tl">
                    <a:srgbClr val="000000">
                      <a:alpha val="43137"/>
                    </a:srgbClr>
                  </a:outerShdw>
                </a:effectLst>
              </a:rPr>
              <a:t>Bands</a:t>
            </a:r>
          </a:p>
        </p:txBody>
      </p:sp>
      <p:pic>
        <p:nvPicPr>
          <p:cNvPr id="11" name="Picture 2" descr="Image result for puzzle transparent"/>
          <p:cNvPicPr>
            <a:picLocks noChangeAspect="1" noChangeArrowheads="1"/>
          </p:cNvPicPr>
          <p:nvPr/>
        </p:nvPicPr>
        <p:blipFill>
          <a:blip r:embed="rId5" cstate="print"/>
          <a:srcRect/>
          <a:stretch>
            <a:fillRect/>
          </a:stretch>
        </p:blipFill>
        <p:spPr bwMode="auto">
          <a:xfrm>
            <a:off x="0" y="1600200"/>
            <a:ext cx="1828800" cy="1828800"/>
          </a:xfrm>
          <a:prstGeom prst="rect">
            <a:avLst/>
          </a:prstGeom>
          <a:noFill/>
        </p:spPr>
      </p:pic>
      <p:pic>
        <p:nvPicPr>
          <p:cNvPr id="391170" name="Picture 2" descr="Image result for mhz"/>
          <p:cNvPicPr>
            <a:picLocks noChangeAspect="1" noChangeArrowheads="1"/>
          </p:cNvPicPr>
          <p:nvPr/>
        </p:nvPicPr>
        <p:blipFill>
          <a:blip r:embed="rId6" cstate="print"/>
          <a:srcRect/>
          <a:stretch>
            <a:fillRect/>
          </a:stretch>
        </p:blipFill>
        <p:spPr bwMode="auto">
          <a:xfrm>
            <a:off x="3505200" y="2362200"/>
            <a:ext cx="4914900" cy="2028826"/>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97D4-69F5-4D30-A89C-C72F53615228}"/>
              </a:ext>
            </a:extLst>
          </p:cNvPr>
          <p:cNvSpPr>
            <a:spLocks noGrp="1"/>
          </p:cNvSpPr>
          <p:nvPr>
            <p:ph type="title"/>
          </p:nvPr>
        </p:nvSpPr>
        <p:spPr/>
        <p:txBody>
          <a:bodyPr/>
          <a:lstStyle/>
          <a:p>
            <a:pPr algn="r"/>
            <a:r>
              <a:rPr lang="en-US" b="1" dirty="0">
                <a:solidFill>
                  <a:srgbClr val="C00000"/>
                </a:solidFill>
                <a:effectLst>
                  <a:outerShdw blurRad="38100" dist="38100" dir="2700000" algn="tl">
                    <a:srgbClr val="000000">
                      <a:alpha val="43137"/>
                    </a:srgbClr>
                  </a:outerShdw>
                </a:effectLst>
              </a:rPr>
              <a:t>1988</a:t>
            </a:r>
            <a:r>
              <a:rPr lang="en-US" b="1" dirty="0">
                <a:effectLst>
                  <a:outerShdw blurRad="38100" dist="38100" dir="2700000" algn="tl">
                    <a:srgbClr val="000000">
                      <a:alpha val="43137"/>
                    </a:srgbClr>
                  </a:outerShdw>
                </a:effectLst>
              </a:rPr>
              <a:t>  Mode C Mandate</a:t>
            </a:r>
          </a:p>
        </p:txBody>
      </p:sp>
      <p:sp>
        <p:nvSpPr>
          <p:cNvPr id="3" name="Content Placeholder 2">
            <a:extLst>
              <a:ext uri="{FF2B5EF4-FFF2-40B4-BE49-F238E27FC236}">
                <a16:creationId xmlns:a16="http://schemas.microsoft.com/office/drawing/2014/main" id="{C9BD8D8C-5670-4E1E-96BF-1B031DA2F04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192FD5B-C115-4197-8880-9975A4C316B0}"/>
              </a:ext>
            </a:extLst>
          </p:cNvPr>
          <p:cNvSpPr>
            <a:spLocks noGrp="1"/>
          </p:cNvSpPr>
          <p:nvPr>
            <p:ph type="sldNum" sz="quarter" idx="12"/>
          </p:nvPr>
        </p:nvSpPr>
        <p:spPr/>
        <p:txBody>
          <a:bodyPr/>
          <a:lstStyle/>
          <a:p>
            <a:fld id="{8CCC93C7-37EB-4A4E-85FC-B3A37BFCB519}" type="slidenum">
              <a:rPr lang="en-US" smtClean="0"/>
              <a:pPr/>
              <a:t>8</a:t>
            </a:fld>
            <a:endParaRPr lang="en-US" dirty="0"/>
          </a:p>
        </p:txBody>
      </p:sp>
      <p:pic>
        <p:nvPicPr>
          <p:cNvPr id="5" name="Picture 2" descr="Image result for Mode c mandate">
            <a:extLst>
              <a:ext uri="{FF2B5EF4-FFF2-40B4-BE49-F238E27FC236}">
                <a16:creationId xmlns:a16="http://schemas.microsoft.com/office/drawing/2014/main" id="{8AFB0F17-57E2-48E5-BD8C-270C178E0B4C}"/>
              </a:ext>
            </a:extLst>
          </p:cNvPr>
          <p:cNvPicPr>
            <a:picLocks noChangeAspect="1" noChangeArrowheads="1"/>
          </p:cNvPicPr>
          <p:nvPr/>
        </p:nvPicPr>
        <p:blipFill>
          <a:blip r:embed="rId2" cstate="print"/>
          <a:srcRect/>
          <a:stretch>
            <a:fillRect/>
          </a:stretch>
        </p:blipFill>
        <p:spPr bwMode="auto">
          <a:xfrm>
            <a:off x="0" y="1496290"/>
            <a:ext cx="9144000" cy="5361710"/>
          </a:xfrm>
          <a:prstGeom prst="rect">
            <a:avLst/>
          </a:prstGeom>
          <a:noFill/>
        </p:spPr>
      </p:pic>
      <p:pic>
        <p:nvPicPr>
          <p:cNvPr id="6" name="Picture 2" descr="Image result for Mode C Transponder">
            <a:extLst>
              <a:ext uri="{FF2B5EF4-FFF2-40B4-BE49-F238E27FC236}">
                <a16:creationId xmlns:a16="http://schemas.microsoft.com/office/drawing/2014/main" id="{96653128-6C87-4361-8846-53433FEC354C}"/>
              </a:ext>
            </a:extLst>
          </p:cNvPr>
          <p:cNvPicPr>
            <a:picLocks noChangeAspect="1" noChangeArrowheads="1"/>
          </p:cNvPicPr>
          <p:nvPr/>
        </p:nvPicPr>
        <p:blipFill>
          <a:blip r:embed="rId3" cstate="print"/>
          <a:srcRect/>
          <a:stretch>
            <a:fillRect/>
          </a:stretch>
        </p:blipFill>
        <p:spPr bwMode="auto">
          <a:xfrm>
            <a:off x="7776" y="465764"/>
            <a:ext cx="3124200" cy="832380"/>
          </a:xfrm>
          <a:prstGeom prst="rect">
            <a:avLst/>
          </a:prstGeom>
          <a:noFill/>
          <a:effectLst>
            <a:softEdge rad="31750"/>
          </a:effectLst>
        </p:spPr>
      </p:pic>
    </p:spTree>
    <p:extLst>
      <p:ext uri="{BB962C8B-B14F-4D97-AF65-F5344CB8AC3E}">
        <p14:creationId xmlns:p14="http://schemas.microsoft.com/office/powerpoint/2010/main" val="599298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http://sarasotaavionics.com/images/productimages/garmin/gdl88a.jpg"/>
          <p:cNvPicPr>
            <a:picLocks noChangeAspect="1" noChangeArrowheads="1"/>
          </p:cNvPicPr>
          <p:nvPr/>
        </p:nvPicPr>
        <p:blipFill>
          <a:blip r:embed="rId3" cstate="print"/>
          <a:srcRect t="21333" b="17333"/>
          <a:stretch>
            <a:fillRect/>
          </a:stretch>
        </p:blipFill>
        <p:spPr bwMode="auto">
          <a:xfrm>
            <a:off x="4419600" y="1676400"/>
            <a:ext cx="4724400" cy="2897632"/>
          </a:xfrm>
          <a:prstGeom prst="rect">
            <a:avLst/>
          </a:prstGeom>
          <a:noFill/>
          <a:effectLst/>
        </p:spPr>
      </p:pic>
      <p:sp>
        <p:nvSpPr>
          <p:cNvPr id="30" name="Rectangle 29"/>
          <p:cNvSpPr/>
          <p:nvPr/>
        </p:nvSpPr>
        <p:spPr>
          <a:xfrm>
            <a:off x="0" y="0"/>
            <a:ext cx="9144000" cy="4187325"/>
          </a:xfrm>
          <a:prstGeom prst="rect">
            <a:avLst/>
          </a:prstGeom>
          <a:solidFill>
            <a:srgbClr val="FF0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80</a:t>
            </a:fld>
            <a:endParaRPr lang="en-US" sz="2400" b="1" dirty="0"/>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ectangle 20"/>
          <p:cNvSpPr/>
          <p:nvPr/>
        </p:nvSpPr>
        <p:spPr>
          <a:xfrm>
            <a:off x="669740" y="2224367"/>
            <a:ext cx="3597460"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cap="none" spc="50" dirty="0">
                <a:ln w="11430"/>
                <a:solidFill>
                  <a:srgbClr val="FFFF00"/>
                </a:solidFill>
                <a:effectLst>
                  <a:outerShdw blurRad="76200" dist="50800" dir="5400000" algn="tl" rotWithShape="0">
                    <a:srgbClr val="000000">
                      <a:alpha val="65000"/>
                    </a:srgbClr>
                  </a:outerShdw>
                </a:effectLst>
              </a:rPr>
              <a:t>978 MHz</a:t>
            </a:r>
          </a:p>
        </p:txBody>
      </p:sp>
      <p:pic>
        <p:nvPicPr>
          <p:cNvPr id="25" name="Picture 2" descr="http://www.spletobjava.net/images/RedArrowAnimated.gif"/>
          <p:cNvPicPr>
            <a:picLocks noChangeAspect="1" noChangeArrowheads="1" noCrop="1"/>
          </p:cNvPicPr>
          <p:nvPr/>
        </p:nvPicPr>
        <p:blipFill>
          <a:blip r:embed="rId5" cstate="print"/>
          <a:srcRect/>
          <a:stretch>
            <a:fillRect/>
          </a:stretch>
        </p:blipFill>
        <p:spPr bwMode="auto">
          <a:xfrm rot="7780855">
            <a:off x="5024401" y="4297147"/>
            <a:ext cx="603504" cy="628650"/>
          </a:xfrm>
          <a:prstGeom prst="rect">
            <a:avLst/>
          </a:prstGeom>
          <a:noFill/>
        </p:spPr>
      </p:pic>
      <p:sp>
        <p:nvSpPr>
          <p:cNvPr id="22" name="TextBox 21"/>
          <p:cNvSpPr txBox="1"/>
          <p:nvPr/>
        </p:nvSpPr>
        <p:spPr>
          <a:xfrm>
            <a:off x="4114800" y="4191000"/>
            <a:ext cx="1143000" cy="369332"/>
          </a:xfrm>
          <a:prstGeom prst="rect">
            <a:avLst/>
          </a:prstGeom>
          <a:noFill/>
        </p:spPr>
        <p:txBody>
          <a:bodyPr wrap="square" rtlCol="0">
            <a:spAutoFit/>
          </a:bodyPr>
          <a:lstStyle/>
          <a:p>
            <a:r>
              <a:rPr lang="en-US" dirty="0">
                <a:solidFill>
                  <a:srgbClr val="C00000"/>
                </a:solidFill>
                <a:effectLst>
                  <a:outerShdw blurRad="38100" dist="38100" dir="2700000" algn="tl">
                    <a:srgbClr val="000000">
                      <a:alpha val="43137"/>
                    </a:srgbClr>
                  </a:outerShdw>
                </a:effectLst>
              </a:rPr>
              <a:t>POSITION</a:t>
            </a:r>
          </a:p>
        </p:txBody>
      </p:sp>
      <p:sp>
        <p:nvSpPr>
          <p:cNvPr id="29" name="TextBox 28"/>
          <p:cNvSpPr txBox="1"/>
          <p:nvPr/>
        </p:nvSpPr>
        <p:spPr>
          <a:xfrm>
            <a:off x="1712167" y="1600200"/>
            <a:ext cx="1676400" cy="923330"/>
          </a:xfrm>
          <a:prstGeom prst="rect">
            <a:avLst/>
          </a:prstGeom>
          <a:noFill/>
        </p:spPr>
        <p:txBody>
          <a:bodyPr wrap="square" rtlCol="0">
            <a:spAutoFit/>
          </a:bodyPr>
          <a:lstStyle/>
          <a:p>
            <a:r>
              <a:rPr lang="en-US" sz="5400" b="1" dirty="0">
                <a:solidFill>
                  <a:schemeClr val="bg1"/>
                </a:solidFill>
              </a:rPr>
              <a:t>UAT</a:t>
            </a:r>
            <a:endParaRPr lang="en-US" sz="5400" dirty="0">
              <a:solidFill>
                <a:schemeClr val="bg1"/>
              </a:solidFill>
            </a:endParaRPr>
          </a:p>
        </p:txBody>
      </p:sp>
      <p:pic>
        <p:nvPicPr>
          <p:cNvPr id="31" name="Picture 2" descr="http://www.advantagebroadcasting.tv/wp-content/uploads/2015/08/mytower.gif"/>
          <p:cNvPicPr>
            <a:picLocks noChangeAspect="1" noChangeArrowheads="1" noCrop="1"/>
          </p:cNvPicPr>
          <p:nvPr/>
        </p:nvPicPr>
        <p:blipFill>
          <a:blip r:embed="rId6" cstate="print"/>
          <a:srcRect/>
          <a:stretch>
            <a:fillRect/>
          </a:stretch>
        </p:blipFill>
        <p:spPr bwMode="auto">
          <a:xfrm>
            <a:off x="3962400" y="4513385"/>
            <a:ext cx="1905000" cy="2344615"/>
          </a:xfrm>
          <a:prstGeom prst="rect">
            <a:avLst/>
          </a:prstGeom>
          <a:noFill/>
        </p:spPr>
      </p:pic>
      <p:sp>
        <p:nvSpPr>
          <p:cNvPr id="13" name="Rectangle 12">
            <a:extLst>
              <a:ext uri="{FF2B5EF4-FFF2-40B4-BE49-F238E27FC236}">
                <a16:creationId xmlns:a16="http://schemas.microsoft.com/office/drawing/2014/main" id="{35A1DA25-EF6D-4F17-9B65-1A566AB6F709}"/>
              </a:ext>
            </a:extLst>
          </p:cNvPr>
          <p:cNvSpPr/>
          <p:nvPr/>
        </p:nvSpPr>
        <p:spPr>
          <a:xfrm>
            <a:off x="313398" y="590040"/>
            <a:ext cx="85172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solidFill>
                  <a:srgbClr val="FF0000"/>
                </a:solidFill>
                <a:effectLst>
                  <a:outerShdw blurRad="76200" dist="50800" dir="5400000" algn="tl" rotWithShape="0">
                    <a:srgbClr val="000000">
                      <a:alpha val="65000"/>
                    </a:srgbClr>
                  </a:outerShdw>
                </a:effectLst>
              </a:rPr>
              <a:t>U</a:t>
            </a:r>
            <a:r>
              <a:rPr lang="en-US" sz="5400" b="1" cap="none" spc="50" dirty="0">
                <a:ln w="11430"/>
                <a:effectLst>
                  <a:outerShdw blurRad="76200" dist="50800" dir="5400000" algn="tl" rotWithShape="0">
                    <a:srgbClr val="000000">
                      <a:alpha val="65000"/>
                    </a:srgbClr>
                  </a:outerShdw>
                </a:effectLst>
              </a:rPr>
              <a:t>niversal</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spc="50" dirty="0">
                <a:ln w="11430"/>
                <a:solidFill>
                  <a:srgbClr val="FF0000"/>
                </a:solidFill>
                <a:effectLst>
                  <a:outerShdw blurRad="76200" dist="50800" dir="5400000" algn="tl" rotWithShape="0">
                    <a:srgbClr val="000000">
                      <a:alpha val="65000"/>
                    </a:srgbClr>
                  </a:outerShdw>
                </a:effectLst>
              </a:rPr>
              <a:t>A</a:t>
            </a:r>
            <a:r>
              <a:rPr lang="en-US" sz="5400" b="1" spc="50" dirty="0">
                <a:ln w="11430"/>
                <a:effectLst>
                  <a:outerShdw blurRad="76200" dist="50800" dir="5400000" algn="tl" rotWithShape="0">
                    <a:srgbClr val="000000">
                      <a:alpha val="65000"/>
                    </a:srgbClr>
                  </a:outerShdw>
                </a:effectLst>
              </a:rPr>
              <a:t>ccess</a:t>
            </a: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a:ln w="11430"/>
                <a:solidFill>
                  <a:srgbClr val="FF0000"/>
                </a:solidFill>
                <a:effectLst>
                  <a:outerShdw blurRad="76200" dist="50800" dir="5400000" algn="tl" rotWithShape="0">
                    <a:srgbClr val="000000">
                      <a:alpha val="65000"/>
                    </a:srgbClr>
                  </a:outerShdw>
                </a:effectLst>
              </a:rPr>
              <a:t>T</a:t>
            </a:r>
            <a:r>
              <a:rPr lang="en-US" sz="5400" b="1" cap="none" spc="50" dirty="0">
                <a:ln w="11430"/>
                <a:effectLst>
                  <a:outerShdw blurRad="76200" dist="50800" dir="5400000" algn="tl" rotWithShape="0">
                    <a:srgbClr val="000000">
                      <a:alpha val="65000"/>
                    </a:srgbClr>
                  </a:outerShdw>
                </a:effectLst>
              </a:rPr>
              <a:t>ransceiver</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Related image">
            <a:extLst>
              <a:ext uri="{FF2B5EF4-FFF2-40B4-BE49-F238E27FC236}">
                <a16:creationId xmlns:a16="http://schemas.microsoft.com/office/drawing/2014/main" id="{19A14BD0-3A02-478C-8B4D-3FAF39F5269D}"/>
              </a:ext>
            </a:extLst>
          </p:cNvPr>
          <p:cNvPicPr>
            <a:picLocks noGrp="1" noChangeAspect="1" noChangeArrowheads="1"/>
          </p:cNvPicPr>
          <p:nvPr>
            <p:ph idx="1"/>
          </p:nvPr>
        </p:nvPicPr>
        <p:blipFill rotWithShape="1">
          <a:blip r:embed="rId2" cstate="print"/>
          <a:srcRect/>
          <a:stretch/>
        </p:blipFill>
        <p:spPr bwMode="auto">
          <a:xfrm>
            <a:off x="20" y="10"/>
            <a:ext cx="9143980" cy="6857990"/>
          </a:xfrm>
          <a:prstGeom prst="rect">
            <a:avLst/>
          </a:prstGeom>
          <a:noFill/>
        </p:spPr>
      </p:pic>
      <p:sp>
        <p:nvSpPr>
          <p:cNvPr id="11" name="Freeform: Shape 10">
            <a:extLst>
              <a:ext uri="{FF2B5EF4-FFF2-40B4-BE49-F238E27FC236}">
                <a16:creationId xmlns:a16="http://schemas.microsoft.com/office/drawing/2014/main" id="{2E8F4267-8F09-4862-9D16-E1CB530D48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280" y="988990"/>
            <a:ext cx="4670720" cy="5869010"/>
          </a:xfrm>
          <a:custGeom>
            <a:avLst/>
            <a:gdLst>
              <a:gd name="connsiteX0" fmla="*/ 4279392 w 6227626"/>
              <a:gd name="connsiteY0" fmla="*/ 0 h 5869010"/>
              <a:gd name="connsiteX1" fmla="*/ 6087757 w 6227626"/>
              <a:gd name="connsiteY1" fmla="*/ 399734 h 5869010"/>
              <a:gd name="connsiteX2" fmla="*/ 6227626 w 6227626"/>
              <a:gd name="connsiteY2" fmla="*/ 470299 h 5869010"/>
              <a:gd name="connsiteX3" fmla="*/ 6227626 w 6227626"/>
              <a:gd name="connsiteY3" fmla="*/ 5869010 h 5869010"/>
              <a:gd name="connsiteX4" fmla="*/ 305640 w 6227626"/>
              <a:gd name="connsiteY4" fmla="*/ 5869010 h 5869010"/>
              <a:gd name="connsiteX5" fmla="*/ 296834 w 6227626"/>
              <a:gd name="connsiteY5" fmla="*/ 5848538 h 5869010"/>
              <a:gd name="connsiteX6" fmla="*/ 0 w 6227626"/>
              <a:gd name="connsiteY6" fmla="*/ 4279392 h 5869010"/>
              <a:gd name="connsiteX7" fmla="*/ 4279392 w 6227626"/>
              <a:gd name="connsiteY7" fmla="*/ 0 h 586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7626" h="5869010">
                <a:moveTo>
                  <a:pt x="4279392" y="0"/>
                </a:moveTo>
                <a:cubicBezTo>
                  <a:pt x="4925646" y="0"/>
                  <a:pt x="5538441" y="143252"/>
                  <a:pt x="6087757" y="399734"/>
                </a:cubicBezTo>
                <a:lnTo>
                  <a:pt x="6227626" y="470299"/>
                </a:lnTo>
                <a:lnTo>
                  <a:pt x="6227626" y="5869010"/>
                </a:lnTo>
                <a:lnTo>
                  <a:pt x="305640" y="5869010"/>
                </a:lnTo>
                <a:lnTo>
                  <a:pt x="296834" y="5848538"/>
                </a:lnTo>
                <a:cubicBezTo>
                  <a:pt x="105247" y="5362675"/>
                  <a:pt x="0" y="4833324"/>
                  <a:pt x="0" y="4279392"/>
                </a:cubicBezTo>
                <a:cubicBezTo>
                  <a:pt x="0" y="1915949"/>
                  <a:pt x="1915949" y="0"/>
                  <a:pt x="4279392"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E74D013-6AA3-44E4-A5DD-EEC216898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6726" y="1153582"/>
            <a:ext cx="4547274" cy="5704418"/>
          </a:xfrm>
          <a:custGeom>
            <a:avLst/>
            <a:gdLst>
              <a:gd name="connsiteX0" fmla="*/ 4114799 w 6063033"/>
              <a:gd name="connsiteY0" fmla="*/ 0 h 5704418"/>
              <a:gd name="connsiteX1" fmla="*/ 6010208 w 6063033"/>
              <a:gd name="connsiteY1" fmla="*/ 461583 h 5704418"/>
              <a:gd name="connsiteX2" fmla="*/ 6063033 w 6063033"/>
              <a:gd name="connsiteY2" fmla="*/ 491321 h 5704418"/>
              <a:gd name="connsiteX3" fmla="*/ 6063033 w 6063033"/>
              <a:gd name="connsiteY3" fmla="*/ 5704418 h 5704418"/>
              <a:gd name="connsiteX4" fmla="*/ 320183 w 6063033"/>
              <a:gd name="connsiteY4" fmla="*/ 5704418 h 5704418"/>
              <a:gd name="connsiteX5" fmla="*/ 285416 w 6063033"/>
              <a:gd name="connsiteY5" fmla="*/ 5623594 h 5704418"/>
              <a:gd name="connsiteX6" fmla="*/ 0 w 6063033"/>
              <a:gd name="connsiteY6" fmla="*/ 4114800 h 5704418"/>
              <a:gd name="connsiteX7" fmla="*/ 4114799 w 6063033"/>
              <a:gd name="connsiteY7" fmla="*/ 0 h 5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3033" h="5704418">
                <a:moveTo>
                  <a:pt x="4114799" y="0"/>
                </a:moveTo>
                <a:cubicBezTo>
                  <a:pt x="4798337" y="0"/>
                  <a:pt x="5442947" y="166668"/>
                  <a:pt x="6010208" y="461583"/>
                </a:cubicBezTo>
                <a:lnTo>
                  <a:pt x="6063033" y="491321"/>
                </a:lnTo>
                <a:lnTo>
                  <a:pt x="6063033" y="5704418"/>
                </a:lnTo>
                <a:lnTo>
                  <a:pt x="320183" y="5704418"/>
                </a:lnTo>
                <a:lnTo>
                  <a:pt x="285416" y="5623594"/>
                </a:lnTo>
                <a:cubicBezTo>
                  <a:pt x="101198" y="5156418"/>
                  <a:pt x="0" y="4647427"/>
                  <a:pt x="0" y="4114800"/>
                </a:cubicBezTo>
                <a:cubicBezTo>
                  <a:pt x="0" y="1842259"/>
                  <a:pt x="1842258" y="0"/>
                  <a:pt x="4114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C98A5C8-3623-4732-945F-95654B2B0900}"/>
              </a:ext>
            </a:extLst>
          </p:cNvPr>
          <p:cNvSpPr>
            <a:spLocks noGrp="1"/>
          </p:cNvSpPr>
          <p:nvPr>
            <p:ph type="title"/>
          </p:nvPr>
        </p:nvSpPr>
        <p:spPr>
          <a:xfrm>
            <a:off x="5245710" y="2887580"/>
            <a:ext cx="3747246" cy="2038998"/>
          </a:xfrm>
        </p:spPr>
        <p:txBody>
          <a:bodyPr vert="horz" lIns="91440" tIns="45720" rIns="91440" bIns="45720" rtlCol="0" anchor="b">
            <a:noAutofit/>
          </a:bodyPr>
          <a:lstStyle/>
          <a:p>
            <a:pPr>
              <a:lnSpc>
                <a:spcPct val="90000"/>
              </a:lnSpc>
            </a:pPr>
            <a:r>
              <a:rPr lang="en-US" sz="5400" b="1" dirty="0">
                <a:solidFill>
                  <a:srgbClr val="304D45"/>
                </a:solidFill>
                <a:effectLst>
                  <a:outerShdw blurRad="38100" dist="38100" dir="2700000" algn="tl">
                    <a:srgbClr val="000000">
                      <a:alpha val="43137"/>
                    </a:srgbClr>
                  </a:outerShdw>
                </a:effectLst>
              </a:rPr>
              <a:t>Ample Bandwidth for Weather</a:t>
            </a:r>
          </a:p>
        </p:txBody>
      </p:sp>
    </p:spTree>
    <p:extLst>
      <p:ext uri="{BB962C8B-B14F-4D97-AF65-F5344CB8AC3E}">
        <p14:creationId xmlns:p14="http://schemas.microsoft.com/office/powerpoint/2010/main" val="3488501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86AEB-B92A-412C-8137-D23F95213122}"/>
              </a:ext>
            </a:extLst>
          </p:cNvPr>
          <p:cNvSpPr>
            <a:spLocks noGrp="1"/>
          </p:cNvSpPr>
          <p:nvPr>
            <p:ph type="title"/>
          </p:nvPr>
        </p:nvSpPr>
        <p:spPr>
          <a:xfrm>
            <a:off x="0" y="334725"/>
            <a:ext cx="8229600" cy="1143000"/>
          </a:xfrm>
        </p:spPr>
        <p:txBody>
          <a:bodyPr>
            <a:normAutofit fontScale="90000"/>
          </a:bodyPr>
          <a:lstStyle/>
          <a:p>
            <a:r>
              <a:rPr lang="en-US" b="1" dirty="0">
                <a:effectLst>
                  <a:outerShdw blurRad="38100" dist="38100" dir="2700000" algn="tl">
                    <a:srgbClr val="000000">
                      <a:alpha val="43137"/>
                    </a:srgbClr>
                  </a:outerShdw>
                </a:effectLst>
              </a:rPr>
              <a:t>Do you fly to Mexico or in Class A?</a:t>
            </a:r>
            <a:br>
              <a:rPr lang="en-US" b="1" dirty="0">
                <a:effectLst>
                  <a:outerShdw blurRad="38100" dist="38100" dir="2700000" algn="tl">
                    <a:srgbClr val="000000">
                      <a:alpha val="43137"/>
                    </a:srgbClr>
                  </a:outerShdw>
                </a:effectLst>
              </a:rPr>
            </a:br>
            <a:r>
              <a:rPr lang="en-US" b="1" dirty="0">
                <a:solidFill>
                  <a:srgbClr val="FF0000"/>
                </a:solidFill>
                <a:effectLst>
                  <a:outerShdw blurRad="38100" dist="38100" dir="2700000" algn="tl">
                    <a:srgbClr val="000000">
                      <a:alpha val="43137"/>
                    </a:srgbClr>
                  </a:outerShdw>
                </a:effectLst>
              </a:rPr>
              <a:t>These are not the ADS-B transmitters </a:t>
            </a:r>
            <a:br>
              <a:rPr lang="en-US" b="1" dirty="0">
                <a:solidFill>
                  <a:srgbClr val="FF0000"/>
                </a:solidFill>
                <a:effectLst>
                  <a:outerShdw blurRad="38100" dist="38100" dir="2700000" algn="tl">
                    <a:srgbClr val="000000">
                      <a:alpha val="43137"/>
                    </a:srgbClr>
                  </a:outerShdw>
                </a:effectLst>
              </a:rPr>
            </a:br>
            <a:r>
              <a:rPr lang="en-US" b="1" dirty="0">
                <a:solidFill>
                  <a:srgbClr val="FF0000"/>
                </a:solidFill>
                <a:effectLst>
                  <a:outerShdw blurRad="38100" dist="38100" dir="2700000" algn="tl">
                    <a:srgbClr val="000000">
                      <a:alpha val="43137"/>
                    </a:srgbClr>
                  </a:outerShdw>
                </a:effectLst>
              </a:rPr>
              <a:t>you’re looking for.</a:t>
            </a:r>
          </a:p>
        </p:txBody>
      </p:sp>
      <p:sp>
        <p:nvSpPr>
          <p:cNvPr id="4" name="Slide Number Placeholder 3">
            <a:extLst>
              <a:ext uri="{FF2B5EF4-FFF2-40B4-BE49-F238E27FC236}">
                <a16:creationId xmlns:a16="http://schemas.microsoft.com/office/drawing/2014/main" id="{407D943B-4E36-4968-A48E-8AAB9B62BA19}"/>
              </a:ext>
            </a:extLst>
          </p:cNvPr>
          <p:cNvSpPr>
            <a:spLocks noGrp="1"/>
          </p:cNvSpPr>
          <p:nvPr>
            <p:ph type="sldNum" sz="quarter" idx="12"/>
          </p:nvPr>
        </p:nvSpPr>
        <p:spPr/>
        <p:txBody>
          <a:bodyPr/>
          <a:lstStyle/>
          <a:p>
            <a:fld id="{8CCC93C7-37EB-4A4E-85FC-B3A37BFCB519}" type="slidenum">
              <a:rPr lang="en-US" smtClean="0"/>
              <a:pPr/>
              <a:t>82</a:t>
            </a:fld>
            <a:endParaRPr lang="en-US" dirty="0"/>
          </a:p>
        </p:txBody>
      </p:sp>
      <p:pic>
        <p:nvPicPr>
          <p:cNvPr id="1032" name="Picture 8" descr="Image result for these are not the droids">
            <a:extLst>
              <a:ext uri="{FF2B5EF4-FFF2-40B4-BE49-F238E27FC236}">
                <a16:creationId xmlns:a16="http://schemas.microsoft.com/office/drawing/2014/main" id="{8DB5D42E-2CFE-424E-9025-EE5232CA626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648" y="2703910"/>
            <a:ext cx="9167648" cy="41540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arasotaavionics.com/images/productimages/garmin/gdl88a.jpg">
            <a:extLst>
              <a:ext uri="{FF2B5EF4-FFF2-40B4-BE49-F238E27FC236}">
                <a16:creationId xmlns:a16="http://schemas.microsoft.com/office/drawing/2014/main" id="{E259B0DE-DC85-4BF3-9097-13FBBA54C7CD}"/>
              </a:ext>
            </a:extLst>
          </p:cNvPr>
          <p:cNvPicPr>
            <a:picLocks noChangeAspect="1" noChangeArrowheads="1"/>
          </p:cNvPicPr>
          <p:nvPr/>
        </p:nvPicPr>
        <p:blipFill>
          <a:blip r:embed="rId3" cstate="print"/>
          <a:srcRect t="21333" b="17333"/>
          <a:stretch>
            <a:fillRect/>
          </a:stretch>
        </p:blipFill>
        <p:spPr bwMode="auto">
          <a:xfrm>
            <a:off x="6553200" y="1165305"/>
            <a:ext cx="2286000" cy="1402080"/>
          </a:xfrm>
          <a:prstGeom prst="rect">
            <a:avLst/>
          </a:prstGeom>
          <a:noFill/>
          <a:effectLst/>
        </p:spPr>
      </p:pic>
      <p:pic>
        <p:nvPicPr>
          <p:cNvPr id="1034" name="Picture 10" descr="Image result for x">
            <a:extLst>
              <a:ext uri="{FF2B5EF4-FFF2-40B4-BE49-F238E27FC236}">
                <a16:creationId xmlns:a16="http://schemas.microsoft.com/office/drawing/2014/main" id="{E99F4E23-E847-4531-940E-43CFED0104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620000" y="1165305"/>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739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download.png"/>
          <p:cNvPicPr>
            <a:picLocks noChangeAspect="1"/>
          </p:cNvPicPr>
          <p:nvPr/>
        </p:nvPicPr>
        <p:blipFill>
          <a:blip r:embed="rId3" cstate="print"/>
          <a:stretch>
            <a:fillRect/>
          </a:stretch>
        </p:blipFill>
        <p:spPr>
          <a:xfrm>
            <a:off x="1219200" y="1705987"/>
            <a:ext cx="7620000" cy="5135824"/>
          </a:xfrm>
          <a:prstGeom prst="rect">
            <a:avLst/>
          </a:prstGeom>
        </p:spPr>
      </p:pic>
      <p:sp>
        <p:nvSpPr>
          <p:cNvPr id="9" name="Slide Number Placeholder 8"/>
          <p:cNvSpPr>
            <a:spLocks noGrp="1"/>
          </p:cNvSpPr>
          <p:nvPr>
            <p:ph type="sldNum" sz="quarter" idx="12"/>
          </p:nvPr>
        </p:nvSpPr>
        <p:spPr/>
        <p:txBody>
          <a:bodyPr/>
          <a:lstStyle/>
          <a:p>
            <a:fld id="{8CCC93C7-37EB-4A4E-85FC-B3A37BFCB519}" type="slidenum">
              <a:rPr lang="en-US" sz="2400" b="1" smtClean="0"/>
              <a:pPr/>
              <a:t>83</a:t>
            </a:fld>
            <a:endParaRPr lang="en-US" sz="2400" b="1" dirty="0"/>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6394984"/>
            <a:ext cx="1295400" cy="4630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3" name="Straight Connector 22"/>
          <p:cNvCxnSpPr/>
          <p:nvPr/>
        </p:nvCxnSpPr>
        <p:spPr>
          <a:xfrm>
            <a:off x="228600" y="1600200"/>
            <a:ext cx="8610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634720" y="782657"/>
            <a:ext cx="223651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Class A</a:t>
            </a:r>
          </a:p>
        </p:txBody>
      </p:sp>
      <p:sp>
        <p:nvSpPr>
          <p:cNvPr id="20" name="Down Arrow 19"/>
          <p:cNvSpPr/>
          <p:nvPr/>
        </p:nvSpPr>
        <p:spPr>
          <a:xfrm>
            <a:off x="4267200" y="1600200"/>
            <a:ext cx="5334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818260" y="284899"/>
            <a:ext cx="1676400" cy="923330"/>
          </a:xfrm>
          <a:prstGeom prst="rect">
            <a:avLst/>
          </a:prstGeom>
          <a:noFill/>
        </p:spPr>
        <p:txBody>
          <a:bodyPr wrap="square" rtlCol="0">
            <a:spAutoFit/>
          </a:bodyPr>
          <a:lstStyle/>
          <a:p>
            <a:r>
              <a:rPr lang="en-US" sz="5400" b="1" dirty="0"/>
              <a:t>UAT</a:t>
            </a:r>
            <a:endParaRPr lang="en-US" sz="5400" dirty="0"/>
          </a:p>
        </p:txBody>
      </p:sp>
      <p:sp>
        <p:nvSpPr>
          <p:cNvPr id="391172" name="AutoShape 4" descr="Image result for cessna aircraft transparen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91174" name="Picture 6" descr="Related image"/>
          <p:cNvPicPr>
            <a:picLocks noChangeAspect="1" noChangeArrowheads="1"/>
          </p:cNvPicPr>
          <p:nvPr/>
        </p:nvPicPr>
        <p:blipFill>
          <a:blip r:embed="rId5" cstate="print"/>
          <a:srcRect/>
          <a:stretch>
            <a:fillRect/>
          </a:stretch>
        </p:blipFill>
        <p:spPr bwMode="auto">
          <a:xfrm>
            <a:off x="1981200" y="3429000"/>
            <a:ext cx="6610350" cy="2537783"/>
          </a:xfrm>
          <a:prstGeom prst="rect">
            <a:avLst/>
          </a:prstGeom>
          <a:noFill/>
        </p:spPr>
      </p:pic>
      <p:sp>
        <p:nvSpPr>
          <p:cNvPr id="391176" name="AutoShape 8"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 name="Picture 2" descr="http://sarasotaavionics.com/images/productimages/garmin/gdl88a.jpg">
            <a:extLst>
              <a:ext uri="{FF2B5EF4-FFF2-40B4-BE49-F238E27FC236}">
                <a16:creationId xmlns:a16="http://schemas.microsoft.com/office/drawing/2014/main" id="{ABDECB78-C1A7-4F09-B711-014C2B8BFC5F}"/>
              </a:ext>
            </a:extLst>
          </p:cNvPr>
          <p:cNvPicPr>
            <a:picLocks noChangeAspect="1" noChangeArrowheads="1"/>
          </p:cNvPicPr>
          <p:nvPr/>
        </p:nvPicPr>
        <p:blipFill>
          <a:blip r:embed="rId6" cstate="print"/>
          <a:srcRect t="21333" b="17333"/>
          <a:stretch>
            <a:fillRect/>
          </a:stretch>
        </p:blipFill>
        <p:spPr bwMode="auto">
          <a:xfrm>
            <a:off x="685359" y="160338"/>
            <a:ext cx="2104326" cy="1290653"/>
          </a:xfrm>
          <a:prstGeom prst="rect">
            <a:avLst/>
          </a:prstGeom>
          <a:noFill/>
          <a:effectLst/>
        </p:spPr>
      </p:pic>
    </p:spTree>
    <p:extLst>
      <p:ext uri="{BB962C8B-B14F-4D97-AF65-F5344CB8AC3E}">
        <p14:creationId xmlns:p14="http://schemas.microsoft.com/office/powerpoint/2010/main" val="3895518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E626EB73-2331-46EA-8FF9-C28E4482BEB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342018" name="Picture 2" descr="http://www.exelisinc.com/solutions/ADS-B/PublishingImages/ADS-B/Boca%20082.jpg"/>
          <p:cNvPicPr>
            <a:picLocks noChangeAspect="1" noChangeArrowheads="1"/>
          </p:cNvPicPr>
          <p:nvPr/>
        </p:nvPicPr>
        <p:blipFill>
          <a:blip r:embed="rId4" cstate="print"/>
          <a:srcRect l="47872" r="38298"/>
          <a:stretch>
            <a:fillRect/>
          </a:stretch>
        </p:blipFill>
        <p:spPr bwMode="auto">
          <a:xfrm>
            <a:off x="8153400" y="1485900"/>
            <a:ext cx="990600" cy="5372100"/>
          </a:xfrm>
          <a:prstGeom prst="rect">
            <a:avLst/>
          </a:prstGeom>
          <a:noFill/>
        </p:spPr>
      </p:pic>
      <p:sp>
        <p:nvSpPr>
          <p:cNvPr id="2" name="Title 1"/>
          <p:cNvSpPr>
            <a:spLocks noGrp="1"/>
          </p:cNvSpPr>
          <p:nvPr>
            <p:ph type="title"/>
          </p:nvPr>
        </p:nvSpPr>
        <p:spPr/>
        <p:txBody>
          <a:bodyPr/>
          <a:lstStyle/>
          <a:p>
            <a:endParaRPr lang="en-US" dirty="0"/>
          </a:p>
        </p:txBody>
      </p:sp>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84</a:t>
            </a:fld>
            <a:endParaRPr lang="en-US" sz="2400" b="1" dirty="0"/>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2" descr="http://www.spletobjava.net/images/RedArrowAnimated.gif"/>
          <p:cNvPicPr>
            <a:picLocks noChangeAspect="1" noChangeArrowheads="1" noCrop="1"/>
          </p:cNvPicPr>
          <p:nvPr/>
        </p:nvPicPr>
        <p:blipFill>
          <a:blip r:embed="rId6" cstate="print"/>
          <a:srcRect/>
          <a:stretch>
            <a:fillRect/>
          </a:stretch>
        </p:blipFill>
        <p:spPr bwMode="auto">
          <a:xfrm rot="2285909">
            <a:off x="3543444" y="4534272"/>
            <a:ext cx="1341478" cy="754900"/>
          </a:xfrm>
          <a:prstGeom prst="rect">
            <a:avLst/>
          </a:prstGeom>
          <a:noFill/>
        </p:spPr>
      </p:pic>
      <p:sp>
        <p:nvSpPr>
          <p:cNvPr id="19" name="TextBox 18"/>
          <p:cNvSpPr txBox="1"/>
          <p:nvPr/>
        </p:nvSpPr>
        <p:spPr>
          <a:xfrm>
            <a:off x="4724400" y="4495800"/>
            <a:ext cx="1752600" cy="369332"/>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Your POSITION</a:t>
            </a:r>
          </a:p>
        </p:txBody>
      </p:sp>
      <p:sp>
        <p:nvSpPr>
          <p:cNvPr id="29" name="Rectangle 28"/>
          <p:cNvSpPr/>
          <p:nvPr/>
        </p:nvSpPr>
        <p:spPr>
          <a:xfrm>
            <a:off x="115435" y="1524000"/>
            <a:ext cx="7565114"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Extended </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Squitter (ES) </a:t>
            </a: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Transponder</a:t>
            </a:r>
          </a:p>
        </p:txBody>
      </p:sp>
      <p:sp>
        <p:nvSpPr>
          <p:cNvPr id="30" name="Rectangle 29"/>
          <p:cNvSpPr/>
          <p:nvPr/>
        </p:nvSpPr>
        <p:spPr>
          <a:xfrm>
            <a:off x="0" y="1511485"/>
            <a:ext cx="9144000" cy="1442345"/>
          </a:xfrm>
          <a:prstGeom prst="rect">
            <a:avLst/>
          </a:prstGeom>
          <a:solidFill>
            <a:srgbClr val="00206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4754677" y="2181870"/>
            <a:ext cx="2797561"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cap="none" spc="50" dirty="0">
                <a:ln w="11430"/>
                <a:solidFill>
                  <a:srgbClr val="FFC000"/>
                </a:solidFill>
                <a:effectLst>
                  <a:outerShdw blurRad="76200" dist="50800" dir="5400000" algn="tl" rotWithShape="0">
                    <a:srgbClr val="000000">
                      <a:alpha val="65000"/>
                    </a:srgbClr>
                  </a:outerShdw>
                </a:effectLst>
              </a:rPr>
              <a:t>1090 MHz</a:t>
            </a:r>
          </a:p>
        </p:txBody>
      </p:sp>
      <p:pic>
        <p:nvPicPr>
          <p:cNvPr id="32" name="Picture 2" descr="http://www.advantagebroadcasting.tv/wp-content/uploads/2015/08/mytower.gif"/>
          <p:cNvPicPr>
            <a:picLocks noChangeAspect="1" noChangeArrowheads="1" noCrop="1"/>
          </p:cNvPicPr>
          <p:nvPr/>
        </p:nvPicPr>
        <p:blipFill>
          <a:blip r:embed="rId7" cstate="print"/>
          <a:srcRect/>
          <a:stretch>
            <a:fillRect/>
          </a:stretch>
        </p:blipFill>
        <p:spPr bwMode="auto">
          <a:xfrm>
            <a:off x="4419601" y="4800600"/>
            <a:ext cx="1671638" cy="2057400"/>
          </a:xfrm>
          <a:prstGeom prst="rect">
            <a:avLst/>
          </a:prstGeom>
          <a:noFill/>
        </p:spPr>
      </p:pic>
      <p:pic>
        <p:nvPicPr>
          <p:cNvPr id="18" name="Picture 2" descr="http://www.premieravionics.net/manufacturers/Garmin/transponders/gtx330large.jpg"/>
          <p:cNvPicPr>
            <a:picLocks noChangeAspect="1" noChangeArrowheads="1"/>
          </p:cNvPicPr>
          <p:nvPr/>
        </p:nvPicPr>
        <p:blipFill>
          <a:blip r:embed="rId8" cstate="print"/>
          <a:srcRect/>
          <a:stretch>
            <a:fillRect/>
          </a:stretch>
        </p:blipFill>
        <p:spPr bwMode="auto">
          <a:xfrm>
            <a:off x="152400" y="3405673"/>
            <a:ext cx="3725147" cy="935079"/>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70DA2202-9609-41A7-A520-C0C2DC392C0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342018" name="Picture 2" descr="http://www.exelisinc.com/solutions/ADS-B/PublishingImages/ADS-B/Boca%20082.jpg"/>
          <p:cNvPicPr>
            <a:picLocks noChangeAspect="1" noChangeArrowheads="1"/>
          </p:cNvPicPr>
          <p:nvPr/>
        </p:nvPicPr>
        <p:blipFill>
          <a:blip r:embed="rId4" cstate="print"/>
          <a:srcRect l="47872" r="38298"/>
          <a:stretch>
            <a:fillRect/>
          </a:stretch>
        </p:blipFill>
        <p:spPr bwMode="auto">
          <a:xfrm>
            <a:off x="8153400" y="1485900"/>
            <a:ext cx="990600" cy="5372100"/>
          </a:xfrm>
          <a:prstGeom prst="rect">
            <a:avLst/>
          </a:prstGeom>
          <a:noFill/>
        </p:spPr>
      </p:pic>
      <p:sp>
        <p:nvSpPr>
          <p:cNvPr id="2" name="Title 1"/>
          <p:cNvSpPr>
            <a:spLocks noGrp="1"/>
          </p:cNvSpPr>
          <p:nvPr>
            <p:ph type="title"/>
          </p:nvPr>
        </p:nvSpPr>
        <p:spPr/>
        <p:txBody>
          <a:bodyPr/>
          <a:lstStyle/>
          <a:p>
            <a:endParaRPr lang="en-US" dirty="0"/>
          </a:p>
        </p:txBody>
      </p:sp>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85</a:t>
            </a:fld>
            <a:endParaRPr lang="en-US" sz="2400" b="1" dirty="0"/>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Rectangle 22"/>
          <p:cNvSpPr/>
          <p:nvPr/>
        </p:nvSpPr>
        <p:spPr>
          <a:xfrm>
            <a:off x="5334000" y="2362200"/>
            <a:ext cx="223651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Class A</a:t>
            </a:r>
          </a:p>
        </p:txBody>
      </p:sp>
      <p:cxnSp>
        <p:nvCxnSpPr>
          <p:cNvPr id="28" name="Straight Connector 27"/>
          <p:cNvCxnSpPr/>
          <p:nvPr/>
        </p:nvCxnSpPr>
        <p:spPr>
          <a:xfrm>
            <a:off x="152400" y="3581400"/>
            <a:ext cx="7924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Up Arrow 23"/>
          <p:cNvSpPr/>
          <p:nvPr/>
        </p:nvSpPr>
        <p:spPr>
          <a:xfrm>
            <a:off x="2971800" y="3200400"/>
            <a:ext cx="533400" cy="381000"/>
          </a:xfrm>
          <a:prstGeom prst="up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6402" name="Picture 2" descr="Image result for international"/>
          <p:cNvPicPr>
            <a:picLocks noChangeAspect="1" noChangeArrowheads="1"/>
          </p:cNvPicPr>
          <p:nvPr/>
        </p:nvPicPr>
        <p:blipFill>
          <a:blip r:embed="rId6" cstate="print"/>
          <a:srcRect/>
          <a:stretch>
            <a:fillRect/>
          </a:stretch>
        </p:blipFill>
        <p:spPr bwMode="auto">
          <a:xfrm>
            <a:off x="0" y="4857749"/>
            <a:ext cx="8096250" cy="2000251"/>
          </a:xfrm>
          <a:prstGeom prst="rect">
            <a:avLst/>
          </a:prstGeom>
          <a:noFill/>
        </p:spPr>
      </p:pic>
      <p:pic>
        <p:nvPicPr>
          <p:cNvPr id="399362" name="Picture 2" descr="Image result for king air transparent"/>
          <p:cNvPicPr>
            <a:picLocks noChangeAspect="1" noChangeArrowheads="1"/>
          </p:cNvPicPr>
          <p:nvPr/>
        </p:nvPicPr>
        <p:blipFill>
          <a:blip r:embed="rId7" cstate="print"/>
          <a:srcRect/>
          <a:stretch>
            <a:fillRect/>
          </a:stretch>
        </p:blipFill>
        <p:spPr bwMode="auto">
          <a:xfrm>
            <a:off x="381000" y="1371600"/>
            <a:ext cx="5638800" cy="2062976"/>
          </a:xfrm>
          <a:prstGeom prst="rect">
            <a:avLst/>
          </a:prstGeom>
          <a:noFill/>
        </p:spPr>
      </p:pic>
      <p:pic>
        <p:nvPicPr>
          <p:cNvPr id="14" name="Picture 6" descr="Related image"/>
          <p:cNvPicPr>
            <a:picLocks noChangeAspect="1" noChangeArrowheads="1"/>
          </p:cNvPicPr>
          <p:nvPr/>
        </p:nvPicPr>
        <p:blipFill>
          <a:blip r:embed="rId8" cstate="print"/>
          <a:srcRect/>
          <a:stretch>
            <a:fillRect/>
          </a:stretch>
        </p:blipFill>
        <p:spPr bwMode="auto">
          <a:xfrm>
            <a:off x="1219200" y="3733800"/>
            <a:ext cx="4629150" cy="1777180"/>
          </a:xfrm>
          <a:prstGeom prst="rect">
            <a:avLst/>
          </a:prstGeom>
          <a:noFill/>
        </p:spPr>
      </p:pic>
      <p:pic>
        <p:nvPicPr>
          <p:cNvPr id="15" name="Picture 2" descr="Image result for usa"/>
          <p:cNvPicPr>
            <a:picLocks noChangeAspect="1" noChangeArrowheads="1"/>
          </p:cNvPicPr>
          <p:nvPr/>
        </p:nvPicPr>
        <p:blipFill>
          <a:blip r:embed="rId9" cstate="print"/>
          <a:srcRect/>
          <a:stretch>
            <a:fillRect/>
          </a:stretch>
        </p:blipFill>
        <p:spPr bwMode="auto">
          <a:xfrm>
            <a:off x="4724400" y="3810000"/>
            <a:ext cx="2666022" cy="914400"/>
          </a:xfrm>
          <a:prstGeom prst="rect">
            <a:avLst/>
          </a:prstGeom>
          <a:noFill/>
        </p:spPr>
      </p:pic>
      <p:sp>
        <p:nvSpPr>
          <p:cNvPr id="16" name="Up Arrow 15"/>
          <p:cNvSpPr/>
          <p:nvPr/>
        </p:nvSpPr>
        <p:spPr>
          <a:xfrm rot="10800000">
            <a:off x="2590800" y="3581400"/>
            <a:ext cx="533400" cy="381000"/>
          </a:xfrm>
          <a:prstGeom prst="up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www.premieravionics.net/manufacturers/Garmin/transponders/gtx330large.jpg">
            <a:extLst>
              <a:ext uri="{FF2B5EF4-FFF2-40B4-BE49-F238E27FC236}">
                <a16:creationId xmlns:a16="http://schemas.microsoft.com/office/drawing/2014/main" id="{048D2304-5F29-405F-BCF3-D60A3703BF85}"/>
              </a:ext>
            </a:extLst>
          </p:cNvPr>
          <p:cNvPicPr>
            <a:picLocks noChangeAspect="1" noChangeArrowheads="1"/>
          </p:cNvPicPr>
          <p:nvPr/>
        </p:nvPicPr>
        <p:blipFill>
          <a:blip r:embed="rId10" cstate="print"/>
          <a:srcRect/>
          <a:stretch>
            <a:fillRect/>
          </a:stretch>
        </p:blipFill>
        <p:spPr bwMode="auto">
          <a:xfrm>
            <a:off x="5624366" y="1701330"/>
            <a:ext cx="2236511" cy="561404"/>
          </a:xfrm>
          <a:prstGeom prst="rect">
            <a:avLst/>
          </a:prstGeom>
          <a:noFill/>
        </p:spPr>
      </p:pic>
    </p:spTree>
    <p:extLst>
      <p:ext uri="{BB962C8B-B14F-4D97-AF65-F5344CB8AC3E}">
        <p14:creationId xmlns:p14="http://schemas.microsoft.com/office/powerpoint/2010/main" val="2488409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0266D75-1E5E-404F-87F6-1B4765C563B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3997"/>
            <a:ext cx="9144000" cy="1523999"/>
          </a:xfrm>
          <a:prstGeom prst="rect">
            <a:avLst/>
          </a:prstGeom>
          <a:noFill/>
        </p:spPr>
      </p:pic>
      <p:pic>
        <p:nvPicPr>
          <p:cNvPr id="15" name="Picture 14" descr="ADS-B1.jpg"/>
          <p:cNvPicPr>
            <a:picLocks noChangeAspect="1"/>
          </p:cNvPicPr>
          <p:nvPr/>
        </p:nvPicPr>
        <p:blipFill>
          <a:blip r:embed="rId4" cstate="print"/>
          <a:stretch>
            <a:fillRect/>
          </a:stretch>
        </p:blipFill>
        <p:spPr>
          <a:xfrm>
            <a:off x="0" y="1524000"/>
            <a:ext cx="9144000" cy="5334000"/>
          </a:xfrm>
          <a:prstGeom prst="rect">
            <a:avLst/>
          </a:prstGeom>
        </p:spPr>
      </p:pic>
      <p:sp>
        <p:nvSpPr>
          <p:cNvPr id="2" name="Title 1"/>
          <p:cNvSpPr>
            <a:spLocks noGrp="1"/>
          </p:cNvSpPr>
          <p:nvPr>
            <p:ph type="title"/>
          </p:nvPr>
        </p:nvSpPr>
        <p:spPr>
          <a:xfrm>
            <a:off x="432318" y="1143000"/>
            <a:ext cx="8229600" cy="1143000"/>
          </a:xfrm>
        </p:spPr>
        <p:txBody>
          <a:bodyPr/>
          <a:lstStyle/>
          <a:p>
            <a:r>
              <a:rPr lang="en-US" dirty="0"/>
              <a:t>Rebroadcast</a:t>
            </a:r>
          </a:p>
        </p:txBody>
      </p:sp>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86</a:t>
            </a:fld>
            <a:endParaRPr lang="en-US" sz="2400" b="1" dirty="0"/>
          </a:p>
        </p:txBody>
      </p:sp>
      <p:pic>
        <p:nvPicPr>
          <p:cNvPr id="504836" name="Picture 4" descr="Image result for air traffic controller"/>
          <p:cNvPicPr>
            <a:picLocks noChangeAspect="1" noChangeArrowheads="1"/>
          </p:cNvPicPr>
          <p:nvPr/>
        </p:nvPicPr>
        <p:blipFill>
          <a:blip r:embed="rId5" cstate="print"/>
          <a:srcRect t="23636"/>
          <a:stretch>
            <a:fillRect/>
          </a:stretch>
        </p:blipFill>
        <p:spPr bwMode="auto">
          <a:xfrm>
            <a:off x="2743200" y="6109855"/>
            <a:ext cx="1371600" cy="748145"/>
          </a:xfrm>
          <a:prstGeom prst="rect">
            <a:avLst/>
          </a:prstGeom>
          <a:noFill/>
        </p:spPr>
      </p:pic>
      <p:pic>
        <p:nvPicPr>
          <p:cNvPr id="7" name="Picture 4" descr="http://mysite.verizon.net/helen_woods/Educator/event2_details.aspx_files/h_logo.jpg"/>
          <p:cNvPicPr>
            <a:picLocks noChangeAspect="1" noChangeArrowheads="1"/>
          </p:cNvPicPr>
          <p:nvPr/>
        </p:nvPicPr>
        <p:blipFill>
          <a:blip r:embed="rId6" cstate="print"/>
          <a:srcRect/>
          <a:stretch>
            <a:fillRect/>
          </a:stretch>
        </p:blipFill>
        <p:spPr bwMode="auto">
          <a:xfrm>
            <a:off x="0" y="6286040"/>
            <a:ext cx="1600200" cy="571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26D8CC1E-0A25-4BB5-BF19-1A3F885C3D1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453" t="54994"/>
          <a:stretch>
            <a:fillRect/>
          </a:stretch>
        </p:blipFill>
        <p:spPr bwMode="auto">
          <a:xfrm>
            <a:off x="0" y="1524000"/>
            <a:ext cx="8205536" cy="3352800"/>
          </a:xfrm>
          <a:prstGeom prst="rect">
            <a:avLst/>
          </a:prstGeom>
          <a:noFill/>
          <a:ln w="19050">
            <a:solidFill>
              <a:schemeClr val="tx1"/>
            </a:solidFill>
            <a:miter lim="800000"/>
            <a:headEnd/>
            <a:tailEnd/>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342018" name="Picture 2" descr="http://www.exelisinc.com/solutions/ADS-B/PublishingImages/ADS-B/Boca%20082.jpg"/>
          <p:cNvPicPr>
            <a:picLocks noChangeAspect="1" noChangeArrowheads="1"/>
          </p:cNvPicPr>
          <p:nvPr/>
        </p:nvPicPr>
        <p:blipFill>
          <a:blip r:embed="rId5" cstate="print"/>
          <a:srcRect l="47872" r="38298"/>
          <a:stretch>
            <a:fillRect/>
          </a:stretch>
        </p:blipFill>
        <p:spPr bwMode="auto">
          <a:xfrm>
            <a:off x="8153400" y="1485900"/>
            <a:ext cx="990600" cy="5372100"/>
          </a:xfrm>
          <a:prstGeom prst="rect">
            <a:avLst/>
          </a:prstGeom>
          <a:noFill/>
        </p:spPr>
      </p:pic>
      <p:sp>
        <p:nvSpPr>
          <p:cNvPr id="2" name="Title 1"/>
          <p:cNvSpPr>
            <a:spLocks noGrp="1"/>
          </p:cNvSpPr>
          <p:nvPr>
            <p:ph type="title"/>
          </p:nvPr>
        </p:nvSpPr>
        <p:spPr/>
        <p:txBody>
          <a:bodyPr/>
          <a:lstStyle/>
          <a:p>
            <a:endParaRPr lang="en-US" dirty="0"/>
          </a:p>
        </p:txBody>
      </p:sp>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87</a:t>
            </a:fld>
            <a:endParaRPr lang="en-US" sz="2400" b="1" dirty="0"/>
          </a:p>
        </p:txBody>
      </p:sp>
      <p:pic>
        <p:nvPicPr>
          <p:cNvPr id="7" name="Picture 4" descr="http://mysite.verizon.net/helen_woods/Educator/event2_details.aspx_files/h_logo.jpg"/>
          <p:cNvPicPr>
            <a:picLocks noChangeAspect="1" noChangeArrowheads="1"/>
          </p:cNvPicPr>
          <p:nvPr/>
        </p:nvPicPr>
        <p:blipFill>
          <a:blip r:embed="rId6"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838199" y="4267200"/>
            <a:ext cx="974947"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978MHz</a:t>
            </a:r>
          </a:p>
        </p:txBody>
      </p:sp>
      <p:sp>
        <p:nvSpPr>
          <p:cNvPr id="14" name="Rectangle 13"/>
          <p:cNvSpPr/>
          <p:nvPr/>
        </p:nvSpPr>
        <p:spPr>
          <a:xfrm>
            <a:off x="2209799" y="3581400"/>
            <a:ext cx="974947"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978MHz</a:t>
            </a:r>
          </a:p>
        </p:txBody>
      </p:sp>
      <p:sp>
        <p:nvSpPr>
          <p:cNvPr id="16" name="Rectangle 15"/>
          <p:cNvSpPr/>
          <p:nvPr/>
        </p:nvSpPr>
        <p:spPr>
          <a:xfrm>
            <a:off x="2127988" y="1676400"/>
            <a:ext cx="2367957" cy="110799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6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ADS-R</a:t>
            </a:r>
          </a:p>
        </p:txBody>
      </p:sp>
      <p:sp>
        <p:nvSpPr>
          <p:cNvPr id="17" name="Rectangle 16"/>
          <p:cNvSpPr/>
          <p:nvPr/>
        </p:nvSpPr>
        <p:spPr>
          <a:xfrm>
            <a:off x="2057400" y="4876800"/>
            <a:ext cx="444814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Rebroadcast</a:t>
            </a:r>
          </a:p>
        </p:txBody>
      </p:sp>
      <p:pic>
        <p:nvPicPr>
          <p:cNvPr id="13" name="Picture 2" descr="Rendered Image"/>
          <p:cNvPicPr>
            <a:picLocks noChangeAspect="1" noChangeArrowheads="1"/>
          </p:cNvPicPr>
          <p:nvPr/>
        </p:nvPicPr>
        <p:blipFill>
          <a:blip r:embed="rId7" cstate="print"/>
          <a:srcRect/>
          <a:stretch>
            <a:fillRect/>
          </a:stretch>
        </p:blipFill>
        <p:spPr bwMode="auto">
          <a:xfrm>
            <a:off x="2819400" y="2743200"/>
            <a:ext cx="2543175" cy="685800"/>
          </a:xfrm>
          <a:prstGeom prst="rect">
            <a:avLst/>
          </a:prstGeom>
          <a:noFill/>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16"/>
                                        </p:tgtEl>
                                      </p:cBhvr>
                                    </p:animEffect>
                                    <p:animScale>
                                      <p:cBhvr>
                                        <p:cTn id="11" dur="250" autoRev="1" fill="hold"/>
                                        <p:tgtEl>
                                          <p:spTgt spid="16"/>
                                        </p:tgtEl>
                                      </p:cBhvr>
                                      <p:by x="105000" y="105000"/>
                                    </p:animScale>
                                  </p:childTnLst>
                                </p:cTn>
                              </p:par>
                            </p:childTnLst>
                          </p:cTn>
                        </p:par>
                        <p:par>
                          <p:cTn id="12" fill="hold">
                            <p:stCondLst>
                              <p:cond delay="1000"/>
                            </p:stCondLst>
                            <p:childTnLst>
                              <p:par>
                                <p:cTn id="13" presetID="26" presetClass="emph" presetSubtype="0" fill="hold" grpId="2" nodeType="afterEffect">
                                  <p:stCondLst>
                                    <p:cond delay="0"/>
                                  </p:stCondLst>
                                  <p:childTnLst>
                                    <p:animEffect transition="out" filter="fade">
                                      <p:cBhvr>
                                        <p:cTn id="14" dur="500" tmFilter="0, 0; .2, .5; .8, .5; 1, 0"/>
                                        <p:tgtEl>
                                          <p:spTgt spid="16"/>
                                        </p:tgtEl>
                                      </p:cBhvr>
                                    </p:animEffect>
                                    <p:animScale>
                                      <p:cBhvr>
                                        <p:cTn id="15"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DF7AEF8B-CBED-4206-A8B4-997BB8E0A3E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5877498"/>
            <a:ext cx="2743200" cy="98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88</a:t>
            </a:fld>
            <a:endParaRPr lang="en-US" sz="2400" b="1" dirty="0"/>
          </a:p>
        </p:txBody>
      </p:sp>
      <p:pic>
        <p:nvPicPr>
          <p:cNvPr id="351234" name="Picture 2" descr="http://static1.squarespace.com/static/536703e7e4b03af4b79eaaaf/t/53a24fece4b030ded764e87a/1403146221628/logo-in-out.png?format=500w"/>
          <p:cNvPicPr>
            <a:picLocks noChangeAspect="1" noChangeArrowheads="1"/>
          </p:cNvPicPr>
          <p:nvPr/>
        </p:nvPicPr>
        <p:blipFill>
          <a:blip r:embed="rId5" cstate="print"/>
          <a:srcRect/>
          <a:stretch>
            <a:fillRect/>
          </a:stretch>
        </p:blipFill>
        <p:spPr bwMode="auto">
          <a:xfrm>
            <a:off x="1066800" y="1524000"/>
            <a:ext cx="8458200" cy="5074920"/>
          </a:xfrm>
          <a:prstGeom prst="rect">
            <a:avLst/>
          </a:prstGeom>
          <a:noFill/>
        </p:spPr>
      </p:pic>
      <p:pic>
        <p:nvPicPr>
          <p:cNvPr id="10" name="Picture 2" descr="Image result for puzzle transparent"/>
          <p:cNvPicPr>
            <a:picLocks noChangeAspect="1" noChangeArrowheads="1"/>
          </p:cNvPicPr>
          <p:nvPr/>
        </p:nvPicPr>
        <p:blipFill>
          <a:blip r:embed="rId6" cstate="print"/>
          <a:srcRect/>
          <a:stretch>
            <a:fillRect/>
          </a:stretch>
        </p:blipFill>
        <p:spPr bwMode="auto">
          <a:xfrm>
            <a:off x="0" y="1600200"/>
            <a:ext cx="1828800" cy="1828800"/>
          </a:xfrm>
          <a:prstGeom prst="rect">
            <a:avLst/>
          </a:prstGeom>
          <a:noFill/>
        </p:spPr>
      </p:pic>
      <p:pic>
        <p:nvPicPr>
          <p:cNvPr id="380930" name="Picture 2" descr="Rendered Image"/>
          <p:cNvPicPr>
            <a:picLocks noChangeAspect="1" noChangeArrowheads="1"/>
          </p:cNvPicPr>
          <p:nvPr/>
        </p:nvPicPr>
        <p:blipFill>
          <a:blip r:embed="rId7" cstate="print"/>
          <a:srcRect/>
          <a:stretch>
            <a:fillRect/>
          </a:stretch>
        </p:blipFill>
        <p:spPr bwMode="auto">
          <a:xfrm>
            <a:off x="3886200" y="1524000"/>
            <a:ext cx="3228975" cy="1190625"/>
          </a:xfrm>
          <a:prstGeom prst="rect">
            <a:avLst/>
          </a:prstGeom>
          <a:noFill/>
        </p:spPr>
      </p:pic>
      <p:sp>
        <p:nvSpPr>
          <p:cNvPr id="12" name="Rectangle 11"/>
          <p:cNvSpPr/>
          <p:nvPr/>
        </p:nvSpPr>
        <p:spPr>
          <a:xfrm>
            <a:off x="5638800" y="5257800"/>
            <a:ext cx="2895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04C083CB-0AAB-4333-8FA6-5749785730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6172200"/>
            <a:ext cx="1918698"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16" name="Slide Number Placeholder 15"/>
          <p:cNvSpPr>
            <a:spLocks noGrp="1"/>
          </p:cNvSpPr>
          <p:nvPr>
            <p:ph type="sldNum" sz="quarter" idx="12"/>
          </p:nvPr>
        </p:nvSpPr>
        <p:spPr/>
        <p:txBody>
          <a:bodyPr/>
          <a:lstStyle/>
          <a:p>
            <a:fld id="{8CCC93C7-37EB-4A4E-85FC-B3A37BFCB519}" type="slidenum">
              <a:rPr lang="en-US" sz="2400" smtClean="0"/>
              <a:pPr/>
              <a:t>89</a:t>
            </a:fld>
            <a:endParaRPr lang="en-US" sz="2400" dirty="0"/>
          </a:p>
        </p:txBody>
      </p:sp>
      <p:pic>
        <p:nvPicPr>
          <p:cNvPr id="394242" name="Picture 2" descr="http://www.ketofastfood.com/assets/images/logos/in-n-out.png"/>
          <p:cNvPicPr>
            <a:picLocks noChangeAspect="1" noChangeArrowheads="1"/>
          </p:cNvPicPr>
          <p:nvPr/>
        </p:nvPicPr>
        <p:blipFill>
          <a:blip r:embed="rId5" cstate="print"/>
          <a:srcRect/>
          <a:stretch>
            <a:fillRect/>
          </a:stretch>
        </p:blipFill>
        <p:spPr bwMode="auto">
          <a:xfrm>
            <a:off x="304801" y="1600201"/>
            <a:ext cx="2590800" cy="1415872"/>
          </a:xfrm>
          <a:prstGeom prst="rect">
            <a:avLst/>
          </a:prstGeom>
          <a:noFill/>
        </p:spPr>
      </p:pic>
      <p:sp>
        <p:nvSpPr>
          <p:cNvPr id="13" name="Rectangle 12"/>
          <p:cNvSpPr/>
          <p:nvPr/>
        </p:nvSpPr>
        <p:spPr>
          <a:xfrm>
            <a:off x="469082" y="5109865"/>
            <a:ext cx="386560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Transmitting</a:t>
            </a:r>
          </a:p>
        </p:txBody>
      </p:sp>
      <p:sp>
        <p:nvSpPr>
          <p:cNvPr id="11" name="Rectangle 10"/>
          <p:cNvSpPr/>
          <p:nvPr/>
        </p:nvSpPr>
        <p:spPr>
          <a:xfrm>
            <a:off x="4334691" y="5179368"/>
            <a:ext cx="4114800" cy="923330"/>
          </a:xfrm>
          <a:prstGeom prst="rect">
            <a:avLst/>
          </a:prstGeom>
        </p:spPr>
        <p:txBody>
          <a:bodyPr wrap="square">
            <a:spAutoFit/>
          </a:bodyPr>
          <a:lstStyle/>
          <a:p>
            <a:r>
              <a:rPr lang="en-US" sz="5400" b="1" spc="50" dirty="0">
                <a:ln w="11430"/>
                <a:effectLst>
                  <a:outerShdw blurRad="76200" dist="50800" dir="5400000" algn="tl" rotWithShape="0">
                    <a:srgbClr val="000000">
                      <a:alpha val="65000"/>
                    </a:srgbClr>
                  </a:outerShdw>
                </a:effectLst>
              </a:rPr>
              <a:t>/ </a:t>
            </a: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Reporting</a:t>
            </a:r>
            <a:endParaRPr lang="en-US" sz="5400" dirty="0"/>
          </a:p>
        </p:txBody>
      </p:sp>
      <p:pic>
        <p:nvPicPr>
          <p:cNvPr id="12" name="Picture 2" descr="http://www.ketofastfood.com/assets/images/logos/in-n-out.png"/>
          <p:cNvPicPr>
            <a:picLocks noChangeAspect="1" noChangeArrowheads="1"/>
          </p:cNvPicPr>
          <p:nvPr/>
        </p:nvPicPr>
        <p:blipFill>
          <a:blip r:embed="rId5" cstate="print"/>
          <a:srcRect l="54504" t="46542" r="1893" b="23538"/>
          <a:stretch>
            <a:fillRect/>
          </a:stretch>
        </p:blipFill>
        <p:spPr bwMode="auto">
          <a:xfrm>
            <a:off x="1934249" y="3172381"/>
            <a:ext cx="4749800" cy="1781175"/>
          </a:xfrm>
          <a:prstGeom prst="rect">
            <a:avLst/>
          </a:prstGeom>
          <a:noFill/>
        </p:spPr>
      </p:pic>
      <p:sp>
        <p:nvSpPr>
          <p:cNvPr id="14" name="Rectangle 13"/>
          <p:cNvSpPr/>
          <p:nvPr/>
        </p:nvSpPr>
        <p:spPr>
          <a:xfrm>
            <a:off x="1752600" y="2704576"/>
            <a:ext cx="1752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50F71CC-BEA6-4842-80DB-E0BABFC4EE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3996" y="-3"/>
            <a:ext cx="5071188" cy="6892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6324600"/>
            <a:ext cx="1492320" cy="53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42571" y="3200400"/>
            <a:ext cx="3615029" cy="1143000"/>
          </a:xfrm>
        </p:spPr>
        <p:txBody>
          <a:bodyPr/>
          <a:lstStyle/>
          <a:p>
            <a:r>
              <a:rPr lang="en-US" b="1" dirty="0">
                <a:solidFill>
                  <a:schemeClr val="bg1"/>
                </a:solidFill>
              </a:rPr>
              <a:t>May 1988</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9</a:t>
            </a:fld>
            <a:endParaRPr lang="en-US" sz="2400" b="1" dirty="0"/>
          </a:p>
        </p:txBody>
      </p:sp>
      <p:pic>
        <p:nvPicPr>
          <p:cNvPr id="13" name="Picture 12" descr="collins.jpg"/>
          <p:cNvPicPr>
            <a:picLocks noChangeAspect="1"/>
          </p:cNvPicPr>
          <p:nvPr/>
        </p:nvPicPr>
        <p:blipFill>
          <a:blip r:embed="rId5" cstate="print"/>
          <a:stretch>
            <a:fillRect/>
          </a:stretch>
        </p:blipFill>
        <p:spPr>
          <a:xfrm>
            <a:off x="4038600" y="2667000"/>
            <a:ext cx="4967247" cy="3581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16098" name="Picture 2" descr="Related image"/>
          <p:cNvPicPr>
            <a:picLocks noChangeAspect="1" noChangeArrowheads="1"/>
          </p:cNvPicPr>
          <p:nvPr/>
        </p:nvPicPr>
        <p:blipFill>
          <a:blip r:embed="rId6" cstate="print"/>
          <a:srcRect l="37495" t="10417" r="15229" b="37500"/>
          <a:stretch>
            <a:fillRect/>
          </a:stretch>
        </p:blipFill>
        <p:spPr bwMode="auto">
          <a:xfrm>
            <a:off x="5242559" y="-3"/>
            <a:ext cx="3447294" cy="2971804"/>
          </a:xfrm>
          <a:prstGeom prst="ellipse">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animEffect transition="in" filter="fade">
                                      <p:cBhvr>
                                        <p:cTn id="9" dur="2000"/>
                                        <p:tgtEl>
                                          <p:spTgt spid="13"/>
                                        </p:tgtEl>
                                      </p:cBhvr>
                                    </p:animEffect>
                                  </p:childTnLst>
                                </p:cTn>
                              </p:par>
                              <p:par>
                                <p:cTn id="10" presetID="53" presetClass="entr" presetSubtype="0" fill="hold" nodeType="withEffect">
                                  <p:stCondLst>
                                    <p:cond delay="0"/>
                                  </p:stCondLst>
                                  <p:childTnLst>
                                    <p:set>
                                      <p:cBhvr>
                                        <p:cTn id="11" dur="1" fill="hold">
                                          <p:stCondLst>
                                            <p:cond delay="0"/>
                                          </p:stCondLst>
                                        </p:cTn>
                                        <p:tgtEl>
                                          <p:spTgt spid="516098"/>
                                        </p:tgtEl>
                                        <p:attrNameLst>
                                          <p:attrName>style.visibility</p:attrName>
                                        </p:attrNameLst>
                                      </p:cBhvr>
                                      <p:to>
                                        <p:strVal val="visible"/>
                                      </p:to>
                                    </p:set>
                                    <p:anim calcmode="lin" valueType="num">
                                      <p:cBhvr>
                                        <p:cTn id="12" dur="2000" fill="hold"/>
                                        <p:tgtEl>
                                          <p:spTgt spid="516098"/>
                                        </p:tgtEl>
                                        <p:attrNameLst>
                                          <p:attrName>ppt_w</p:attrName>
                                        </p:attrNameLst>
                                      </p:cBhvr>
                                      <p:tavLst>
                                        <p:tav tm="0">
                                          <p:val>
                                            <p:fltVal val="0"/>
                                          </p:val>
                                        </p:tav>
                                        <p:tav tm="100000">
                                          <p:val>
                                            <p:strVal val="#ppt_w"/>
                                          </p:val>
                                        </p:tav>
                                      </p:tavLst>
                                    </p:anim>
                                    <p:anim calcmode="lin" valueType="num">
                                      <p:cBhvr>
                                        <p:cTn id="13" dur="2000" fill="hold"/>
                                        <p:tgtEl>
                                          <p:spTgt spid="516098"/>
                                        </p:tgtEl>
                                        <p:attrNameLst>
                                          <p:attrName>ppt_h</p:attrName>
                                        </p:attrNameLst>
                                      </p:cBhvr>
                                      <p:tavLst>
                                        <p:tav tm="0">
                                          <p:val>
                                            <p:fltVal val="0"/>
                                          </p:val>
                                        </p:tav>
                                        <p:tav tm="100000">
                                          <p:val>
                                            <p:strVal val="#ppt_h"/>
                                          </p:val>
                                        </p:tav>
                                      </p:tavLst>
                                    </p:anim>
                                    <p:animEffect transition="in" filter="fade">
                                      <p:cBhvr>
                                        <p:cTn id="14" dur="2000"/>
                                        <p:tgtEl>
                                          <p:spTgt spid="516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6468F133-DC5E-428F-9D79-D3E28D4F89E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627718" name="Picture 6" descr="http://static.guim.co.uk/sys-images/Guardian/Pix/pictures/2014/6/13/1402681457145/Air-traffic-controller-wa-011.jpg"/>
          <p:cNvPicPr>
            <a:picLocks noChangeAspect="1" noChangeArrowheads="1"/>
          </p:cNvPicPr>
          <p:nvPr/>
        </p:nvPicPr>
        <p:blipFill>
          <a:blip r:embed="rId4" cstate="print"/>
          <a:srcRect/>
          <a:stretch>
            <a:fillRect/>
          </a:stretch>
        </p:blipFill>
        <p:spPr bwMode="auto">
          <a:xfrm>
            <a:off x="0" y="1371600"/>
            <a:ext cx="9144000" cy="5486400"/>
          </a:xfrm>
          <a:prstGeom prst="rect">
            <a:avLst/>
          </a:prstGeom>
          <a:noFill/>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6172200"/>
            <a:ext cx="1918698"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16" name="Slide Number Placeholder 15"/>
          <p:cNvSpPr>
            <a:spLocks noGrp="1"/>
          </p:cNvSpPr>
          <p:nvPr>
            <p:ph type="sldNum" sz="quarter" idx="12"/>
          </p:nvPr>
        </p:nvSpPr>
        <p:spPr/>
        <p:txBody>
          <a:bodyPr/>
          <a:lstStyle/>
          <a:p>
            <a:fld id="{8CCC93C7-37EB-4A4E-85FC-B3A37BFCB519}" type="slidenum">
              <a:rPr lang="en-US" sz="2400" smtClean="0"/>
              <a:pPr/>
              <a:t>90</a:t>
            </a:fld>
            <a:endParaRPr lang="en-US" sz="2400" dirty="0"/>
          </a:p>
        </p:txBody>
      </p:sp>
      <p:sp>
        <p:nvSpPr>
          <p:cNvPr id="9" name="Rectangle 8"/>
          <p:cNvSpPr/>
          <p:nvPr/>
        </p:nvSpPr>
        <p:spPr>
          <a:xfrm>
            <a:off x="2609598" y="1524000"/>
            <a:ext cx="4696670" cy="36009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cap="none" spc="50" dirty="0">
                <a:ln w="11430"/>
                <a:solidFill>
                  <a:schemeClr val="bg1"/>
                </a:solidFill>
                <a:effectLst>
                  <a:outerShdw blurRad="76200" dist="50800" dir="5400000" algn="tl" rotWithShape="0">
                    <a:srgbClr val="000000">
                      <a:alpha val="65000"/>
                    </a:srgbClr>
                  </a:outerShdw>
                </a:effectLst>
              </a:rPr>
              <a:t>ADS-B “Out”</a:t>
            </a:r>
          </a:p>
          <a:p>
            <a:pPr algn="ctr"/>
            <a:r>
              <a:rPr lang="en-US" sz="6600" b="1" cap="none" spc="50" dirty="0">
                <a:ln w="11430"/>
                <a:solidFill>
                  <a:schemeClr val="bg1"/>
                </a:solidFill>
                <a:effectLst>
                  <a:outerShdw blurRad="76200" dist="50800" dir="5400000" algn="tl" rotWithShape="0">
                    <a:srgbClr val="000000">
                      <a:alpha val="65000"/>
                    </a:srgbClr>
                  </a:outerShdw>
                </a:effectLst>
              </a:rPr>
              <a:t>Can Send</a:t>
            </a:r>
          </a:p>
          <a:p>
            <a:pPr algn="ctr"/>
            <a:r>
              <a:rPr lang="en-US" sz="9600" b="1" cap="none" spc="50" dirty="0">
                <a:ln w="11430"/>
                <a:solidFill>
                  <a:schemeClr val="bg1"/>
                </a:solidFill>
                <a:effectLst>
                  <a:outerShdw blurRad="76200" dist="50800" dir="5400000" algn="tl" rotWithShape="0">
                    <a:srgbClr val="000000">
                      <a:alpha val="65000"/>
                    </a:srgbClr>
                  </a:outerShdw>
                </a:effectLst>
              </a:rPr>
              <a:t>49</a:t>
            </a:r>
            <a:endParaRPr lang="en-US" sz="8000" b="1" cap="none" spc="50" dirty="0">
              <a:ln w="11430"/>
              <a:solidFill>
                <a:schemeClr val="bg1"/>
              </a:solidFill>
              <a:effectLst>
                <a:outerShdw blurRad="76200" dist="50800" dir="5400000" algn="tl" rotWithShape="0">
                  <a:srgbClr val="000000">
                    <a:alpha val="65000"/>
                  </a:srgbClr>
                </a:outerShdw>
              </a:effectLst>
            </a:endParaRPr>
          </a:p>
        </p:txBody>
      </p:sp>
      <p:sp>
        <p:nvSpPr>
          <p:cNvPr id="11" name="Rectangle 10"/>
          <p:cNvSpPr/>
          <p:nvPr/>
        </p:nvSpPr>
        <p:spPr>
          <a:xfrm>
            <a:off x="2681682" y="5257800"/>
            <a:ext cx="4186724" cy="1107996"/>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600" b="1" cap="none" spc="0" dirty="0">
                <a:ln w="50800"/>
                <a:solidFill>
                  <a:schemeClr val="bg1"/>
                </a:solidFill>
                <a:effectLst/>
              </a:rPr>
              <a:t>Parameters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9">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a:extLst>
              <a:ext uri="{FF2B5EF4-FFF2-40B4-BE49-F238E27FC236}">
                <a16:creationId xmlns:a16="http://schemas.microsoft.com/office/drawing/2014/main" id="{87B623FD-A356-45BE-A043-420E814AAC0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476164" name="Picture 4" descr="Image result for cessna 172"/>
          <p:cNvPicPr>
            <a:picLocks noChangeAspect="1" noChangeArrowheads="1"/>
          </p:cNvPicPr>
          <p:nvPr/>
        </p:nvPicPr>
        <p:blipFill>
          <a:blip r:embed="rId4" cstate="print"/>
          <a:srcRect/>
          <a:stretch>
            <a:fillRect/>
          </a:stretch>
        </p:blipFill>
        <p:spPr bwMode="auto">
          <a:xfrm>
            <a:off x="-457200" y="3362597"/>
            <a:ext cx="4953000" cy="3495403"/>
          </a:xfrm>
          <a:prstGeom prst="rect">
            <a:avLst/>
          </a:prstGeom>
          <a:noFill/>
          <a:effectLst>
            <a:softEdge rad="635000"/>
          </a:effectLst>
        </p:spPr>
      </p:pic>
      <p:sp>
        <p:nvSpPr>
          <p:cNvPr id="2" name="Title 1"/>
          <p:cNvSpPr>
            <a:spLocks noGrp="1"/>
          </p:cNvSpPr>
          <p:nvPr>
            <p:ph type="title"/>
          </p:nvPr>
        </p:nvSpPr>
        <p:spPr/>
        <p:txBody>
          <a:bodyPr/>
          <a:lstStyle/>
          <a:p>
            <a:endParaRPr lang="en-US" dirty="0"/>
          </a:p>
        </p:txBody>
      </p:sp>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16" name="Slide Number Placeholder 15"/>
          <p:cNvSpPr>
            <a:spLocks noGrp="1"/>
          </p:cNvSpPr>
          <p:nvPr>
            <p:ph type="sldNum" sz="quarter" idx="12"/>
          </p:nvPr>
        </p:nvSpPr>
        <p:spPr/>
        <p:txBody>
          <a:bodyPr/>
          <a:lstStyle/>
          <a:p>
            <a:fld id="{8CCC93C7-37EB-4A4E-85FC-B3A37BFCB519}" type="slidenum">
              <a:rPr lang="en-US" sz="2400" b="1" smtClean="0"/>
              <a:pPr/>
              <a:t>91</a:t>
            </a:fld>
            <a:endParaRPr lang="en-US" sz="2400" b="1" dirty="0"/>
          </a:p>
        </p:txBody>
      </p:sp>
      <p:pic>
        <p:nvPicPr>
          <p:cNvPr id="2050" name="Picture 2" descr="http://www.gardneraviation.com/store/media/catalog/product/cache/1/image/9df78eab33525d08d6e5fb8d27136e95/a/e/aerosonic-35k-alt-101720-11564.jpg">
            <a:hlinkClick r:id="rId5"/>
          </p:cNvPr>
          <p:cNvPicPr>
            <a:picLocks noChangeAspect="1" noChangeArrowheads="1"/>
          </p:cNvPicPr>
          <p:nvPr/>
        </p:nvPicPr>
        <p:blipFill>
          <a:blip r:embed="rId6" cstate="print"/>
          <a:srcRect l="9500" t="9696" r="8165" b="6268"/>
          <a:stretch>
            <a:fillRect/>
          </a:stretch>
        </p:blipFill>
        <p:spPr bwMode="auto">
          <a:xfrm>
            <a:off x="3810000" y="1600200"/>
            <a:ext cx="1981200" cy="1981200"/>
          </a:xfrm>
          <a:prstGeom prst="rect">
            <a:avLst/>
          </a:prstGeom>
          <a:noFill/>
          <a:effectLst>
            <a:softEdge rad="63500"/>
          </a:effectLst>
        </p:spPr>
      </p:pic>
      <p:pic>
        <p:nvPicPr>
          <p:cNvPr id="9" name="Picture 2" descr="http://i1.ytimg.com/vi/_gWDE2u8HGs/hqdefault.jpg"/>
          <p:cNvPicPr>
            <a:picLocks noChangeAspect="1" noChangeArrowheads="1"/>
          </p:cNvPicPr>
          <p:nvPr/>
        </p:nvPicPr>
        <p:blipFill>
          <a:blip r:embed="rId7" cstate="print"/>
          <a:srcRect/>
          <a:stretch>
            <a:fillRect/>
          </a:stretch>
        </p:blipFill>
        <p:spPr bwMode="auto">
          <a:xfrm>
            <a:off x="0" y="1524000"/>
            <a:ext cx="3657600" cy="2743201"/>
          </a:xfrm>
          <a:prstGeom prst="rect">
            <a:avLst/>
          </a:prstGeom>
          <a:noFill/>
        </p:spPr>
      </p:pic>
      <p:pic>
        <p:nvPicPr>
          <p:cNvPr id="2054" name="Picture 6" descr="http://www.reality-xp.com/flightsim/gns430/features/gns430-map.jpg">
            <a:hlinkClick r:id="rId8"/>
          </p:cNvPr>
          <p:cNvPicPr>
            <a:picLocks noChangeAspect="1" noChangeArrowheads="1"/>
          </p:cNvPicPr>
          <p:nvPr/>
        </p:nvPicPr>
        <p:blipFill>
          <a:blip r:embed="rId9" cstate="print"/>
          <a:srcRect/>
          <a:stretch>
            <a:fillRect/>
          </a:stretch>
        </p:blipFill>
        <p:spPr bwMode="auto">
          <a:xfrm>
            <a:off x="6553200" y="5559400"/>
            <a:ext cx="2400300" cy="1003325"/>
          </a:xfrm>
          <a:prstGeom prst="rect">
            <a:avLst/>
          </a:prstGeom>
          <a:noFill/>
        </p:spPr>
      </p:pic>
      <p:sp>
        <p:nvSpPr>
          <p:cNvPr id="14" name="Rectangle 13"/>
          <p:cNvSpPr/>
          <p:nvPr/>
        </p:nvSpPr>
        <p:spPr>
          <a:xfrm>
            <a:off x="6324600" y="4876800"/>
            <a:ext cx="2679515"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GPS Position</a:t>
            </a:r>
          </a:p>
        </p:txBody>
      </p:sp>
      <p:sp>
        <p:nvSpPr>
          <p:cNvPr id="15" name="Rectangle 14"/>
          <p:cNvSpPr/>
          <p:nvPr/>
        </p:nvSpPr>
        <p:spPr>
          <a:xfrm>
            <a:off x="-304800" y="3505200"/>
            <a:ext cx="4495800"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GPS Flight </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Plan</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7" name="Picture 4" descr="http://mysite.verizon.net/helen_woods/Educator/event2_details.aspx_files/h_logo.jpg"/>
          <p:cNvPicPr>
            <a:picLocks noChangeAspect="1" noChangeArrowheads="1"/>
          </p:cNvPicPr>
          <p:nvPr/>
        </p:nvPicPr>
        <p:blipFill>
          <a:blip r:embed="rId10" cstate="print"/>
          <a:srcRect/>
          <a:stretch>
            <a:fillRect/>
          </a:stretch>
        </p:blipFill>
        <p:spPr bwMode="auto">
          <a:xfrm>
            <a:off x="0" y="6172200"/>
            <a:ext cx="1918698"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Oval 19"/>
          <p:cNvSpPr/>
          <p:nvPr/>
        </p:nvSpPr>
        <p:spPr>
          <a:xfrm>
            <a:off x="2971800" y="4724400"/>
            <a:ext cx="1066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324600" y="2133600"/>
            <a:ext cx="2297296"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Track &amp; GS</a:t>
            </a:r>
          </a:p>
        </p:txBody>
      </p:sp>
      <p:sp>
        <p:nvSpPr>
          <p:cNvPr id="19" name="Rectangle 18"/>
          <p:cNvSpPr/>
          <p:nvPr/>
        </p:nvSpPr>
        <p:spPr>
          <a:xfrm>
            <a:off x="6400800" y="2514600"/>
            <a:ext cx="2273506"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ICAO Code</a:t>
            </a:r>
          </a:p>
        </p:txBody>
      </p:sp>
      <p:sp>
        <p:nvSpPr>
          <p:cNvPr id="22" name="Rectangle 21"/>
          <p:cNvSpPr/>
          <p:nvPr/>
        </p:nvSpPr>
        <p:spPr>
          <a:xfrm>
            <a:off x="5257800" y="3810000"/>
            <a:ext cx="3742307"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Light, Med, Heavy</a:t>
            </a:r>
          </a:p>
        </p:txBody>
      </p:sp>
      <p:sp>
        <p:nvSpPr>
          <p:cNvPr id="23" name="Rectangle 22"/>
          <p:cNvSpPr/>
          <p:nvPr/>
        </p:nvSpPr>
        <p:spPr>
          <a:xfrm>
            <a:off x="5943600" y="2895600"/>
            <a:ext cx="3055708"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Aircraft Model</a:t>
            </a:r>
          </a:p>
        </p:txBody>
      </p:sp>
      <p:sp>
        <p:nvSpPr>
          <p:cNvPr id="24" name="Rectangle 23"/>
          <p:cNvSpPr/>
          <p:nvPr/>
        </p:nvSpPr>
        <p:spPr>
          <a:xfrm>
            <a:off x="5257800" y="3352800"/>
            <a:ext cx="3657347"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Aircraft Dimensions</a:t>
            </a:r>
          </a:p>
        </p:txBody>
      </p:sp>
      <p:sp>
        <p:nvSpPr>
          <p:cNvPr id="26" name="Rectangle 25"/>
          <p:cNvSpPr/>
          <p:nvPr/>
        </p:nvSpPr>
        <p:spPr>
          <a:xfrm>
            <a:off x="4038600" y="2667000"/>
            <a:ext cx="1446229"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Altitude</a:t>
            </a:r>
          </a:p>
        </p:txBody>
      </p:sp>
      <p:sp>
        <p:nvSpPr>
          <p:cNvPr id="28" name="Rectangle 27"/>
          <p:cNvSpPr/>
          <p:nvPr/>
        </p:nvSpPr>
        <p:spPr>
          <a:xfrm>
            <a:off x="5715000" y="1752600"/>
            <a:ext cx="3275833"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 3/A Code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88788615-F09B-4A88-A376-5845D0FF0C2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4" cstate="print"/>
          <a:srcRect/>
          <a:stretch>
            <a:fillRect/>
          </a:stretch>
        </p:blipFill>
        <p:spPr bwMode="auto">
          <a:xfrm>
            <a:off x="0" y="6172200"/>
            <a:ext cx="1918698"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16" name="Slide Number Placeholder 15"/>
          <p:cNvSpPr>
            <a:spLocks noGrp="1"/>
          </p:cNvSpPr>
          <p:nvPr>
            <p:ph type="sldNum" sz="quarter" idx="12"/>
          </p:nvPr>
        </p:nvSpPr>
        <p:spPr/>
        <p:txBody>
          <a:bodyPr/>
          <a:lstStyle/>
          <a:p>
            <a:fld id="{8CCC93C7-37EB-4A4E-85FC-B3A37BFCB519}" type="slidenum">
              <a:rPr lang="en-US" sz="2400" smtClean="0"/>
              <a:pPr/>
              <a:t>92</a:t>
            </a:fld>
            <a:endParaRPr lang="en-US" sz="2400" dirty="0"/>
          </a:p>
        </p:txBody>
      </p:sp>
      <p:pic>
        <p:nvPicPr>
          <p:cNvPr id="394242" name="Picture 2" descr="http://www.ketofastfood.com/assets/images/logos/in-n-out.png"/>
          <p:cNvPicPr>
            <a:picLocks noChangeAspect="1" noChangeArrowheads="1"/>
          </p:cNvPicPr>
          <p:nvPr/>
        </p:nvPicPr>
        <p:blipFill>
          <a:blip r:embed="rId5" cstate="print"/>
          <a:srcRect/>
          <a:stretch>
            <a:fillRect/>
          </a:stretch>
        </p:blipFill>
        <p:spPr bwMode="auto">
          <a:xfrm>
            <a:off x="0" y="1371600"/>
            <a:ext cx="4194175" cy="2292117"/>
          </a:xfrm>
          <a:prstGeom prst="rect">
            <a:avLst/>
          </a:prstGeom>
          <a:noFill/>
        </p:spPr>
      </p:pic>
      <p:sp>
        <p:nvSpPr>
          <p:cNvPr id="20" name="Rectangle 19"/>
          <p:cNvSpPr/>
          <p:nvPr/>
        </p:nvSpPr>
        <p:spPr>
          <a:xfrm>
            <a:off x="2286000" y="3124200"/>
            <a:ext cx="3505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962400" y="5710535"/>
            <a:ext cx="297498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Receiving</a:t>
            </a:r>
          </a:p>
        </p:txBody>
      </p:sp>
      <p:pic>
        <p:nvPicPr>
          <p:cNvPr id="14" name="Picture 2" descr="http://www.ketofastfood.com/assets/images/logos/in-n-out.png"/>
          <p:cNvPicPr>
            <a:picLocks noChangeAspect="1" noChangeArrowheads="1"/>
          </p:cNvPicPr>
          <p:nvPr/>
        </p:nvPicPr>
        <p:blipFill>
          <a:blip r:embed="rId5" cstate="print"/>
          <a:srcRect t="46542" r="73243" b="20213"/>
          <a:stretch>
            <a:fillRect/>
          </a:stretch>
        </p:blipFill>
        <p:spPr bwMode="auto">
          <a:xfrm>
            <a:off x="3124200" y="3278871"/>
            <a:ext cx="4114800" cy="2794000"/>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9B974D4-143C-4E23-A194-E2909B3ECDC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640004" name="Picture 4" descr="https://foreflight.files.wordpress.com/2016/04/ipad-tfr.png?w=584&amp;h=418"/>
          <p:cNvPicPr>
            <a:picLocks noChangeAspect="1" noChangeArrowheads="1"/>
          </p:cNvPicPr>
          <p:nvPr/>
        </p:nvPicPr>
        <p:blipFill rotWithShape="1">
          <a:blip r:embed="rId4" cstate="print"/>
          <a:srcRect l="19178" t="6142" r="13699"/>
          <a:stretch/>
        </p:blipFill>
        <p:spPr bwMode="auto">
          <a:xfrm>
            <a:off x="4953000" y="1524000"/>
            <a:ext cx="3162300" cy="3164934"/>
          </a:xfrm>
          <a:prstGeom prst="rect">
            <a:avLst/>
          </a:prstGeom>
          <a:noFill/>
        </p:spPr>
      </p:pic>
      <p:pic>
        <p:nvPicPr>
          <p:cNvPr id="629762" name="Picture 2" descr="https://www.pacificcoastavionics.com/images/image/696%20ADS-B%20Weather.jpg"/>
          <p:cNvPicPr>
            <a:picLocks noChangeAspect="1" noChangeArrowheads="1"/>
          </p:cNvPicPr>
          <p:nvPr/>
        </p:nvPicPr>
        <p:blipFill rotWithShape="1">
          <a:blip r:embed="rId5" cstate="print"/>
          <a:srcRect t="1027"/>
          <a:stretch/>
        </p:blipFill>
        <p:spPr bwMode="auto">
          <a:xfrm>
            <a:off x="0" y="1524000"/>
            <a:ext cx="3352800" cy="5486401"/>
          </a:xfrm>
          <a:prstGeom prst="rect">
            <a:avLst/>
          </a:prstGeom>
          <a:noFill/>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6" cstate="print"/>
          <a:srcRect/>
          <a:stretch>
            <a:fillRect/>
          </a:stretch>
        </p:blipFill>
        <p:spPr bwMode="auto">
          <a:xfrm>
            <a:off x="0" y="6172200"/>
            <a:ext cx="1918698"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16" name="Slide Number Placeholder 15"/>
          <p:cNvSpPr>
            <a:spLocks noGrp="1"/>
          </p:cNvSpPr>
          <p:nvPr>
            <p:ph type="sldNum" sz="quarter" idx="12"/>
          </p:nvPr>
        </p:nvSpPr>
        <p:spPr/>
        <p:txBody>
          <a:bodyPr/>
          <a:lstStyle/>
          <a:p>
            <a:fld id="{8CCC93C7-37EB-4A4E-85FC-B3A37BFCB519}" type="slidenum">
              <a:rPr lang="en-US" sz="2400" smtClean="0"/>
              <a:pPr/>
              <a:t>93</a:t>
            </a:fld>
            <a:endParaRPr lang="en-US" sz="2400" dirty="0"/>
          </a:p>
        </p:txBody>
      </p:sp>
      <p:pic>
        <p:nvPicPr>
          <p:cNvPr id="629764" name="Picture 4" descr="http://jlcavionics.com/images/other/adsb4.jpg"/>
          <p:cNvPicPr>
            <a:picLocks noChangeAspect="1" noChangeArrowheads="1"/>
          </p:cNvPicPr>
          <p:nvPr/>
        </p:nvPicPr>
        <p:blipFill>
          <a:blip r:embed="rId7" cstate="print"/>
          <a:srcRect l="1299" t="3271" r="2597" b="4718"/>
          <a:stretch>
            <a:fillRect/>
          </a:stretch>
        </p:blipFill>
        <p:spPr bwMode="auto">
          <a:xfrm>
            <a:off x="3360615" y="3810000"/>
            <a:ext cx="5783385" cy="3048000"/>
          </a:xfrm>
          <a:prstGeom prst="rect">
            <a:avLst/>
          </a:prstGeom>
          <a:noFill/>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65889087-4443-4D98-8C37-A61EC209004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362498" name="Picture 2" descr="Image result for foreflight"/>
          <p:cNvPicPr>
            <a:picLocks noChangeAspect="1" noChangeArrowheads="1"/>
          </p:cNvPicPr>
          <p:nvPr/>
        </p:nvPicPr>
        <p:blipFill>
          <a:blip r:embed="rId4" cstate="print"/>
          <a:srcRect/>
          <a:stretch>
            <a:fillRect/>
          </a:stretch>
        </p:blipFill>
        <p:spPr bwMode="auto">
          <a:xfrm>
            <a:off x="685800" y="1676400"/>
            <a:ext cx="4800600" cy="5005960"/>
          </a:xfrm>
          <a:prstGeom prst="rect">
            <a:avLst/>
          </a:prstGeom>
          <a:noFill/>
        </p:spPr>
      </p:pic>
      <p:sp>
        <p:nvSpPr>
          <p:cNvPr id="2" name="Title 1"/>
          <p:cNvSpPr>
            <a:spLocks noGrp="1"/>
          </p:cNvSpPr>
          <p:nvPr>
            <p:ph type="title"/>
          </p:nvPr>
        </p:nvSpPr>
        <p:spPr/>
        <p:txBody>
          <a:bodyPr/>
          <a:lstStyle/>
          <a:p>
            <a:endParaRPr lang="en-US" dirty="0"/>
          </a:p>
        </p:txBody>
      </p:sp>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9" name="Slide Number Placeholder 8"/>
          <p:cNvSpPr>
            <a:spLocks noGrp="1"/>
          </p:cNvSpPr>
          <p:nvPr>
            <p:ph type="sldNum" sz="quarter" idx="12"/>
          </p:nvPr>
        </p:nvSpPr>
        <p:spPr/>
        <p:txBody>
          <a:bodyPr/>
          <a:lstStyle/>
          <a:p>
            <a:fld id="{8CCC93C7-37EB-4A4E-85FC-B3A37BFCB519}" type="slidenum">
              <a:rPr lang="en-US" sz="2400" b="1" smtClean="0"/>
              <a:pPr/>
              <a:t>94</a:t>
            </a:fld>
            <a:endParaRPr lang="en-US" sz="2400" b="1" dirty="0"/>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6400800"/>
            <a:ext cx="1279132" cy="45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2" name="Picture 2" descr="Image result for bluetooth">
            <a:extLst>
              <a:ext uri="{FF2B5EF4-FFF2-40B4-BE49-F238E27FC236}">
                <a16:creationId xmlns:a16="http://schemas.microsoft.com/office/drawing/2014/main" id="{14ED5B6E-20DF-4CB5-B7C6-6904E8D7AE4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2200" y="4388951"/>
            <a:ext cx="2789561" cy="18610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8C17D6-BDC7-47F8-8A19-34D3B858E283}"/>
              </a:ext>
            </a:extLst>
          </p:cNvPr>
          <p:cNvSpPr txBox="1"/>
          <p:nvPr/>
        </p:nvSpPr>
        <p:spPr>
          <a:xfrm>
            <a:off x="5335264" y="4737980"/>
            <a:ext cx="866775" cy="1015663"/>
          </a:xfrm>
          <a:prstGeom prst="rect">
            <a:avLst/>
          </a:prstGeom>
          <a:noFill/>
        </p:spPr>
        <p:txBody>
          <a:bodyPr wrap="square" rtlCol="0">
            <a:spAutoFit/>
          </a:bodyPr>
          <a:lstStyle/>
          <a:p>
            <a:r>
              <a:rPr lang="en-US" sz="6000" dirty="0"/>
              <a:t>or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287F6691-32C4-4163-A98C-8FF38597823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1523999"/>
          </a:xfrm>
          <a:prstGeom prst="rect">
            <a:avLst/>
          </a:prstGeom>
          <a:noFill/>
        </p:spPr>
      </p:pic>
      <p:pic>
        <p:nvPicPr>
          <p:cNvPr id="625666" name="Picture 2" descr="http://lh3.google.com/raj.m.rao/R6T7VYOBFKI/AAAAAAAAB-E/-yE129zvCW0/uncle_sam_wink%5B6%5D?imgmax=800"/>
          <p:cNvPicPr>
            <a:picLocks noChangeAspect="1" noChangeArrowheads="1" noCrop="1"/>
          </p:cNvPicPr>
          <p:nvPr/>
        </p:nvPicPr>
        <p:blipFill>
          <a:blip r:embed="rId4" cstate="print"/>
          <a:srcRect/>
          <a:stretch>
            <a:fillRect/>
          </a:stretch>
        </p:blipFill>
        <p:spPr bwMode="auto">
          <a:xfrm>
            <a:off x="0" y="4419600"/>
            <a:ext cx="1777671" cy="2438400"/>
          </a:xfrm>
          <a:prstGeom prst="rect">
            <a:avLst/>
          </a:prstGeom>
          <a:noFill/>
        </p:spPr>
      </p:pic>
      <p:sp>
        <p:nvSpPr>
          <p:cNvPr id="2" name="Title 1"/>
          <p:cNvSpPr>
            <a:spLocks noGrp="1"/>
          </p:cNvSpPr>
          <p:nvPr>
            <p:ph type="title"/>
          </p:nvPr>
        </p:nvSpPr>
        <p:spPr/>
        <p:txBody>
          <a:bodyPr/>
          <a:lstStyle/>
          <a:p>
            <a:endParaRPr lang="en-US" dirty="0"/>
          </a:p>
        </p:txBody>
      </p:sp>
      <p:pic>
        <p:nvPicPr>
          <p:cNvPr id="7" name="Picture 4" descr="http://mysite.verizon.net/helen_woods/Educator/event2_details.aspx_files/h_logo.jpg"/>
          <p:cNvPicPr>
            <a:picLocks noChangeAspect="1" noChangeArrowheads="1"/>
          </p:cNvPicPr>
          <p:nvPr/>
        </p:nvPicPr>
        <p:blipFill>
          <a:blip r:embed="rId5" cstate="print"/>
          <a:srcRect/>
          <a:stretch>
            <a:fillRect/>
          </a:stretch>
        </p:blipFill>
        <p:spPr bwMode="auto">
          <a:xfrm>
            <a:off x="0" y="6172200"/>
            <a:ext cx="1918698"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0"/>
            <a:ext cx="20633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ADS-B</a:t>
            </a:r>
          </a:p>
        </p:txBody>
      </p:sp>
      <p:sp>
        <p:nvSpPr>
          <p:cNvPr id="16" name="Slide Number Placeholder 15"/>
          <p:cNvSpPr>
            <a:spLocks noGrp="1"/>
          </p:cNvSpPr>
          <p:nvPr>
            <p:ph type="sldNum" sz="quarter" idx="12"/>
          </p:nvPr>
        </p:nvSpPr>
        <p:spPr/>
        <p:txBody>
          <a:bodyPr/>
          <a:lstStyle/>
          <a:p>
            <a:fld id="{8CCC93C7-37EB-4A4E-85FC-B3A37BFCB519}" type="slidenum">
              <a:rPr lang="en-US" sz="2400" smtClean="0"/>
              <a:pPr/>
              <a:t>95</a:t>
            </a:fld>
            <a:endParaRPr lang="en-US" sz="2400" dirty="0"/>
          </a:p>
        </p:txBody>
      </p:sp>
      <p:pic>
        <p:nvPicPr>
          <p:cNvPr id="394242" name="Picture 2" descr="http://www.ketofastfood.com/assets/images/logos/in-n-out.png"/>
          <p:cNvPicPr>
            <a:picLocks noChangeAspect="1" noChangeArrowheads="1"/>
          </p:cNvPicPr>
          <p:nvPr/>
        </p:nvPicPr>
        <p:blipFill>
          <a:blip r:embed="rId6" cstate="print"/>
          <a:srcRect/>
          <a:stretch>
            <a:fillRect/>
          </a:stretch>
        </p:blipFill>
        <p:spPr bwMode="auto">
          <a:xfrm>
            <a:off x="381000" y="1371600"/>
            <a:ext cx="7394575" cy="4041135"/>
          </a:xfrm>
          <a:prstGeom prst="rect">
            <a:avLst/>
          </a:prstGeom>
          <a:noFill/>
        </p:spPr>
      </p:pic>
      <p:sp>
        <p:nvSpPr>
          <p:cNvPr id="20" name="Rectangle 19"/>
          <p:cNvSpPr/>
          <p:nvPr/>
        </p:nvSpPr>
        <p:spPr>
          <a:xfrm>
            <a:off x="4495800" y="4495800"/>
            <a:ext cx="3048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5668" name="Picture 4" descr="http://static1.squarespace.com/static/51cb34ade4b06b9ce7a4bae4/t/5654e9ebe4b0060cdb4805f0/1448405484972/"/>
          <p:cNvPicPr>
            <a:picLocks noChangeAspect="1" noChangeArrowheads="1"/>
          </p:cNvPicPr>
          <p:nvPr/>
        </p:nvPicPr>
        <p:blipFill>
          <a:blip r:embed="rId7" cstate="print"/>
          <a:srcRect/>
          <a:stretch>
            <a:fillRect/>
          </a:stretch>
        </p:blipFill>
        <p:spPr bwMode="auto">
          <a:xfrm>
            <a:off x="6658975" y="3886200"/>
            <a:ext cx="2485024" cy="2838450"/>
          </a:xfrm>
          <a:prstGeom prst="rect">
            <a:avLst/>
          </a:prstGeom>
          <a:noFill/>
        </p:spPr>
      </p:pic>
      <p:sp>
        <p:nvSpPr>
          <p:cNvPr id="12" name="TextBox 11"/>
          <p:cNvSpPr txBox="1"/>
          <p:nvPr/>
        </p:nvSpPr>
        <p:spPr>
          <a:xfrm>
            <a:off x="1981200" y="1981200"/>
            <a:ext cx="3276600" cy="584775"/>
          </a:xfrm>
          <a:prstGeom prst="rect">
            <a:avLst/>
          </a:prstGeom>
          <a:noFill/>
        </p:spPr>
        <p:txBody>
          <a:bodyPr wrap="square" rtlCol="0">
            <a:spAutoFit/>
          </a:bodyPr>
          <a:lstStyle/>
          <a:p>
            <a:r>
              <a:rPr lang="en-US" sz="3200" b="1" dirty="0"/>
              <a:t>Jan 1, 2020</a:t>
            </a:r>
          </a:p>
        </p:txBody>
      </p:sp>
      <p:pic>
        <p:nvPicPr>
          <p:cNvPr id="15" name="Picture 14" descr="care.jpg"/>
          <p:cNvPicPr>
            <a:picLocks noChangeAspect="1"/>
          </p:cNvPicPr>
          <p:nvPr/>
        </p:nvPicPr>
        <p:blipFill>
          <a:blip r:embed="rId8" cstate="print"/>
          <a:srcRect l="11592"/>
          <a:stretch>
            <a:fillRect/>
          </a:stretch>
        </p:blipFill>
        <p:spPr>
          <a:xfrm>
            <a:off x="1143000" y="4419600"/>
            <a:ext cx="2819400" cy="2184526"/>
          </a:xfrm>
          <a:prstGeom prst="rect">
            <a:avLst/>
          </a:prstGeom>
          <a:effectLst>
            <a:softEdge rad="635000"/>
          </a:effectLst>
        </p:spPr>
      </p:pic>
      <p:pic>
        <p:nvPicPr>
          <p:cNvPr id="352258" name="Picture 2" descr="Image result for arrow"/>
          <p:cNvPicPr>
            <a:picLocks noChangeAspect="1" noChangeArrowheads="1"/>
          </p:cNvPicPr>
          <p:nvPr/>
        </p:nvPicPr>
        <p:blipFill>
          <a:blip r:embed="rId9" cstate="print"/>
          <a:srcRect/>
          <a:stretch>
            <a:fillRect/>
          </a:stretch>
        </p:blipFill>
        <p:spPr bwMode="auto">
          <a:xfrm rot="13759547">
            <a:off x="1734560" y="4463736"/>
            <a:ext cx="608257" cy="633601"/>
          </a:xfrm>
          <a:prstGeom prst="rect">
            <a:avLst/>
          </a:prstGeom>
          <a:noFill/>
        </p:spPr>
      </p:pic>
      <p:pic>
        <p:nvPicPr>
          <p:cNvPr id="17" name="Picture 2" descr="Image result for arrow"/>
          <p:cNvPicPr>
            <a:picLocks noChangeAspect="1" noChangeArrowheads="1"/>
          </p:cNvPicPr>
          <p:nvPr/>
        </p:nvPicPr>
        <p:blipFill>
          <a:blip r:embed="rId9" cstate="print"/>
          <a:srcRect/>
          <a:stretch>
            <a:fillRect/>
          </a:stretch>
        </p:blipFill>
        <p:spPr bwMode="auto">
          <a:xfrm rot="18072202">
            <a:off x="5763204" y="4450858"/>
            <a:ext cx="608257" cy="633601"/>
          </a:xfrm>
          <a:prstGeom prst="rect">
            <a:avLst/>
          </a:prstGeom>
          <a:noFill/>
        </p:spPr>
      </p:pic>
      <p:pic>
        <p:nvPicPr>
          <p:cNvPr id="378882" name="Picture 2" descr="Image result for mandate"/>
          <p:cNvPicPr>
            <a:picLocks noChangeAspect="1" noChangeArrowheads="1"/>
          </p:cNvPicPr>
          <p:nvPr/>
        </p:nvPicPr>
        <p:blipFill>
          <a:blip r:embed="rId10" cstate="print"/>
          <a:srcRect/>
          <a:stretch>
            <a:fillRect/>
          </a:stretch>
        </p:blipFill>
        <p:spPr bwMode="auto">
          <a:xfrm>
            <a:off x="5105400" y="5105400"/>
            <a:ext cx="1363448" cy="1419226"/>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13196-2720-45C8-866E-9089DCA42BB5}"/>
              </a:ext>
            </a:extLst>
          </p:cNvPr>
          <p:cNvSpPr>
            <a:spLocks noGrp="1"/>
          </p:cNvSpPr>
          <p:nvPr>
            <p:ph type="title"/>
          </p:nvPr>
        </p:nvSpPr>
        <p:spPr>
          <a:xfrm>
            <a:off x="4554334" y="4584391"/>
            <a:ext cx="3989575" cy="1557250"/>
          </a:xfrm>
        </p:spPr>
        <p:txBody>
          <a:bodyPr vert="horz" lIns="91440" tIns="45720" rIns="91440" bIns="45720" rtlCol="0" anchor="t">
            <a:normAutofit/>
          </a:bodyPr>
          <a:lstStyle/>
          <a:p>
            <a:pPr algn="l">
              <a:lnSpc>
                <a:spcPct val="90000"/>
              </a:lnSpc>
            </a:pPr>
            <a:r>
              <a:rPr lang="en-US" sz="3600" b="1" kern="1200" dirty="0">
                <a:solidFill>
                  <a:schemeClr val="tx1"/>
                </a:solidFill>
                <a:effectLst>
                  <a:outerShdw blurRad="38100" dist="38100" dir="2700000" algn="tl">
                    <a:srgbClr val="000000">
                      <a:alpha val="43137"/>
                    </a:srgbClr>
                  </a:outerShdw>
                </a:effectLst>
                <a:latin typeface="+mj-lt"/>
                <a:ea typeface="+mj-ea"/>
                <a:cs typeface="+mj-cs"/>
              </a:rPr>
              <a:t>Time to upgrade your panel?</a:t>
            </a:r>
          </a:p>
        </p:txBody>
      </p:sp>
      <p:sp>
        <p:nvSpPr>
          <p:cNvPr id="10" name="Freeform: Shape 9">
            <a:extLst>
              <a:ext uri="{FF2B5EF4-FFF2-40B4-BE49-F238E27FC236}">
                <a16:creationId xmlns:a16="http://schemas.microsoft.com/office/drawing/2014/main" id="{2C6334C2-F73F-4B3B-A626-DD5F69DF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54332" cy="5386356"/>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5" name="Picture 2" descr="Related image">
            <a:extLst>
              <a:ext uri="{FF2B5EF4-FFF2-40B4-BE49-F238E27FC236}">
                <a16:creationId xmlns:a16="http://schemas.microsoft.com/office/drawing/2014/main" id="{652B47AF-2B0C-4015-A55D-C5A1C1088C19}"/>
              </a:ext>
            </a:extLst>
          </p:cNvPr>
          <p:cNvPicPr>
            <a:picLocks noChangeAspect="1" noChangeArrowheads="1"/>
          </p:cNvPicPr>
          <p:nvPr/>
        </p:nvPicPr>
        <p:blipFill rotWithShape="1">
          <a:blip r:embed="rId2" cstate="print"/>
          <a:srcRect l="18918" r="17871" b="1"/>
          <a:stretch/>
        </p:blipFill>
        <p:spPr bwMode="auto">
          <a:xfrm>
            <a:off x="1" y="-1"/>
            <a:ext cx="4423065" cy="524785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a:noFill/>
        </p:spPr>
      </p:pic>
      <p:sp>
        <p:nvSpPr>
          <p:cNvPr id="4" name="Slide Number Placeholder 3">
            <a:extLst>
              <a:ext uri="{FF2B5EF4-FFF2-40B4-BE49-F238E27FC236}">
                <a16:creationId xmlns:a16="http://schemas.microsoft.com/office/drawing/2014/main" id="{195215D3-80EE-41D1-B597-56F34AD112B0}"/>
              </a:ext>
            </a:extLst>
          </p:cNvPr>
          <p:cNvSpPr>
            <a:spLocks noGrp="1"/>
          </p:cNvSpPr>
          <p:nvPr>
            <p:ph type="sldNum" sz="quarter" idx="12"/>
          </p:nvPr>
        </p:nvSpPr>
        <p:spPr>
          <a:xfrm>
            <a:off x="8252460" y="255778"/>
            <a:ext cx="411480" cy="411480"/>
          </a:xfrm>
          <a:prstGeom prst="ellipse">
            <a:avLst/>
          </a:prstGeom>
          <a:solidFill>
            <a:srgbClr val="7F7F7F"/>
          </a:solidFill>
        </p:spPr>
        <p:txBody>
          <a:bodyPr vert="horz" lIns="91440" tIns="45720" rIns="91440" bIns="45720" rtlCol="0" anchor="ctr">
            <a:normAutofit fontScale="70000" lnSpcReduction="20000"/>
          </a:bodyPr>
          <a:lstStyle/>
          <a:p>
            <a:pPr algn="ctr">
              <a:spcAft>
                <a:spcPts val="600"/>
              </a:spcAft>
              <a:defRPr/>
            </a:pPr>
            <a:fld id="{8CCC93C7-37EB-4A4E-85FC-B3A37BFCB519}" type="slidenum">
              <a:rPr lang="en-US" sz="1125">
                <a:solidFill>
                  <a:srgbClr val="FFFFFF"/>
                </a:solidFill>
              </a:rPr>
              <a:pPr algn="ctr">
                <a:spcAft>
                  <a:spcPts val="600"/>
                </a:spcAft>
                <a:defRPr/>
              </a:pPr>
              <a:t>96</a:t>
            </a:fld>
            <a:endParaRPr lang="en-US" sz="1125">
              <a:solidFill>
                <a:srgbClr val="FFFFFF"/>
              </a:solidFill>
            </a:endParaRPr>
          </a:p>
        </p:txBody>
      </p:sp>
      <p:pic>
        <p:nvPicPr>
          <p:cNvPr id="6" name="Picture 5" descr="old_narco_avionics-203x300.jpg">
            <a:extLst>
              <a:ext uri="{FF2B5EF4-FFF2-40B4-BE49-F238E27FC236}">
                <a16:creationId xmlns:a16="http://schemas.microsoft.com/office/drawing/2014/main" id="{406AE2F4-8BC4-4F1D-9EA0-5F56AA575BE1}"/>
              </a:ext>
            </a:extLst>
          </p:cNvPr>
          <p:cNvPicPr>
            <a:picLocks noChangeAspect="1"/>
          </p:cNvPicPr>
          <p:nvPr/>
        </p:nvPicPr>
        <p:blipFill>
          <a:blip r:embed="rId3" cstate="print"/>
          <a:stretch>
            <a:fillRect/>
          </a:stretch>
        </p:blipFill>
        <p:spPr>
          <a:xfrm>
            <a:off x="5715000" y="723286"/>
            <a:ext cx="2356167" cy="3482020"/>
          </a:xfrm>
          <a:prstGeom prst="rect">
            <a:avLst/>
          </a:prstGeom>
        </p:spPr>
      </p:pic>
    </p:spTree>
    <p:extLst>
      <p:ext uri="{BB962C8B-B14F-4D97-AF65-F5344CB8AC3E}">
        <p14:creationId xmlns:p14="http://schemas.microsoft.com/office/powerpoint/2010/main" val="9359465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13196-2720-45C8-866E-9089DCA42BB5}"/>
              </a:ext>
            </a:extLst>
          </p:cNvPr>
          <p:cNvSpPr>
            <a:spLocks noGrp="1"/>
          </p:cNvSpPr>
          <p:nvPr>
            <p:ph type="title"/>
          </p:nvPr>
        </p:nvSpPr>
        <p:spPr>
          <a:xfrm>
            <a:off x="4554334" y="4584391"/>
            <a:ext cx="3989575" cy="1557250"/>
          </a:xfrm>
        </p:spPr>
        <p:txBody>
          <a:bodyPr vert="horz" lIns="91440" tIns="45720" rIns="91440" bIns="45720" rtlCol="0" anchor="t">
            <a:normAutofit/>
          </a:bodyPr>
          <a:lstStyle/>
          <a:p>
            <a:pPr algn="l">
              <a:lnSpc>
                <a:spcPct val="90000"/>
              </a:lnSpc>
            </a:pPr>
            <a:r>
              <a:rPr lang="en-US" sz="3600" b="1" kern="1200" dirty="0">
                <a:solidFill>
                  <a:schemeClr val="tx1"/>
                </a:solidFill>
                <a:effectLst>
                  <a:outerShdw blurRad="38100" dist="38100" dir="2700000" algn="tl">
                    <a:srgbClr val="000000">
                      <a:alpha val="43137"/>
                    </a:srgbClr>
                  </a:outerShdw>
                </a:effectLst>
                <a:latin typeface="+mj-lt"/>
                <a:ea typeface="+mj-ea"/>
                <a:cs typeface="+mj-cs"/>
              </a:rPr>
              <a:t>Time to update your transponder?</a:t>
            </a:r>
          </a:p>
        </p:txBody>
      </p:sp>
      <p:sp>
        <p:nvSpPr>
          <p:cNvPr id="10" name="Freeform: Shape 9">
            <a:extLst>
              <a:ext uri="{FF2B5EF4-FFF2-40B4-BE49-F238E27FC236}">
                <a16:creationId xmlns:a16="http://schemas.microsoft.com/office/drawing/2014/main" id="{2C6334C2-F73F-4B3B-A626-DD5F69DF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54332" cy="5386356"/>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5" name="Picture 2" descr="Related image">
            <a:extLst>
              <a:ext uri="{FF2B5EF4-FFF2-40B4-BE49-F238E27FC236}">
                <a16:creationId xmlns:a16="http://schemas.microsoft.com/office/drawing/2014/main" id="{652B47AF-2B0C-4015-A55D-C5A1C1088C19}"/>
              </a:ext>
            </a:extLst>
          </p:cNvPr>
          <p:cNvPicPr>
            <a:picLocks noChangeAspect="1" noChangeArrowheads="1"/>
          </p:cNvPicPr>
          <p:nvPr/>
        </p:nvPicPr>
        <p:blipFill rotWithShape="1">
          <a:blip r:embed="rId2" cstate="print"/>
          <a:srcRect l="18918" r="17871" b="1"/>
          <a:stretch/>
        </p:blipFill>
        <p:spPr bwMode="auto">
          <a:xfrm>
            <a:off x="1" y="-1"/>
            <a:ext cx="4423065" cy="524785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a:noFill/>
        </p:spPr>
      </p:pic>
      <p:sp>
        <p:nvSpPr>
          <p:cNvPr id="4" name="Slide Number Placeholder 3">
            <a:extLst>
              <a:ext uri="{FF2B5EF4-FFF2-40B4-BE49-F238E27FC236}">
                <a16:creationId xmlns:a16="http://schemas.microsoft.com/office/drawing/2014/main" id="{195215D3-80EE-41D1-B597-56F34AD112B0}"/>
              </a:ext>
            </a:extLst>
          </p:cNvPr>
          <p:cNvSpPr>
            <a:spLocks noGrp="1"/>
          </p:cNvSpPr>
          <p:nvPr>
            <p:ph type="sldNum" sz="quarter" idx="12"/>
          </p:nvPr>
        </p:nvSpPr>
        <p:spPr>
          <a:xfrm>
            <a:off x="8252460" y="255778"/>
            <a:ext cx="411480" cy="411480"/>
          </a:xfrm>
          <a:prstGeom prst="ellipse">
            <a:avLst/>
          </a:prstGeom>
          <a:solidFill>
            <a:srgbClr val="7F7F7F"/>
          </a:solidFill>
        </p:spPr>
        <p:txBody>
          <a:bodyPr vert="horz" lIns="91440" tIns="45720" rIns="91440" bIns="45720" rtlCol="0" anchor="ctr">
            <a:normAutofit fontScale="70000" lnSpcReduction="20000"/>
          </a:bodyPr>
          <a:lstStyle/>
          <a:p>
            <a:pPr algn="ctr">
              <a:spcAft>
                <a:spcPts val="600"/>
              </a:spcAft>
              <a:defRPr/>
            </a:pPr>
            <a:fld id="{8CCC93C7-37EB-4A4E-85FC-B3A37BFCB519}" type="slidenum">
              <a:rPr lang="en-US" sz="1125">
                <a:solidFill>
                  <a:srgbClr val="FFFFFF"/>
                </a:solidFill>
              </a:rPr>
              <a:pPr algn="ctr">
                <a:spcAft>
                  <a:spcPts val="600"/>
                </a:spcAft>
                <a:defRPr/>
              </a:pPr>
              <a:t>97</a:t>
            </a:fld>
            <a:endParaRPr lang="en-US" sz="1125">
              <a:solidFill>
                <a:srgbClr val="FFFFFF"/>
              </a:solidFill>
            </a:endParaRPr>
          </a:p>
        </p:txBody>
      </p:sp>
      <p:pic>
        <p:nvPicPr>
          <p:cNvPr id="7" name="Picture 6" descr="download.jpg">
            <a:extLst>
              <a:ext uri="{FF2B5EF4-FFF2-40B4-BE49-F238E27FC236}">
                <a16:creationId xmlns:a16="http://schemas.microsoft.com/office/drawing/2014/main" id="{1DFC8400-8471-47C8-A6FC-F1F85EC44C5C}"/>
              </a:ext>
            </a:extLst>
          </p:cNvPr>
          <p:cNvPicPr>
            <a:picLocks noChangeAspect="1"/>
          </p:cNvPicPr>
          <p:nvPr/>
        </p:nvPicPr>
        <p:blipFill>
          <a:blip r:embed="rId3" cstate="print"/>
          <a:stretch>
            <a:fillRect/>
          </a:stretch>
        </p:blipFill>
        <p:spPr>
          <a:xfrm>
            <a:off x="4668372" y="1066800"/>
            <a:ext cx="4126902" cy="2362200"/>
          </a:xfrm>
          <a:prstGeom prst="rect">
            <a:avLst/>
          </a:prstGeom>
        </p:spPr>
      </p:pic>
    </p:spTree>
    <p:extLst>
      <p:ext uri="{BB962C8B-B14F-4D97-AF65-F5344CB8AC3E}">
        <p14:creationId xmlns:p14="http://schemas.microsoft.com/office/powerpoint/2010/main" val="16474355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13196-2720-45C8-866E-9089DCA42BB5}"/>
              </a:ext>
            </a:extLst>
          </p:cNvPr>
          <p:cNvSpPr>
            <a:spLocks noGrp="1"/>
          </p:cNvSpPr>
          <p:nvPr>
            <p:ph type="title"/>
          </p:nvPr>
        </p:nvSpPr>
        <p:spPr>
          <a:xfrm>
            <a:off x="4554334" y="4584391"/>
            <a:ext cx="3989575" cy="1557250"/>
          </a:xfrm>
        </p:spPr>
        <p:txBody>
          <a:bodyPr vert="horz" lIns="91440" tIns="45720" rIns="91440" bIns="45720" rtlCol="0" anchor="t">
            <a:normAutofit fontScale="90000"/>
          </a:bodyPr>
          <a:lstStyle/>
          <a:p>
            <a:pPr algn="l">
              <a:lnSpc>
                <a:spcPct val="90000"/>
              </a:lnSpc>
            </a:pPr>
            <a:r>
              <a:rPr lang="en-US" sz="3600" b="1" kern="1200" dirty="0">
                <a:solidFill>
                  <a:schemeClr val="tx1"/>
                </a:solidFill>
                <a:effectLst>
                  <a:outerShdw blurRad="38100" dist="38100" dir="2700000" algn="tl">
                    <a:srgbClr val="000000">
                      <a:alpha val="43137"/>
                    </a:srgbClr>
                  </a:outerShdw>
                </a:effectLst>
                <a:latin typeface="+mj-lt"/>
                <a:ea typeface="+mj-ea"/>
                <a:cs typeface="+mj-cs"/>
              </a:rPr>
              <a:t>Do you operate under an authorized call sign?</a:t>
            </a:r>
          </a:p>
        </p:txBody>
      </p:sp>
      <p:sp>
        <p:nvSpPr>
          <p:cNvPr id="10" name="Freeform: Shape 9">
            <a:extLst>
              <a:ext uri="{FF2B5EF4-FFF2-40B4-BE49-F238E27FC236}">
                <a16:creationId xmlns:a16="http://schemas.microsoft.com/office/drawing/2014/main" id="{2C6334C2-F73F-4B3B-A626-DD5F69DF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54332" cy="5386356"/>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5" name="Picture 2" descr="Related image">
            <a:extLst>
              <a:ext uri="{FF2B5EF4-FFF2-40B4-BE49-F238E27FC236}">
                <a16:creationId xmlns:a16="http://schemas.microsoft.com/office/drawing/2014/main" id="{652B47AF-2B0C-4015-A55D-C5A1C1088C19}"/>
              </a:ext>
            </a:extLst>
          </p:cNvPr>
          <p:cNvPicPr>
            <a:picLocks noChangeAspect="1" noChangeArrowheads="1"/>
          </p:cNvPicPr>
          <p:nvPr/>
        </p:nvPicPr>
        <p:blipFill rotWithShape="1">
          <a:blip r:embed="rId2" cstate="print"/>
          <a:srcRect l="18918" r="17871" b="1"/>
          <a:stretch/>
        </p:blipFill>
        <p:spPr bwMode="auto">
          <a:xfrm>
            <a:off x="1" y="-1"/>
            <a:ext cx="4423065" cy="524785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a:noFill/>
        </p:spPr>
      </p:pic>
      <p:sp>
        <p:nvSpPr>
          <p:cNvPr id="4" name="Slide Number Placeholder 3">
            <a:extLst>
              <a:ext uri="{FF2B5EF4-FFF2-40B4-BE49-F238E27FC236}">
                <a16:creationId xmlns:a16="http://schemas.microsoft.com/office/drawing/2014/main" id="{195215D3-80EE-41D1-B597-56F34AD112B0}"/>
              </a:ext>
            </a:extLst>
          </p:cNvPr>
          <p:cNvSpPr>
            <a:spLocks noGrp="1"/>
          </p:cNvSpPr>
          <p:nvPr>
            <p:ph type="sldNum" sz="quarter" idx="12"/>
          </p:nvPr>
        </p:nvSpPr>
        <p:spPr>
          <a:xfrm>
            <a:off x="8252460" y="255778"/>
            <a:ext cx="411480" cy="411480"/>
          </a:xfrm>
          <a:prstGeom prst="ellipse">
            <a:avLst/>
          </a:prstGeom>
          <a:solidFill>
            <a:srgbClr val="7F7F7F"/>
          </a:solidFill>
        </p:spPr>
        <p:txBody>
          <a:bodyPr vert="horz" lIns="91440" tIns="45720" rIns="91440" bIns="45720" rtlCol="0" anchor="ctr">
            <a:normAutofit fontScale="70000" lnSpcReduction="20000"/>
          </a:bodyPr>
          <a:lstStyle/>
          <a:p>
            <a:pPr algn="ctr">
              <a:spcAft>
                <a:spcPts val="600"/>
              </a:spcAft>
              <a:defRPr/>
            </a:pPr>
            <a:fld id="{8CCC93C7-37EB-4A4E-85FC-B3A37BFCB519}" type="slidenum">
              <a:rPr lang="en-US" sz="1125">
                <a:solidFill>
                  <a:srgbClr val="FFFFFF"/>
                </a:solidFill>
              </a:rPr>
              <a:pPr algn="ctr">
                <a:spcAft>
                  <a:spcPts val="600"/>
                </a:spcAft>
                <a:defRPr/>
              </a:pPr>
              <a:t>98</a:t>
            </a:fld>
            <a:endParaRPr lang="en-US" sz="1125">
              <a:solidFill>
                <a:srgbClr val="FFFFFF"/>
              </a:solidFill>
            </a:endParaRPr>
          </a:p>
        </p:txBody>
      </p:sp>
      <p:pic>
        <p:nvPicPr>
          <p:cNvPr id="9" name="Picture 6" descr="Image result for angel flight west">
            <a:extLst>
              <a:ext uri="{FF2B5EF4-FFF2-40B4-BE49-F238E27FC236}">
                <a16:creationId xmlns:a16="http://schemas.microsoft.com/office/drawing/2014/main" id="{75342084-EE96-405F-A454-D40447F2EC50}"/>
              </a:ext>
            </a:extLst>
          </p:cNvPr>
          <p:cNvPicPr>
            <a:picLocks noChangeAspect="1" noChangeArrowheads="1"/>
          </p:cNvPicPr>
          <p:nvPr/>
        </p:nvPicPr>
        <p:blipFill>
          <a:blip r:embed="rId3" cstate="print"/>
          <a:srcRect/>
          <a:stretch>
            <a:fillRect/>
          </a:stretch>
        </p:blipFill>
        <p:spPr bwMode="auto">
          <a:xfrm>
            <a:off x="5029200" y="1378304"/>
            <a:ext cx="3733800" cy="1866900"/>
          </a:xfrm>
          <a:prstGeom prst="rect">
            <a:avLst/>
          </a:prstGeom>
          <a:noFill/>
        </p:spPr>
      </p:pic>
    </p:spTree>
    <p:extLst>
      <p:ext uri="{BB962C8B-B14F-4D97-AF65-F5344CB8AC3E}">
        <p14:creationId xmlns:p14="http://schemas.microsoft.com/office/powerpoint/2010/main" val="25565899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13196-2720-45C8-866E-9089DCA42BB5}"/>
              </a:ext>
            </a:extLst>
          </p:cNvPr>
          <p:cNvSpPr>
            <a:spLocks noGrp="1"/>
          </p:cNvSpPr>
          <p:nvPr>
            <p:ph type="title"/>
          </p:nvPr>
        </p:nvSpPr>
        <p:spPr>
          <a:xfrm>
            <a:off x="4554334" y="4584391"/>
            <a:ext cx="3989575" cy="1557250"/>
          </a:xfrm>
        </p:spPr>
        <p:txBody>
          <a:bodyPr vert="horz" lIns="91440" tIns="45720" rIns="91440" bIns="45720" rtlCol="0" anchor="t">
            <a:normAutofit/>
          </a:bodyPr>
          <a:lstStyle/>
          <a:p>
            <a:pPr algn="l">
              <a:lnSpc>
                <a:spcPct val="90000"/>
              </a:lnSpc>
            </a:pPr>
            <a:r>
              <a:rPr lang="en-US" sz="3600" b="1" kern="1200" dirty="0">
                <a:solidFill>
                  <a:schemeClr val="tx1"/>
                </a:solidFill>
                <a:effectLst>
                  <a:outerShdw blurRad="38100" dist="38100" dir="2700000" algn="tl">
                    <a:srgbClr val="000000">
                      <a:alpha val="43137"/>
                    </a:srgbClr>
                  </a:outerShdw>
                </a:effectLst>
                <a:latin typeface="+mj-lt"/>
                <a:ea typeface="+mj-ea"/>
                <a:cs typeface="+mj-cs"/>
              </a:rPr>
              <a:t>Consider Scheduling Issues</a:t>
            </a:r>
          </a:p>
        </p:txBody>
      </p:sp>
      <p:sp>
        <p:nvSpPr>
          <p:cNvPr id="10" name="Freeform: Shape 9">
            <a:extLst>
              <a:ext uri="{FF2B5EF4-FFF2-40B4-BE49-F238E27FC236}">
                <a16:creationId xmlns:a16="http://schemas.microsoft.com/office/drawing/2014/main" id="{2C6334C2-F73F-4B3B-A626-DD5F69DF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54332" cy="5386356"/>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5" name="Picture 2" descr="Related image">
            <a:extLst>
              <a:ext uri="{FF2B5EF4-FFF2-40B4-BE49-F238E27FC236}">
                <a16:creationId xmlns:a16="http://schemas.microsoft.com/office/drawing/2014/main" id="{652B47AF-2B0C-4015-A55D-C5A1C1088C19}"/>
              </a:ext>
            </a:extLst>
          </p:cNvPr>
          <p:cNvPicPr>
            <a:picLocks noChangeAspect="1" noChangeArrowheads="1"/>
          </p:cNvPicPr>
          <p:nvPr/>
        </p:nvPicPr>
        <p:blipFill rotWithShape="1">
          <a:blip r:embed="rId2" cstate="print"/>
          <a:srcRect l="18918" r="17871" b="1"/>
          <a:stretch/>
        </p:blipFill>
        <p:spPr bwMode="auto">
          <a:xfrm>
            <a:off x="1" y="-1"/>
            <a:ext cx="4423065" cy="524785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a:noFill/>
        </p:spPr>
      </p:pic>
      <p:sp>
        <p:nvSpPr>
          <p:cNvPr id="4" name="Slide Number Placeholder 3">
            <a:extLst>
              <a:ext uri="{FF2B5EF4-FFF2-40B4-BE49-F238E27FC236}">
                <a16:creationId xmlns:a16="http://schemas.microsoft.com/office/drawing/2014/main" id="{195215D3-80EE-41D1-B597-56F34AD112B0}"/>
              </a:ext>
            </a:extLst>
          </p:cNvPr>
          <p:cNvSpPr>
            <a:spLocks noGrp="1"/>
          </p:cNvSpPr>
          <p:nvPr>
            <p:ph type="sldNum" sz="quarter" idx="12"/>
          </p:nvPr>
        </p:nvSpPr>
        <p:spPr>
          <a:xfrm>
            <a:off x="8252460" y="255778"/>
            <a:ext cx="411480" cy="411480"/>
          </a:xfrm>
          <a:prstGeom prst="ellipse">
            <a:avLst/>
          </a:prstGeom>
          <a:solidFill>
            <a:srgbClr val="7F7F7F"/>
          </a:solidFill>
        </p:spPr>
        <p:txBody>
          <a:bodyPr vert="horz" lIns="91440" tIns="45720" rIns="91440" bIns="45720" rtlCol="0" anchor="ctr">
            <a:normAutofit fontScale="70000" lnSpcReduction="20000"/>
          </a:bodyPr>
          <a:lstStyle/>
          <a:p>
            <a:pPr algn="ctr">
              <a:spcAft>
                <a:spcPts val="600"/>
              </a:spcAft>
              <a:defRPr/>
            </a:pPr>
            <a:fld id="{8CCC93C7-37EB-4A4E-85FC-B3A37BFCB519}" type="slidenum">
              <a:rPr lang="en-US" sz="1125">
                <a:solidFill>
                  <a:srgbClr val="FFFFFF"/>
                </a:solidFill>
              </a:rPr>
              <a:pPr algn="ctr">
                <a:spcAft>
                  <a:spcPts val="600"/>
                </a:spcAft>
                <a:defRPr/>
              </a:pPr>
              <a:t>99</a:t>
            </a:fld>
            <a:endParaRPr lang="en-US" sz="1125">
              <a:solidFill>
                <a:srgbClr val="FFFFFF"/>
              </a:solidFill>
            </a:endParaRPr>
          </a:p>
        </p:txBody>
      </p:sp>
      <p:pic>
        <p:nvPicPr>
          <p:cNvPr id="7" name="Picture 2" descr="Image result for january 2020">
            <a:extLst>
              <a:ext uri="{FF2B5EF4-FFF2-40B4-BE49-F238E27FC236}">
                <a16:creationId xmlns:a16="http://schemas.microsoft.com/office/drawing/2014/main" id="{823EDB3C-3EDA-4D87-B15C-7154F3745916}"/>
              </a:ext>
            </a:extLst>
          </p:cNvPr>
          <p:cNvPicPr>
            <a:picLocks noChangeAspect="1" noChangeArrowheads="1"/>
          </p:cNvPicPr>
          <p:nvPr/>
        </p:nvPicPr>
        <p:blipFill>
          <a:blip r:embed="rId3" cstate="print"/>
          <a:srcRect b="7211"/>
          <a:stretch>
            <a:fillRect/>
          </a:stretch>
        </p:blipFill>
        <p:spPr bwMode="auto">
          <a:xfrm>
            <a:off x="4793266" y="699041"/>
            <a:ext cx="4198333" cy="3267568"/>
          </a:xfrm>
          <a:prstGeom prst="rect">
            <a:avLst/>
          </a:prstGeom>
          <a:noFill/>
        </p:spPr>
      </p:pic>
    </p:spTree>
    <p:extLst>
      <p:ext uri="{BB962C8B-B14F-4D97-AF65-F5344CB8AC3E}">
        <p14:creationId xmlns:p14="http://schemas.microsoft.com/office/powerpoint/2010/main" val="27641712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TotalTime>
  <Words>3524</Words>
  <Application>Microsoft Office PowerPoint</Application>
  <PresentationFormat>On-screen Show (4:3)</PresentationFormat>
  <Paragraphs>1036</Paragraphs>
  <Slides>269</Slides>
  <Notes>109</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269</vt:i4>
      </vt:variant>
    </vt:vector>
  </HeadingPairs>
  <TitlesOfParts>
    <vt:vector size="282" baseType="lpstr">
      <vt:lpstr>Arial</vt:lpstr>
      <vt:lpstr>Arial Narrow</vt:lpstr>
      <vt:lpstr>Bauhaus 93</vt:lpstr>
      <vt:lpstr>Berlin Sans FB</vt:lpstr>
      <vt:lpstr>Bodoni MT Black</vt:lpstr>
      <vt:lpstr>Calibri</vt:lpstr>
      <vt:lpstr>FreeSans</vt:lpstr>
      <vt:lpstr>Hind</vt:lpstr>
      <vt:lpstr>Open Sans</vt:lpstr>
      <vt:lpstr>roboto condensed</vt:lpstr>
      <vt:lpstr>Rockwell</vt:lpstr>
      <vt:lpstr>Times New Roman</vt:lpstr>
      <vt:lpstr>Office Theme</vt:lpstr>
      <vt:lpstr>PowerPoint Presentation</vt:lpstr>
      <vt:lpstr>PowerPoint Presentation</vt:lpstr>
      <vt:lpstr>PowerPoint Presentation</vt:lpstr>
      <vt:lpstr>PowerPoint Presentation</vt:lpstr>
      <vt:lpstr>June 30, 1956   Grand Canyon – Changes Everything</vt:lpstr>
      <vt:lpstr>1958 Radars Installed Controllers Hired</vt:lpstr>
      <vt:lpstr>1960 Transponder Mandate</vt:lpstr>
      <vt:lpstr>1988  Mode C Mandate</vt:lpstr>
      <vt:lpstr>May 1988</vt:lpstr>
      <vt:lpstr>     Anti Mode C Mandate Points</vt:lpstr>
      <vt:lpstr>PowerPoint Presentation</vt:lpstr>
      <vt:lpstr>2008 – NextGen / ADS-B</vt:lpstr>
      <vt:lpstr>ADS-B</vt:lpstr>
      <vt:lpstr>PowerPoint Presentation</vt:lpstr>
      <vt:lpstr>Vi</vt:lpstr>
      <vt:lpstr>PowerPoint Presentation</vt:lpstr>
      <vt:lpstr>PowerPoint Presentation</vt:lpstr>
      <vt:lpstr>Vi</vt:lpstr>
      <vt:lpstr>PowerPoint Presentation</vt:lpstr>
      <vt:lpstr>RADAR RPM: 5 – 12.5</vt:lpstr>
      <vt:lpstr>Is that aircraft there?</vt:lpstr>
      <vt:lpstr>PowerPoint Presentation</vt:lpstr>
      <vt:lpstr>ADS-B : Reports position every second</vt:lpstr>
      <vt:lpstr>PowerPoint Presentation</vt:lpstr>
      <vt:lpstr>PowerPoint Presentation</vt:lpstr>
      <vt:lpstr>PowerPoint Presentation</vt:lpstr>
      <vt:lpstr>ADS-B is now operational at all airports, Terminal Radar Approach Control Facilities, which handle busy airspace around airports, and en route facilities, which handle high altitude traffic</vt:lpstr>
      <vt:lpstr>PowerPoint Presentation</vt:lpstr>
      <vt:lpstr>RADAR’s Future after 2020</vt:lpstr>
      <vt:lpstr>  Most Terminal RADARs will be gone   </vt:lpstr>
      <vt:lpstr>  Keep all Class B Terminal RADARs  + 9 more   </vt:lpstr>
      <vt:lpstr> Keep all Long-Range RADARs</vt:lpstr>
      <vt:lpstr>GPS Failures</vt:lpstr>
      <vt:lpstr>PowerPoint Presentation</vt:lpstr>
      <vt:lpstr>VOR Approaches &amp; Airways</vt:lpstr>
      <vt:lpstr>PowerPoint Presentation</vt:lpstr>
      <vt:lpstr>PowerPoint Presentation</vt:lpstr>
      <vt:lpstr>Phase 1: 2016 - 2020</vt:lpstr>
      <vt:lpstr>Phase 2: 2020 - 2025</vt:lpstr>
      <vt:lpstr>Retain VORs for coverage at 5,000' AGL and above  across the entire CONUS </vt:lpstr>
      <vt:lpstr>Retain VORs to perform ILS, Localizer or VOR approaches within 100 NM of any location in the CONUS </vt:lpstr>
      <vt:lpstr>Retain most VORs in the Western US Mountainous Area for the Victor airways in high elevation terrain </vt:lpstr>
      <vt:lpstr>Retain VORs for Military Use</vt:lpstr>
      <vt:lpstr>Retain VORs to support International Oceanic Arrival Routes</vt:lpstr>
      <vt:lpstr>Minimum Operating Network</vt:lpstr>
      <vt:lpstr>PowerPoint Presentation</vt:lpstr>
      <vt:lpstr>PowerPoint Presentation</vt:lpstr>
      <vt:lpstr>PowerPoint Presentation</vt:lpstr>
      <vt:lpstr>Same as Mode C Rules</vt:lpstr>
      <vt:lpstr>PowerPoint Presentation</vt:lpstr>
      <vt:lpstr>PowerPoint Presentation</vt:lpstr>
      <vt:lpstr>PowerPoint Presentation</vt:lpstr>
      <vt:lpstr>PowerPoint Presentation</vt:lpstr>
      <vt:lpstr>PowerPoint Presentation</vt:lpstr>
      <vt:lpstr>PowerPoint Presentation</vt:lpstr>
      <vt:lpstr>Phase 1, Jan 1, 2021  All airspace over 18,000 feet.</vt:lpstr>
      <vt:lpstr>Phase 2, Jan 1, 2022   Adds Class B airspace (12,500 feet MSL up to but not including 18,000 feet MSL)</vt:lpstr>
      <vt:lpstr>Phase 3, Jan 1, 2023   ADS-B airspace expanded as needed to “specific controlled airspace, en- route or at an airport” </vt:lpstr>
      <vt:lpstr>PowerPoint Presentation</vt:lpstr>
      <vt:lpstr> ADS-B Tower distribution won’t work in Canada</vt:lpstr>
      <vt:lpstr>Iridium Satellite Network</vt:lpstr>
      <vt:lpstr>Aireon + Iridium</vt:lpstr>
      <vt:lpstr>Satellite Based  &amp; require Diversity ADS-B Transponder(Top &amp; bottom antennae)</vt:lpstr>
      <vt:lpstr>Same Mandate as USA</vt:lpstr>
      <vt:lpstr>“ADS-B deadline won’t change”, FAA administrator Huerta </vt:lpstr>
      <vt:lpstr>FAA's James Marks, “Avionics for NextGen”, 2017 Nov. 15</vt:lpstr>
      <vt:lpstr>FAA's James Marks, “Avionics for NextGen”, 2017 Nov. 15</vt:lpstr>
      <vt:lpstr>PowerPoint Presentation</vt:lpstr>
      <vt:lpstr>Poll, 27 September 2019</vt:lpstr>
      <vt:lpstr>July 2019: </vt:lpstr>
      <vt:lpstr>PowerPoint Presentation</vt:lpstr>
      <vt:lpstr>PowerPoint Presentation</vt:lpstr>
      <vt:lpstr>PowerPoint Presentation</vt:lpstr>
      <vt:lpstr>PowerPoint Presentation</vt:lpstr>
      <vt:lpstr>10,500 MSL – Receiving 7 Towers</vt:lpstr>
      <vt:lpstr>18 Arizona Towers</vt:lpstr>
      <vt:lpstr>PowerPoint Presentation</vt:lpstr>
      <vt:lpstr>PowerPoint Presentation</vt:lpstr>
      <vt:lpstr>PowerPoint Presentation</vt:lpstr>
      <vt:lpstr>PowerPoint Presentation</vt:lpstr>
      <vt:lpstr>Ample Bandwidth for Weather</vt:lpstr>
      <vt:lpstr>Do you fly to Mexico or in Class A? These are not the ADS-B transmitters  you’re looking for.</vt:lpstr>
      <vt:lpstr>PowerPoint Presentation</vt:lpstr>
      <vt:lpstr>PowerPoint Presentation</vt:lpstr>
      <vt:lpstr>PowerPoint Presentation</vt:lpstr>
      <vt:lpstr>Rebroadcast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 to upgrade your panel?</vt:lpstr>
      <vt:lpstr>Time to update your transponder?</vt:lpstr>
      <vt:lpstr>Do you operate under an authorized call sign?</vt:lpstr>
      <vt:lpstr>Consider Scheduling Issues</vt:lpstr>
      <vt:lpstr>Do I really need to install ADS-B by Jan 1, 2020?</vt:lpstr>
      <vt:lpstr>You can fly anywhere, including Rule Airspace </vt:lpstr>
      <vt:lpstr>Why Install ADS-B?</vt:lpstr>
      <vt:lpstr>Why Install ADS-B?</vt:lpstr>
      <vt:lpstr>Why Install ADS-B?</vt:lpstr>
      <vt:lpstr>Why Install ADS-B?</vt:lpstr>
      <vt:lpstr>No Electrical System?</vt:lpstr>
      <vt:lpstr>Should I equip my modest aircraft with ADS-B?  Is it worth it?</vt:lpstr>
      <vt:lpstr>PowerPoint Presentation</vt:lpstr>
      <vt:lpstr>What if I don’t equip or miss the                 Jan. 1, 2020 deadline? </vt:lpstr>
      <vt:lpstr>               FAA Issued Policy,  April 1, 2019</vt:lpstr>
      <vt:lpstr>Authorization to fly in Rule Airspace</vt:lpstr>
      <vt:lpstr>PowerPoint Presentation</vt:lpstr>
      <vt:lpstr>PowerPoint Presentation</vt:lpstr>
      <vt:lpstr>PowerPoint Presentation</vt:lpstr>
      <vt:lpstr>PowerPoint Presentation</vt:lpstr>
      <vt:lpstr>PowerPoint Presentation</vt:lpstr>
      <vt:lpstr>WAAS equipped Transmitter</vt:lpstr>
      <vt:lpstr>Experimental Aircraft Exception</vt:lpstr>
      <vt:lpstr>Uncertified GSP is OK  The FAA has concluded that devices must meet the "performance requirements" of TSO-C154c. </vt:lpstr>
      <vt:lpstr>A Transmitter</vt:lpstr>
      <vt:lpstr>Extended Squitter Transponder (ES)</vt:lpstr>
      <vt:lpstr>Universal Access Transceiver (UAT)</vt:lpstr>
      <vt:lpstr>Experimental Aircraft Exception</vt:lpstr>
      <vt:lpstr>Uncertified Transmitter is OK  The FAA has concluded that devices must meet the "performance requirements" of TSO-C154c. </vt:lpstr>
      <vt:lpstr>Aircraft not covered by a supplemental type certificate (STC)?  The installer does need to obtain permission from the original STC holder. </vt:lpstr>
      <vt:lpstr>Why do we need WAAS?</vt:lpstr>
      <vt:lpstr>PowerPoint Presentation</vt:lpstr>
      <vt:lpstr>PowerPoint Presentation</vt:lpstr>
      <vt:lpstr>PowerPoint Presentation</vt:lpstr>
      <vt:lpstr>WAAS  Upgrade: $4,495</vt:lpstr>
      <vt:lpstr>PowerPoint Presentation</vt:lpstr>
      <vt:lpstr>PowerPoint Presentation</vt:lpstr>
      <vt:lpstr>PowerPoint Presentation</vt:lpstr>
      <vt:lpstr>PowerPoint Presentation</vt:lpstr>
      <vt:lpstr>PowerPoint Presentation</vt:lpstr>
      <vt:lpstr>GTN 750, $14,500      GTN 650, $9,800</vt:lpstr>
      <vt:lpstr>PowerPoint Presentation</vt:lpstr>
      <vt:lpstr>PowerPoint Presentation</vt:lpstr>
      <vt:lpstr>  Mode S Traffic  55 mile radius of any Class B or Class C airport</vt:lpstr>
      <vt:lpstr>Mode S Radar Sites</vt:lpstr>
      <vt:lpstr>PowerPoint Presentation</vt:lpstr>
      <vt:lpstr>PowerPoint Presentation</vt:lpstr>
      <vt:lpstr>Already have a WAAS GPS?</vt:lpstr>
      <vt:lpstr>$2,900</vt:lpstr>
      <vt:lpstr>$6,500</vt:lpstr>
      <vt:lpstr>$4,300</vt:lpstr>
      <vt:lpstr>$8,000</vt:lpstr>
      <vt:lpstr>$2,500</vt:lpstr>
      <vt:lpstr>PowerPoint Presentation</vt:lpstr>
      <vt:lpstr>ESi Kit, add $500</vt:lpstr>
      <vt:lpstr>Don’t have a WAAS GPS?</vt:lpstr>
      <vt:lpstr>$3,200 ($300 more)</vt:lpstr>
      <vt:lpstr>Garmin GTX 345, $5,000 ($700 more)</vt:lpstr>
      <vt:lpstr>$3,000 ($500 more)</vt:lpstr>
      <vt:lpstr>ESGi Kit, add $500</vt:lpstr>
      <vt:lpstr>PowerPoint Presentation</vt:lpstr>
      <vt:lpstr>PowerPoint Presentation</vt:lpstr>
      <vt:lpstr>Lynx NGT 9000, $5,100</vt:lpstr>
      <vt:lpstr>PowerPoint Presentation</vt:lpstr>
      <vt:lpstr>PowerPoint Presentation</vt:lpstr>
      <vt:lpstr>PowerPoint Presentation</vt:lpstr>
      <vt:lpstr>PowerPoint Presentation</vt:lpstr>
      <vt:lpstr>PowerPoint Presentation</vt:lpstr>
      <vt:lpstr>How the UAT gets the Code</vt:lpstr>
      <vt:lpstr>Already have a WAAS GPS?</vt:lpstr>
      <vt:lpstr>GDL 88, $3,500</vt:lpstr>
      <vt:lpstr>Don’t have a WAAS GPS?</vt:lpstr>
      <vt:lpstr>$1,800</vt:lpstr>
      <vt:lpstr>PowerPoint Presentation</vt:lpstr>
      <vt:lpstr>GDL 84  $3,500 - $3,900</vt:lpstr>
      <vt:lpstr>GDL 88W  $4,500 - $5,000</vt:lpstr>
      <vt:lpstr>Ranger FDL-978-TXL, $1,995</vt:lpstr>
      <vt:lpstr>Ranger FDL-978-XVRL, $3,695</vt:lpstr>
      <vt:lpstr>All L-3 UATs have</vt:lpstr>
      <vt:lpstr>       Lynx NGT 1000   $2,189</vt:lpstr>
      <vt:lpstr>$3,200</vt:lpstr>
      <vt:lpstr>PowerPoint Presentation</vt:lpstr>
      <vt:lpstr>skyBeacon, </vt:lpstr>
      <vt:lpstr>Installation</vt:lpstr>
      <vt:lpstr>PowerPoint Presentation</vt:lpstr>
      <vt:lpstr>PowerPoint Presentation</vt:lpstr>
      <vt:lpstr>Any A&amp;P IA can install &amp; certify</vt:lpstr>
      <vt:lpstr>             tailBeacon, $1,995</vt:lpstr>
      <vt:lpstr>Older Transponders are 75w</vt:lpstr>
      <vt:lpstr>             tailBeacon, $1,995</vt:lpstr>
      <vt:lpstr>PowerPoint Presentation</vt:lpstr>
      <vt:lpstr>$3,000</vt:lpstr>
      <vt:lpstr>PowerPoint Presentation</vt:lpstr>
      <vt:lpstr>978 MHz FIS-B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Latency</vt:lpstr>
      <vt:lpstr>PowerPoint Presentation</vt:lpstr>
      <vt:lpstr>PowerPoint Presentation</vt:lpstr>
      <vt:lpstr>Strategic Planning</vt:lpstr>
      <vt:lpstr>978 &amp; 1090 MHz TIS-B</vt:lpstr>
      <vt:lpstr>PowerPoint Presentation</vt:lpstr>
      <vt:lpstr>PowerPoint Presentation</vt:lpstr>
      <vt:lpstr>PowerPoint Presentation</vt:lpstr>
      <vt:lpstr>PowerPoint Presentation</vt:lpstr>
      <vt:lpstr>PowerPoint Presentation</vt:lpstr>
      <vt:lpstr>The Hockey Puck</vt:lpstr>
      <vt:lpstr>PowerPoint Presentation</vt:lpstr>
      <vt:lpstr>PowerPoint Presentation</vt:lpstr>
      <vt:lpstr>PowerPoint Presentation</vt:lpstr>
      <vt:lpstr>PowerPoint Presentation</vt:lpstr>
      <vt:lpstr>PowerPoint Presentation</vt:lpstr>
      <vt:lpstr>20% fail the performance check</vt:lpstr>
      <vt:lpstr>ADS-B PAPR</vt:lpstr>
      <vt:lpstr>It’s quick</vt:lpstr>
      <vt:lpstr>October 2013</vt:lpstr>
      <vt:lpstr>PowerPoint Presentation</vt:lpstr>
      <vt:lpstr>PowerPoint Presentation</vt:lpstr>
      <vt:lpstr>PowerPoint Presentation</vt:lpstr>
      <vt:lpstr>PowerPoint Presentation</vt:lpstr>
      <vt:lpstr>PowerPoint Presentation</vt:lpstr>
      <vt:lpstr>Some common reasons the emitter may not be transmitting: </vt:lpstr>
      <vt:lpstr>PowerPoint Presentation</vt:lpstr>
      <vt:lpstr>Traffic (TIS-B) &amp; Weather (FIS-B)</vt:lpstr>
      <vt:lpstr>PowerPoint Presentation</vt:lpstr>
      <vt:lpstr>PowerPoint Presentation</vt:lpstr>
      <vt:lpstr>PowerPoint Presentation</vt:lpstr>
      <vt:lpstr>Stratus 3, $699</vt:lpstr>
      <vt:lpstr>ForeFlight, Fltplan Go, FlyQ, WingX, and iFly GPS</vt:lpstr>
      <vt:lpstr>Sentry $500 Includes a Carbon Monoxide Alarm</vt:lpstr>
      <vt:lpstr>Sentry Mini $300</vt:lpstr>
      <vt:lpstr>Scout $200  </vt:lpstr>
      <vt:lpstr>Comparison</vt:lpstr>
      <vt:lpstr>XGPS190 $200   Works with everything</vt:lpstr>
      <vt:lpstr>$250  Doesn’t work with Garmin Pilot</vt:lpstr>
      <vt:lpstr>Garmin GDLs work with Garmin Pilot, ForeFlight, Fltplan Go and the Garmin line of  Portables</vt:lpstr>
      <vt:lpstr>GDL 50 $800  ADS-B</vt:lpstr>
      <vt:lpstr>GDL 51 $650  XM Receiver</vt:lpstr>
      <vt:lpstr>GDL 52 $1,149  ADS-B &amp; XM Receiver</vt:lpstr>
      <vt:lpstr>PowerPoint Presentation</vt:lpstr>
      <vt:lpstr>PowerPoint Presentation</vt:lpstr>
      <vt:lpstr>for flying apps</vt:lpstr>
      <vt:lpstr>Fuel Prices</vt:lpstr>
      <vt:lpstr>NEXRAD</vt:lpstr>
      <vt:lpstr>Airport Information and Weather</vt:lpstr>
      <vt:lpstr>SIGMETs, TFRs, METARs, TAFs</vt:lpstr>
      <vt:lpstr>NOTAMs and TFRs</vt:lpstr>
      <vt:lpstr>iPad Traffic</vt:lpstr>
      <vt:lpstr>PowerPoint Presentation</vt:lpstr>
      <vt:lpstr>PowerPoint Presentation</vt:lpstr>
      <vt:lpstr>TIS-B Weakness  Can’t see low flying aircraft outside the range of ADS-B Ground Stations</vt:lpstr>
      <vt:lpstr>TIS-B Weaknesses   Can’t see aircraft that are not equipped with  transponders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Price</dc:creator>
  <cp:lastModifiedBy>James Price</cp:lastModifiedBy>
  <cp:revision>16</cp:revision>
  <dcterms:created xsi:type="dcterms:W3CDTF">2019-10-24T23:26:55Z</dcterms:created>
  <dcterms:modified xsi:type="dcterms:W3CDTF">2019-10-26T19:20:03Z</dcterms:modified>
</cp:coreProperties>
</file>